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15" r:id="rId33"/>
    <p:sldId id="284" r:id="rId34"/>
    <p:sldId id="285" r:id="rId35"/>
    <p:sldId id="286" r:id="rId36"/>
    <p:sldId id="287" r:id="rId37"/>
    <p:sldId id="288" r:id="rId38"/>
    <p:sldId id="289" r:id="rId39"/>
    <p:sldId id="290" r:id="rId40"/>
    <p:sldId id="291" r:id="rId41"/>
    <p:sldId id="292" r:id="rId42"/>
    <p:sldId id="293" r:id="rId43"/>
    <p:sldId id="295" r:id="rId44"/>
    <p:sldId id="294"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41" r:id="rId67"/>
    <p:sldId id="318" r:id="rId68"/>
    <p:sldId id="319" r:id="rId69"/>
    <p:sldId id="320" r:id="rId70"/>
    <p:sldId id="323" r:id="rId71"/>
    <p:sldId id="328" r:id="rId72"/>
    <p:sldId id="330" r:id="rId73"/>
    <p:sldId id="332" r:id="rId74"/>
    <p:sldId id="331" r:id="rId75"/>
    <p:sldId id="333" r:id="rId76"/>
    <p:sldId id="337" r:id="rId77"/>
    <p:sldId id="334" r:id="rId78"/>
    <p:sldId id="335" r:id="rId79"/>
    <p:sldId id="336" r:id="rId80"/>
    <p:sldId id="329" r:id="rId81"/>
    <p:sldId id="338" r:id="rId82"/>
    <p:sldId id="339" r:id="rId83"/>
    <p:sldId id="34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91F69-ED0E-7777-D3C2-614BADD31A94}" v="6" dt="2025-05-04T12:20:59.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UTI SURENDRA SINGH RAWAT" userId="S::shrutisriot122@gst.sies.edu.in::e3c88a4c-2b49-4923-b1d3-cf8ade1a9039" providerId="AD" clId="Web-{DFAFB4B4-D088-BAAC-3610-B8C117E2249E}"/>
    <pc:docChg chg="modSld">
      <pc:chgData name="SHRUTI SURENDRA SINGH RAWAT" userId="S::shrutisriot122@gst.sies.edu.in::e3c88a4c-2b49-4923-b1d3-cf8ade1a9039" providerId="AD" clId="Web-{DFAFB4B4-D088-BAAC-3610-B8C117E2249E}" dt="2025-04-14T09:07:42.253" v="2" actId="14100"/>
      <pc:docMkLst>
        <pc:docMk/>
      </pc:docMkLst>
      <pc:sldChg chg="modSp">
        <pc:chgData name="SHRUTI SURENDRA SINGH RAWAT" userId="S::shrutisriot122@gst.sies.edu.in::e3c88a4c-2b49-4923-b1d3-cf8ade1a9039" providerId="AD" clId="Web-{DFAFB4B4-D088-BAAC-3610-B8C117E2249E}" dt="2025-04-14T09:07:42.253" v="2" actId="14100"/>
        <pc:sldMkLst>
          <pc:docMk/>
          <pc:sldMk cId="1265440509" sldId="292"/>
        </pc:sldMkLst>
        <pc:picChg chg="mod">
          <ac:chgData name="SHRUTI SURENDRA SINGH RAWAT" userId="S::shrutisriot122@gst.sies.edu.in::e3c88a4c-2b49-4923-b1d3-cf8ade1a9039" providerId="AD" clId="Web-{DFAFB4B4-D088-BAAC-3610-B8C117E2249E}" dt="2025-04-14T09:07:42.253" v="2" actId="14100"/>
          <ac:picMkLst>
            <pc:docMk/>
            <pc:sldMk cId="1265440509" sldId="292"/>
            <ac:picMk id="5" creationId="{ED35FD90-03FC-1F27-2103-8F53671C4858}"/>
          </ac:picMkLst>
        </pc:picChg>
      </pc:sldChg>
    </pc:docChg>
  </pc:docChgLst>
  <pc:docChgLst>
    <pc:chgData name="ANANNYA PRASHANT MANWAR" userId="S::anannyapmiot122@gst.sies.edu.in::a46aeb7c-a8bc-4ca1-a37f-093725aa8ade" providerId="AD" clId="Web-{79591F69-ED0E-7777-D3C2-614BADD31A94}"/>
    <pc:docChg chg="addSld delSld modSld">
      <pc:chgData name="ANANNYA PRASHANT MANWAR" userId="S::anannyapmiot122@gst.sies.edu.in::a46aeb7c-a8bc-4ca1-a37f-093725aa8ade" providerId="AD" clId="Web-{79591F69-ED0E-7777-D3C2-614BADD31A94}" dt="2025-05-04T15:09:21.404" v="9" actId="20577"/>
      <pc:docMkLst>
        <pc:docMk/>
      </pc:docMkLst>
      <pc:sldChg chg="modSp">
        <pc:chgData name="ANANNYA PRASHANT MANWAR" userId="S::anannyapmiot122@gst.sies.edu.in::a46aeb7c-a8bc-4ca1-a37f-093725aa8ade" providerId="AD" clId="Web-{79591F69-ED0E-7777-D3C2-614BADD31A94}" dt="2025-05-04T15:09:21.404" v="9" actId="20577"/>
        <pc:sldMkLst>
          <pc:docMk/>
          <pc:sldMk cId="1265440509" sldId="292"/>
        </pc:sldMkLst>
        <pc:spChg chg="mod">
          <ac:chgData name="ANANNYA PRASHANT MANWAR" userId="S::anannyapmiot122@gst.sies.edu.in::a46aeb7c-a8bc-4ca1-a37f-093725aa8ade" providerId="AD" clId="Web-{79591F69-ED0E-7777-D3C2-614BADD31A94}" dt="2025-05-04T15:09:21.404" v="9" actId="20577"/>
          <ac:spMkLst>
            <pc:docMk/>
            <pc:sldMk cId="1265440509" sldId="292"/>
            <ac:spMk id="3" creationId="{8B3D5A37-B047-A073-8CAC-85471967F0F6}"/>
          </ac:spMkLst>
        </pc:spChg>
      </pc:sldChg>
      <pc:sldChg chg="new del">
        <pc:chgData name="ANANNYA PRASHANT MANWAR" userId="S::anannyapmiot122@gst.sies.edu.in::a46aeb7c-a8bc-4ca1-a37f-093725aa8ade" providerId="AD" clId="Web-{79591F69-ED0E-7777-D3C2-614BADD31A94}" dt="2025-05-04T12:20:59.258" v="5"/>
        <pc:sldMkLst>
          <pc:docMk/>
          <pc:sldMk cId="2312497952" sldId="342"/>
        </pc:sldMkLst>
      </pc:sldChg>
      <pc:sldChg chg="new del">
        <pc:chgData name="ANANNYA PRASHANT MANWAR" userId="S::anannyapmiot122@gst.sies.edu.in::a46aeb7c-a8bc-4ca1-a37f-093725aa8ade" providerId="AD" clId="Web-{79591F69-ED0E-7777-D3C2-614BADD31A94}" dt="2025-05-04T12:20:57.695" v="4"/>
        <pc:sldMkLst>
          <pc:docMk/>
          <pc:sldMk cId="2062986608" sldId="343"/>
        </pc:sldMkLst>
      </pc:sldChg>
      <pc:sldChg chg="new del">
        <pc:chgData name="ANANNYA PRASHANT MANWAR" userId="S::anannyapmiot122@gst.sies.edu.in::a46aeb7c-a8bc-4ca1-a37f-093725aa8ade" providerId="AD" clId="Web-{79591F69-ED0E-7777-D3C2-614BADD31A94}" dt="2025-05-04T12:20:56.507" v="3"/>
        <pc:sldMkLst>
          <pc:docMk/>
          <pc:sldMk cId="1636178602" sldId="34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161A-CB5E-925D-A006-C6C951EE0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A2CE1E1-8DA8-76A4-6A2D-22E606397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B435A8-8F16-F673-D2C8-B1F42D4F961C}"/>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FE67CFA2-36ED-BC01-6BB4-88783403C1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88B1E2-39FE-423C-78CD-FF5ADFE71F83}"/>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1810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F749-B06E-3108-AEF7-01433B4587F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CD1A62-E59B-5D03-8C91-C94732C6B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928765-2F30-14C9-C3D6-13CFD93F2C33}"/>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44B68DAA-CE5E-5899-9FAB-5A38618086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F5B41E-C84C-A841-2132-F1737EEBF7E2}"/>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80819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919AC-147F-4F6A-E143-334DC89839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2CA99B-D12C-83C4-7A09-3A8FD31B3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DB60D2-9D4C-A06C-DFA7-6BD8767DBAFE}"/>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D2354114-5345-579A-523D-DB426ECDA4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C73348-A17A-5F77-BBB0-8B0E761E9ECD}"/>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190813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C287-485F-3EA6-5799-293ABA66F0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8B7AFD-925F-50F4-A4DB-806D144BF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BBD93B-9B80-77D2-6376-A9171C1BB643}"/>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6A787938-97B0-C4F4-7EE8-5433CF5541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14436C-DFA5-030F-A4E0-6467836B266B}"/>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148509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09C-3D1B-1D2F-CC6D-F222A881E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579318B-A837-443F-A2DE-BC91C578D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DE2C7-FEE9-843C-CB94-07140C3B50A5}"/>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5A01D5B8-CE43-47E7-0866-FCBF1BF8C5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5E97389-C292-FC78-6A63-08D4C18FA526}"/>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345199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A5D-C7EA-2764-E296-90E2E5AD9B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B134F3-5CEB-E497-CFA2-3D262C1B0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A424C26-E900-AA55-6FC2-362349EDB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D114972-685F-21EA-2EC3-B4A544807B57}"/>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6" name="Footer Placeholder 5">
            <a:extLst>
              <a:ext uri="{FF2B5EF4-FFF2-40B4-BE49-F238E27FC236}">
                <a16:creationId xmlns:a16="http://schemas.microsoft.com/office/drawing/2014/main" id="{6959B84F-1809-DA18-019F-B131145DAA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FF2F75-9200-A157-A9DB-00189405DFC9}"/>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351894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A830-75FD-3E5A-48F0-DEA2BA16DE3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1AE4F6D-8A1E-5F6E-D4DE-29FEC9F6D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FC805-5F52-6246-411A-B58D23CD54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976BED6-EB19-6FE9-E50E-B4A768C1C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FE985-92C6-DB13-8D0E-7EE7EF576D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A2E40DC-CCFB-CDFA-5CF7-69EDC2E4D55D}"/>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8" name="Footer Placeholder 7">
            <a:extLst>
              <a:ext uri="{FF2B5EF4-FFF2-40B4-BE49-F238E27FC236}">
                <a16:creationId xmlns:a16="http://schemas.microsoft.com/office/drawing/2014/main" id="{00F9B3C8-F8DD-EDD7-2935-DE3AB4DC9A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DBE546E-CBAF-2CDF-7815-848F1326E750}"/>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389566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A11E-402B-CF56-E2C1-0A802D89A4C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AF51D85-DB89-B7CF-EA0F-8E2088497B17}"/>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4" name="Footer Placeholder 3">
            <a:extLst>
              <a:ext uri="{FF2B5EF4-FFF2-40B4-BE49-F238E27FC236}">
                <a16:creationId xmlns:a16="http://schemas.microsoft.com/office/drawing/2014/main" id="{ECDCDC1D-1FB0-1C60-878B-CCC9CD74C06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34BA6E2-9D36-9C79-27B1-A05283F12D43}"/>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282237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EB6F2-00B1-EB58-4FDF-82F31905568F}"/>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3" name="Footer Placeholder 2">
            <a:extLst>
              <a:ext uri="{FF2B5EF4-FFF2-40B4-BE49-F238E27FC236}">
                <a16:creationId xmlns:a16="http://schemas.microsoft.com/office/drawing/2014/main" id="{3FB43ECE-4D23-3560-E717-5D6E56D24F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B1E1A8C-013A-6D57-4912-B1AB865C3024}"/>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14993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8804-E362-A3FE-0DF8-81BA17CFF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D432452-5C46-888A-1D41-5A6E4A220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B78C098-B787-FC66-CD09-E4CD11D4E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5D7EA-3D6A-DCD7-618D-CAE58755ACA7}"/>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6" name="Footer Placeholder 5">
            <a:extLst>
              <a:ext uri="{FF2B5EF4-FFF2-40B4-BE49-F238E27FC236}">
                <a16:creationId xmlns:a16="http://schemas.microsoft.com/office/drawing/2014/main" id="{EC0230E4-922F-4CCB-9E76-B088806D58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4274AB-C3B6-FA64-AF70-FDD30843EDED}"/>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231642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BFB4-8B83-72B5-EA6D-F3CE52E55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7DC4054-7C7C-9F88-BDD4-D36B3478F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05DE895-71DF-1199-3DFF-A83866CC5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6DD32-8DD8-7597-860E-E12777BBBFCA}"/>
              </a:ext>
            </a:extLst>
          </p:cNvPr>
          <p:cNvSpPr>
            <a:spLocks noGrp="1"/>
          </p:cNvSpPr>
          <p:nvPr>
            <p:ph type="dt" sz="half" idx="10"/>
          </p:nvPr>
        </p:nvSpPr>
        <p:spPr/>
        <p:txBody>
          <a:bodyPr/>
          <a:lstStyle/>
          <a:p>
            <a:fld id="{D1C5B87F-BEFD-49A9-A3C2-5A0D661E9B73}" type="datetimeFigureOut">
              <a:rPr lang="en-IN" smtClean="0"/>
              <a:t>04-05-2025</a:t>
            </a:fld>
            <a:endParaRPr lang="en-IN"/>
          </a:p>
        </p:txBody>
      </p:sp>
      <p:sp>
        <p:nvSpPr>
          <p:cNvPr id="6" name="Footer Placeholder 5">
            <a:extLst>
              <a:ext uri="{FF2B5EF4-FFF2-40B4-BE49-F238E27FC236}">
                <a16:creationId xmlns:a16="http://schemas.microsoft.com/office/drawing/2014/main" id="{B27F5FC8-62B5-DF19-B127-06743795B9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7F0F3C-F543-ADE1-FCBA-D857070A4422}"/>
              </a:ext>
            </a:extLst>
          </p:cNvPr>
          <p:cNvSpPr>
            <a:spLocks noGrp="1"/>
          </p:cNvSpPr>
          <p:nvPr>
            <p:ph type="sldNum" sz="quarter" idx="12"/>
          </p:nvPr>
        </p:nvSpPr>
        <p:spPr/>
        <p:txBody>
          <a:bodyPr/>
          <a:lstStyle/>
          <a:p>
            <a:fld id="{F7B9C611-03BE-4030-A4A0-43A2FFD3170A}" type="slidenum">
              <a:rPr lang="en-IN" smtClean="0"/>
              <a:t>‹#›</a:t>
            </a:fld>
            <a:endParaRPr lang="en-IN"/>
          </a:p>
        </p:txBody>
      </p:sp>
    </p:spTree>
    <p:extLst>
      <p:ext uri="{BB962C8B-B14F-4D97-AF65-F5344CB8AC3E}">
        <p14:creationId xmlns:p14="http://schemas.microsoft.com/office/powerpoint/2010/main" val="184259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39DC3-2012-A5E9-F767-353D27E4B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8FB2E8-2E4F-D77E-1FCE-F00C94466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AE0DF5-9C29-AE06-9135-2F743B37F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5B87F-BEFD-49A9-A3C2-5A0D661E9B73}" type="datetimeFigureOut">
              <a:rPr lang="en-IN" smtClean="0"/>
              <a:t>04-05-2025</a:t>
            </a:fld>
            <a:endParaRPr lang="en-IN"/>
          </a:p>
        </p:txBody>
      </p:sp>
      <p:sp>
        <p:nvSpPr>
          <p:cNvPr id="5" name="Footer Placeholder 4">
            <a:extLst>
              <a:ext uri="{FF2B5EF4-FFF2-40B4-BE49-F238E27FC236}">
                <a16:creationId xmlns:a16="http://schemas.microsoft.com/office/drawing/2014/main" id="{0FF69515-70F9-4C81-AE53-154F877BB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466509-1933-32AF-08E9-D6D0ED1AB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C611-03BE-4030-A4A0-43A2FFD3170A}" type="slidenum">
              <a:rPr lang="en-IN" smtClean="0"/>
              <a:t>‹#›</a:t>
            </a:fld>
            <a:endParaRPr lang="en-IN"/>
          </a:p>
        </p:txBody>
      </p:sp>
    </p:spTree>
    <p:extLst>
      <p:ext uri="{BB962C8B-B14F-4D97-AF65-F5344CB8AC3E}">
        <p14:creationId xmlns:p14="http://schemas.microsoft.com/office/powerpoint/2010/main" val="327609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geeksforgeeks.org/multiplexing-and-demultiplexing-in-transport-lay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5CAE-6337-9A2C-3F8B-BDFBCFB7658A}"/>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27A8C15-36B7-4E69-DBA5-008036E0200B}"/>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8BE34443-C190-EC17-BA74-272647D053C8}"/>
              </a:ext>
            </a:extLst>
          </p:cNvPr>
          <p:cNvPicPr>
            <a:picLocks noChangeAspect="1"/>
          </p:cNvPicPr>
          <p:nvPr/>
        </p:nvPicPr>
        <p:blipFill>
          <a:blip r:embed="rId2"/>
          <a:stretch>
            <a:fillRect/>
          </a:stretch>
        </p:blipFill>
        <p:spPr>
          <a:xfrm>
            <a:off x="161650" y="413657"/>
            <a:ext cx="12030350" cy="4419600"/>
          </a:xfrm>
          <a:prstGeom prst="rect">
            <a:avLst/>
          </a:prstGeom>
        </p:spPr>
      </p:pic>
    </p:spTree>
    <p:extLst>
      <p:ext uri="{BB962C8B-B14F-4D97-AF65-F5344CB8AC3E}">
        <p14:creationId xmlns:p14="http://schemas.microsoft.com/office/powerpoint/2010/main" val="374917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9428-55D9-8788-8BE3-A6A64800D48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357D27D-FA29-8E78-8F7E-87D17478DE17}"/>
              </a:ext>
            </a:extLst>
          </p:cNvPr>
          <p:cNvSpPr>
            <a:spLocks noGrp="1"/>
          </p:cNvSpPr>
          <p:nvPr>
            <p:ph idx="1"/>
          </p:nvPr>
        </p:nvSpPr>
        <p:spPr/>
        <p:txBody>
          <a:bodyPr/>
          <a:lstStyle/>
          <a:p>
            <a:pPr marL="0" indent="0" algn="l">
              <a:buNone/>
            </a:pPr>
            <a:r>
              <a:rPr lang="en-GB" sz="3200" b="1" i="0" u="none" strike="noStrike" baseline="0" dirty="0">
                <a:latin typeface="DejaVuSerif-Bold"/>
              </a:rPr>
              <a:t>Consumers’ market adoption: </a:t>
            </a:r>
          </a:p>
          <a:p>
            <a:pPr algn="just"/>
            <a:r>
              <a:rPr lang="en-GB" sz="1800" b="0" i="0" u="none" strike="noStrike" baseline="0" dirty="0">
                <a:latin typeface="DejaVuSerif"/>
              </a:rPr>
              <a:t>When developing IoT solutions and products targeting the consumer market, vendors know that consumers’ access to applications and devices will occur predominantly over broadband and mobile wireless infrastructure. </a:t>
            </a:r>
          </a:p>
          <a:p>
            <a:pPr algn="just"/>
            <a:r>
              <a:rPr lang="en-GB" sz="1800" b="0" i="0" u="none" strike="noStrike" baseline="0" dirty="0">
                <a:latin typeface="DejaVuSerif"/>
              </a:rPr>
              <a:t>The main consumer devices range from smart phones to tablets and PCs. </a:t>
            </a:r>
          </a:p>
          <a:p>
            <a:pPr algn="just"/>
            <a:r>
              <a:rPr lang="en-GB" sz="1800" b="0" i="0" u="none" strike="noStrike" baseline="0" dirty="0">
                <a:latin typeface="DejaVuSerif"/>
              </a:rPr>
              <a:t>The common protocol that links IoT in the consumer space to these devices is </a:t>
            </a:r>
            <a:r>
              <a:rPr lang="en-GB" sz="1800" b="1" i="0" u="none" strike="noStrike" baseline="0" dirty="0">
                <a:latin typeface="DejaVuSerif"/>
              </a:rPr>
              <a:t>IP.</a:t>
            </a:r>
            <a:endParaRPr lang="en-IN" b="1" dirty="0"/>
          </a:p>
        </p:txBody>
      </p:sp>
    </p:spTree>
    <p:extLst>
      <p:ext uri="{BB962C8B-B14F-4D97-AF65-F5344CB8AC3E}">
        <p14:creationId xmlns:p14="http://schemas.microsoft.com/office/powerpoint/2010/main" val="167938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14BA-705B-D264-49D3-1CAEA1DEE241}"/>
              </a:ext>
            </a:extLst>
          </p:cNvPr>
          <p:cNvSpPr>
            <a:spLocks noGrp="1"/>
          </p:cNvSpPr>
          <p:nvPr>
            <p:ph type="title"/>
          </p:nvPr>
        </p:nvSpPr>
        <p:spPr>
          <a:xfrm>
            <a:off x="707571" y="0"/>
            <a:ext cx="10363200" cy="701675"/>
          </a:xfrm>
        </p:spPr>
        <p:txBody>
          <a:bodyPr>
            <a:normAutofit/>
          </a:bodyPr>
          <a:lstStyle/>
          <a:p>
            <a:r>
              <a:rPr lang="en-GB" sz="3600" b="1" i="0" u="none" strike="noStrike" baseline="0" dirty="0">
                <a:latin typeface="DejaVuSerif-Bold"/>
              </a:rPr>
              <a:t>Adoption or Adaptation of the Internet Protocol</a:t>
            </a:r>
            <a:endParaRPr lang="en-IN" sz="7200" dirty="0"/>
          </a:p>
        </p:txBody>
      </p:sp>
      <p:sp>
        <p:nvSpPr>
          <p:cNvPr id="3" name="Content Placeholder 2">
            <a:extLst>
              <a:ext uri="{FF2B5EF4-FFF2-40B4-BE49-F238E27FC236}">
                <a16:creationId xmlns:a16="http://schemas.microsoft.com/office/drawing/2014/main" id="{CA68F256-CE82-6377-6A20-D09A003EB0E9}"/>
              </a:ext>
            </a:extLst>
          </p:cNvPr>
          <p:cNvSpPr>
            <a:spLocks noGrp="1"/>
          </p:cNvSpPr>
          <p:nvPr>
            <p:ph idx="1"/>
          </p:nvPr>
        </p:nvSpPr>
        <p:spPr>
          <a:xfrm>
            <a:off x="566056" y="701674"/>
            <a:ext cx="10733315" cy="6156325"/>
          </a:xfrm>
        </p:spPr>
        <p:txBody>
          <a:bodyPr>
            <a:normAutofit lnSpcReduction="10000"/>
          </a:bodyPr>
          <a:lstStyle/>
          <a:p>
            <a:pPr algn="just"/>
            <a:r>
              <a:rPr lang="en-GB" dirty="0"/>
              <a:t>To integrate </a:t>
            </a:r>
            <a:r>
              <a:rPr lang="en-GB" b="1" dirty="0"/>
              <a:t>non-IP networks</a:t>
            </a:r>
            <a:r>
              <a:rPr lang="en-GB" dirty="0"/>
              <a:t> with </a:t>
            </a:r>
            <a:r>
              <a:rPr lang="en-GB" b="1" dirty="0"/>
              <a:t>IP-based networks</a:t>
            </a:r>
            <a:r>
              <a:rPr lang="en-GB" dirty="0"/>
              <a:t>  (such as the internet). </a:t>
            </a:r>
            <a:r>
              <a:rPr lang="en-GB" b="0" i="0" u="none" strike="noStrike" baseline="0" dirty="0">
                <a:latin typeface="DejaVuSerif"/>
              </a:rPr>
              <a:t>Typically, one of two models, </a:t>
            </a:r>
            <a:r>
              <a:rPr lang="en-GB" b="1" i="0" u="none" strike="noStrike" baseline="0" dirty="0">
                <a:latin typeface="DejaVuSerif"/>
              </a:rPr>
              <a:t>adaptation or adoption</a:t>
            </a:r>
            <a:r>
              <a:rPr lang="en-GB" b="0" i="0" u="none" strike="noStrike" baseline="0" dirty="0">
                <a:latin typeface="DejaVuSerif"/>
              </a:rPr>
              <a:t>, is proposed:</a:t>
            </a:r>
          </a:p>
          <a:p>
            <a:pPr algn="just">
              <a:buNone/>
            </a:pPr>
            <a:r>
              <a:rPr lang="en-GB" b="1" dirty="0"/>
              <a:t>Adaptation (Using ALGs for Translation)</a:t>
            </a:r>
          </a:p>
          <a:p>
            <a:pPr algn="just">
              <a:buFont typeface="Arial" panose="020B0604020202020204" pitchFamily="34" charset="0"/>
              <a:buChar char="•"/>
            </a:pPr>
            <a:r>
              <a:rPr lang="en-GB" b="1" dirty="0"/>
              <a:t>Adaptation</a:t>
            </a:r>
            <a:r>
              <a:rPr lang="en-GB" dirty="0"/>
              <a:t> means keeping the existing </a:t>
            </a:r>
            <a:r>
              <a:rPr lang="en-GB" b="1" dirty="0"/>
              <a:t>non-IP infrastructure</a:t>
            </a:r>
            <a:r>
              <a:rPr lang="en-GB" dirty="0"/>
              <a:t> but enabling it to communicate with IP-based networks using </a:t>
            </a:r>
            <a:r>
              <a:rPr lang="en-GB" b="1" dirty="0"/>
              <a:t>Application Layer Gateways (ALGs)</a:t>
            </a:r>
            <a:r>
              <a:rPr lang="en-GB" dirty="0"/>
              <a:t>.</a:t>
            </a:r>
          </a:p>
          <a:p>
            <a:pPr algn="just">
              <a:buFont typeface="Arial" panose="020B0604020202020204" pitchFamily="34" charset="0"/>
              <a:buChar char="•"/>
            </a:pPr>
            <a:r>
              <a:rPr lang="en-GB" b="1" dirty="0"/>
              <a:t>ALGs act as translators</a:t>
            </a:r>
            <a:r>
              <a:rPr lang="en-GB" dirty="0"/>
              <a:t> between different protocols, ensuring data from non-IP devices can be understood by IP networks.</a:t>
            </a:r>
          </a:p>
          <a:p>
            <a:pPr algn="just">
              <a:buFont typeface="Arial" panose="020B0604020202020204" pitchFamily="34" charset="0"/>
              <a:buChar char="•"/>
            </a:pPr>
            <a:r>
              <a:rPr lang="en-GB" dirty="0"/>
              <a:t>This approach allows </a:t>
            </a:r>
            <a:r>
              <a:rPr lang="en-GB" b="1" dirty="0"/>
              <a:t>gradual transition</a:t>
            </a:r>
            <a:r>
              <a:rPr lang="en-GB" dirty="0"/>
              <a:t> without replacing existing systems.</a:t>
            </a:r>
          </a:p>
          <a:p>
            <a:pPr>
              <a:buFont typeface="Arial" panose="020B0604020202020204" pitchFamily="34" charset="0"/>
              <a:buChar char="•"/>
            </a:pPr>
            <a:r>
              <a:rPr lang="en-GB" b="1" dirty="0"/>
              <a:t>Example:</a:t>
            </a:r>
            <a:br>
              <a:rPr lang="en-GB" dirty="0"/>
            </a:br>
            <a:r>
              <a:rPr lang="en-GB" dirty="0"/>
              <a:t>A factory with legacy industrial controllers using </a:t>
            </a:r>
            <a:r>
              <a:rPr lang="en-GB" b="1" dirty="0"/>
              <a:t>Modbus (non-IP)</a:t>
            </a:r>
            <a:r>
              <a:rPr lang="en-GB" dirty="0"/>
              <a:t> can use an </a:t>
            </a:r>
            <a:r>
              <a:rPr lang="en-GB" b="1" dirty="0"/>
              <a:t>ALG</a:t>
            </a:r>
            <a:r>
              <a:rPr lang="en-GB" dirty="0"/>
              <a:t> to convert Modbus data into </a:t>
            </a:r>
            <a:r>
              <a:rPr lang="en-GB" b="1" dirty="0"/>
              <a:t>MQTT (IP-based protocol)</a:t>
            </a:r>
            <a:r>
              <a:rPr lang="en-GB" dirty="0"/>
              <a:t> for cloud processing.</a:t>
            </a:r>
          </a:p>
        </p:txBody>
      </p:sp>
    </p:spTree>
    <p:extLst>
      <p:ext uri="{BB962C8B-B14F-4D97-AF65-F5344CB8AC3E}">
        <p14:creationId xmlns:p14="http://schemas.microsoft.com/office/powerpoint/2010/main" val="264522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9460B-5100-65F6-D932-7B8CF204884C}"/>
              </a:ext>
            </a:extLst>
          </p:cNvPr>
          <p:cNvSpPr>
            <a:spLocks noGrp="1"/>
          </p:cNvSpPr>
          <p:nvPr>
            <p:ph idx="1"/>
          </p:nvPr>
        </p:nvSpPr>
        <p:spPr>
          <a:xfrm>
            <a:off x="990600" y="598714"/>
            <a:ext cx="10439400" cy="6063343"/>
          </a:xfrm>
        </p:spPr>
        <p:txBody>
          <a:bodyPr>
            <a:normAutofit fontScale="92500" lnSpcReduction="10000"/>
          </a:bodyPr>
          <a:lstStyle/>
          <a:p>
            <a:pPr>
              <a:buNone/>
            </a:pPr>
            <a:r>
              <a:rPr lang="en-GB" b="1" dirty="0"/>
              <a:t>Adoption (Replacing Non-IP Layers with IP-Based Layers)</a:t>
            </a:r>
          </a:p>
          <a:p>
            <a:pPr algn="just">
              <a:buFont typeface="Arial" panose="020B0604020202020204" pitchFamily="34" charset="0"/>
              <a:buChar char="•"/>
            </a:pPr>
            <a:r>
              <a:rPr lang="en-GB" b="1" dirty="0"/>
              <a:t>Adoption</a:t>
            </a:r>
            <a:r>
              <a:rPr lang="en-GB" dirty="0"/>
              <a:t> means fully transitioning to an </a:t>
            </a:r>
            <a:r>
              <a:rPr lang="en-GB" b="1" dirty="0"/>
              <a:t>IP-based network</a:t>
            </a:r>
            <a:r>
              <a:rPr lang="en-GB" dirty="0"/>
              <a:t> by replacing all non-IP layers with IP-compatible counterparts.</a:t>
            </a:r>
          </a:p>
          <a:p>
            <a:pPr algn="just">
              <a:buFont typeface="Arial" panose="020B0604020202020204" pitchFamily="34" charset="0"/>
              <a:buChar char="•"/>
            </a:pPr>
            <a:r>
              <a:rPr lang="en-GB" dirty="0"/>
              <a:t>This </a:t>
            </a:r>
            <a:r>
              <a:rPr lang="en-GB" b="1" dirty="0"/>
              <a:t>simplifies network management and operations</a:t>
            </a:r>
            <a:r>
              <a:rPr lang="en-GB" dirty="0"/>
              <a:t> because everything follows the same IP standards.</a:t>
            </a:r>
          </a:p>
          <a:p>
            <a:pPr algn="just">
              <a:buFont typeface="Arial" panose="020B0604020202020204" pitchFamily="34" charset="0"/>
              <a:buChar char="•"/>
            </a:pPr>
            <a:r>
              <a:rPr lang="en-GB" dirty="0"/>
              <a:t>However, it requires </a:t>
            </a:r>
            <a:r>
              <a:rPr lang="en-GB" b="1" dirty="0"/>
              <a:t>upgrading all legacy systems</a:t>
            </a:r>
            <a:r>
              <a:rPr lang="en-GB" dirty="0"/>
              <a:t>, which can be costly and complex.</a:t>
            </a:r>
          </a:p>
          <a:p>
            <a:r>
              <a:rPr lang="en-GB" b="1" dirty="0"/>
              <a:t>Example:</a:t>
            </a:r>
            <a:br>
              <a:rPr lang="en-GB" dirty="0"/>
            </a:br>
            <a:r>
              <a:rPr lang="en-GB" dirty="0"/>
              <a:t>Instead of using an ALG to translate Modbus to MQTT, the factory </a:t>
            </a:r>
            <a:r>
              <a:rPr lang="en-GB" b="1" dirty="0"/>
              <a:t>replaces Modbus devices</a:t>
            </a:r>
            <a:r>
              <a:rPr lang="en-GB" dirty="0"/>
              <a:t> with IoT-enabled </a:t>
            </a:r>
            <a:r>
              <a:rPr lang="en-GB" b="1" dirty="0"/>
              <a:t>IP-native sensors</a:t>
            </a:r>
            <a:r>
              <a:rPr lang="en-GB" dirty="0"/>
              <a:t> that directly communicate over </a:t>
            </a:r>
            <a:r>
              <a:rPr lang="en-GB" b="1" dirty="0"/>
              <a:t>MQTT/HTTP</a:t>
            </a:r>
            <a:r>
              <a:rPr lang="en-GB" dirty="0"/>
              <a:t>.</a:t>
            </a:r>
          </a:p>
          <a:p>
            <a:pPr marL="0" indent="0">
              <a:buNone/>
            </a:pPr>
            <a:r>
              <a:rPr lang="en-GB" b="1" dirty="0">
                <a:highlight>
                  <a:srgbClr val="FFFF00"/>
                </a:highlight>
              </a:rPr>
              <a:t>Adaptation:</a:t>
            </a:r>
            <a:r>
              <a:rPr lang="en-GB" dirty="0">
                <a:highlight>
                  <a:srgbClr val="FFFF00"/>
                </a:highlight>
              </a:rPr>
              <a:t> Use ESP32 with ALGs to bridge </a:t>
            </a:r>
            <a:r>
              <a:rPr lang="en-GB" dirty="0" err="1">
                <a:highlight>
                  <a:srgbClr val="FFFF00"/>
                </a:highlight>
              </a:rPr>
              <a:t>LoRaWAN</a:t>
            </a:r>
            <a:r>
              <a:rPr lang="en-GB" dirty="0">
                <a:highlight>
                  <a:srgbClr val="FFFF00"/>
                </a:highlight>
              </a:rPr>
              <a:t> (non-IP) with MQTT (IP).</a:t>
            </a:r>
            <a:br>
              <a:rPr lang="en-GB" dirty="0">
                <a:highlight>
                  <a:srgbClr val="FFFF00"/>
                </a:highlight>
              </a:rPr>
            </a:br>
            <a:r>
              <a:rPr lang="en-GB" b="1" dirty="0">
                <a:highlight>
                  <a:srgbClr val="FFFF00"/>
                </a:highlight>
              </a:rPr>
              <a:t>Adoption:</a:t>
            </a:r>
            <a:r>
              <a:rPr lang="en-GB" dirty="0">
                <a:highlight>
                  <a:srgbClr val="FFFF00"/>
                </a:highlight>
              </a:rPr>
              <a:t> Use ESP32 with Wi-Fi or Ethernet for direct IP-based communication.</a:t>
            </a:r>
          </a:p>
          <a:p>
            <a:endParaRPr lang="en-IN" dirty="0"/>
          </a:p>
        </p:txBody>
      </p:sp>
    </p:spTree>
    <p:extLst>
      <p:ext uri="{BB962C8B-B14F-4D97-AF65-F5344CB8AC3E}">
        <p14:creationId xmlns:p14="http://schemas.microsoft.com/office/powerpoint/2010/main" val="170118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443D-0909-26CF-9325-B7C0842D2798}"/>
              </a:ext>
            </a:extLst>
          </p:cNvPr>
          <p:cNvSpPr>
            <a:spLocks noGrp="1"/>
          </p:cNvSpPr>
          <p:nvPr>
            <p:ph type="title"/>
          </p:nvPr>
        </p:nvSpPr>
        <p:spPr/>
        <p:txBody>
          <a:bodyPr>
            <a:normAutofit/>
          </a:bodyPr>
          <a:lstStyle/>
          <a:p>
            <a:r>
              <a:rPr lang="en-IN" sz="3600" b="1" i="0" u="none" strike="noStrike" baseline="0" dirty="0">
                <a:latin typeface="DejaVuSerif-Bold"/>
              </a:rPr>
              <a:t>Need for Optimization</a:t>
            </a:r>
            <a:endParaRPr lang="en-IN" sz="7200" dirty="0"/>
          </a:p>
        </p:txBody>
      </p:sp>
      <p:sp>
        <p:nvSpPr>
          <p:cNvPr id="3" name="Content Placeholder 2">
            <a:extLst>
              <a:ext uri="{FF2B5EF4-FFF2-40B4-BE49-F238E27FC236}">
                <a16:creationId xmlns:a16="http://schemas.microsoft.com/office/drawing/2014/main" id="{E3A14D0A-5863-BB07-553B-502834693510}"/>
              </a:ext>
            </a:extLst>
          </p:cNvPr>
          <p:cNvSpPr>
            <a:spLocks noGrp="1"/>
          </p:cNvSpPr>
          <p:nvPr>
            <p:ph idx="1"/>
          </p:nvPr>
        </p:nvSpPr>
        <p:spPr/>
        <p:txBody>
          <a:bodyPr>
            <a:normAutofit/>
          </a:bodyPr>
          <a:lstStyle/>
          <a:p>
            <a:pPr algn="just"/>
            <a:r>
              <a:rPr lang="en-GB" b="1" i="0" u="none" strike="noStrike" baseline="0" dirty="0">
                <a:latin typeface="DejaVuSerif"/>
              </a:rPr>
              <a:t>Internet of Things </a:t>
            </a:r>
            <a:r>
              <a:rPr lang="en-GB" b="0" i="0" u="none" strike="noStrike" baseline="0" dirty="0">
                <a:latin typeface="DejaVuSerif"/>
              </a:rPr>
              <a:t>will largely be built on the </a:t>
            </a:r>
            <a:r>
              <a:rPr lang="en-GB" b="1" i="0" u="none" strike="noStrike" baseline="0" dirty="0">
                <a:latin typeface="DejaVuSerif"/>
              </a:rPr>
              <a:t>Internet Protocol suite</a:t>
            </a:r>
            <a:r>
              <a:rPr lang="en-GB" b="0" i="0" u="none" strike="noStrike" baseline="0" dirty="0">
                <a:latin typeface="DejaVuSerif"/>
              </a:rPr>
              <a:t>. </a:t>
            </a:r>
          </a:p>
          <a:p>
            <a:pPr algn="just"/>
            <a:r>
              <a:rPr lang="en-GB" b="0" i="0" u="none" strike="noStrike" baseline="0" dirty="0">
                <a:latin typeface="DejaVuSerif"/>
              </a:rPr>
              <a:t>However, challenges still exist for </a:t>
            </a:r>
            <a:r>
              <a:rPr lang="en-GB" b="1" i="0" u="none" strike="noStrike" baseline="0" dirty="0">
                <a:latin typeface="DejaVuSerif"/>
              </a:rPr>
              <a:t>IP in IoT solutions</a:t>
            </a:r>
            <a:r>
              <a:rPr lang="en-GB" b="0" i="0" u="none" strike="noStrike" baseline="0" dirty="0">
                <a:latin typeface="DejaVuSerif"/>
              </a:rPr>
              <a:t>. </a:t>
            </a:r>
          </a:p>
          <a:p>
            <a:pPr algn="just"/>
            <a:r>
              <a:rPr lang="en-GB" b="0" i="0" u="none" strike="noStrike" baseline="0" dirty="0">
                <a:latin typeface="DejaVuSerif"/>
              </a:rPr>
              <a:t>In addition to coping with the </a:t>
            </a:r>
            <a:r>
              <a:rPr lang="en-GB" b="1" i="0" u="none" strike="noStrike" baseline="0" dirty="0">
                <a:latin typeface="DejaVuSerif"/>
              </a:rPr>
              <a:t>integration of non-IP devices</a:t>
            </a:r>
            <a:r>
              <a:rPr lang="en-GB" b="0" i="0" u="none" strike="noStrike" baseline="0" dirty="0">
                <a:latin typeface="DejaVuSerif"/>
              </a:rPr>
              <a:t>, you may need to deal with the </a:t>
            </a:r>
            <a:r>
              <a:rPr lang="en-GB" b="1" i="0" u="none" strike="noStrike" baseline="0" dirty="0">
                <a:latin typeface="DejaVuSerif"/>
              </a:rPr>
              <a:t>limits at the device and network levels </a:t>
            </a:r>
            <a:r>
              <a:rPr lang="en-GB" b="0" i="0" u="none" strike="noStrike" baseline="0" dirty="0">
                <a:latin typeface="DejaVuSerif"/>
              </a:rPr>
              <a:t>that IoT often imposes.</a:t>
            </a:r>
          </a:p>
          <a:p>
            <a:pPr algn="just"/>
            <a:r>
              <a:rPr lang="en-GB" b="0" i="0" u="none" strike="noStrike" baseline="0" dirty="0">
                <a:latin typeface="DejaVuSerif"/>
              </a:rPr>
              <a:t>Therefore, </a:t>
            </a:r>
            <a:r>
              <a:rPr lang="en-GB" b="1" i="0" u="none" strike="noStrike" baseline="0" dirty="0">
                <a:latin typeface="DejaVuSerif"/>
              </a:rPr>
              <a:t>optimizations are needed at various layers of the IP stack to handle the restrictions that are present in IoT networks</a:t>
            </a:r>
            <a:r>
              <a:rPr lang="en-GB" b="0" i="0" u="none" strike="noStrike" baseline="0" dirty="0">
                <a:latin typeface="DejaVuSerif"/>
              </a:rPr>
              <a:t>.</a:t>
            </a:r>
          </a:p>
        </p:txBody>
      </p:sp>
    </p:spTree>
    <p:extLst>
      <p:ext uri="{BB962C8B-B14F-4D97-AF65-F5344CB8AC3E}">
        <p14:creationId xmlns:p14="http://schemas.microsoft.com/office/powerpoint/2010/main" val="367457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197D-3089-6148-C2D5-7632754B24CE}"/>
              </a:ext>
            </a:extLst>
          </p:cNvPr>
          <p:cNvSpPr>
            <a:spLocks noGrp="1"/>
          </p:cNvSpPr>
          <p:nvPr>
            <p:ph type="title"/>
          </p:nvPr>
        </p:nvSpPr>
        <p:spPr>
          <a:xfrm>
            <a:off x="838200" y="240165"/>
            <a:ext cx="10145486" cy="881744"/>
          </a:xfrm>
        </p:spPr>
        <p:txBody>
          <a:bodyPr>
            <a:normAutofit fontScale="90000"/>
          </a:bodyPr>
          <a:lstStyle/>
          <a:p>
            <a:r>
              <a:rPr lang="en-GB" sz="4400" b="0" i="0" u="none" strike="noStrike" baseline="0" dirty="0">
                <a:latin typeface="DejaVuSerif"/>
              </a:rPr>
              <a:t>why optimization is necessary for IP?</a:t>
            </a:r>
            <a:br>
              <a:rPr lang="en-IN" dirty="0"/>
            </a:br>
            <a:endParaRPr lang="en-IN" dirty="0"/>
          </a:p>
        </p:txBody>
      </p:sp>
      <p:sp>
        <p:nvSpPr>
          <p:cNvPr id="3" name="Content Placeholder 2">
            <a:extLst>
              <a:ext uri="{FF2B5EF4-FFF2-40B4-BE49-F238E27FC236}">
                <a16:creationId xmlns:a16="http://schemas.microsoft.com/office/drawing/2014/main" id="{B3174C7D-631E-7197-1343-0BEE6A330FC0}"/>
              </a:ext>
            </a:extLst>
          </p:cNvPr>
          <p:cNvSpPr>
            <a:spLocks noGrp="1"/>
          </p:cNvSpPr>
          <p:nvPr>
            <p:ph idx="1"/>
          </p:nvPr>
        </p:nvSpPr>
        <p:spPr>
          <a:xfrm>
            <a:off x="979713" y="1012371"/>
            <a:ext cx="10374087" cy="4789716"/>
          </a:xfrm>
        </p:spPr>
        <p:txBody>
          <a:bodyPr>
            <a:normAutofit/>
          </a:bodyPr>
          <a:lstStyle/>
          <a:p>
            <a:pPr algn="just"/>
            <a:r>
              <a:rPr lang="en-GB" sz="2400" b="1" i="0" u="none" strike="noStrike" baseline="0" dirty="0">
                <a:latin typeface="DejaVuSerif-Bold"/>
              </a:rPr>
              <a:t>Devices that are very constrained in resources, may communicate infrequently to transmit a few bytes, and may have limited security and management capabilities: </a:t>
            </a:r>
            <a:r>
              <a:rPr lang="en-GB" sz="2400" b="0" i="0" u="none" strike="noStrike" baseline="0" dirty="0">
                <a:latin typeface="DejaVuSerif"/>
              </a:rPr>
              <a:t>This drives the need for the IP adaptation model, where nodes communicate through gateways and proxies.</a:t>
            </a:r>
          </a:p>
          <a:p>
            <a:pPr algn="just"/>
            <a:r>
              <a:rPr lang="en-GB" sz="2400" b="1" i="0" u="none" strike="noStrike" baseline="0" dirty="0">
                <a:latin typeface="DejaVuSerif-Bold"/>
              </a:rPr>
              <a:t>Devices with enough power and capacities to implement a stripped-down IP stack or non- IP stack: </a:t>
            </a:r>
            <a:r>
              <a:rPr lang="en-GB" sz="2400" b="0" i="0" u="none" strike="noStrike" baseline="0" dirty="0">
                <a:latin typeface="DejaVuSerif"/>
              </a:rPr>
              <a:t>In this case, you may implement either an optimized IP stack and directly communicate with application servers (adoption model) or go for an IP or non-IP stack and communicate through gateways and proxies (adaptation model).</a:t>
            </a:r>
          </a:p>
          <a:p>
            <a:pPr algn="just"/>
            <a:r>
              <a:rPr lang="en-GB" sz="2400" b="1" i="0" u="none" strike="noStrike" baseline="0" dirty="0">
                <a:latin typeface="DejaVuSerif-Bold"/>
              </a:rPr>
              <a:t>Devices that are similar to generic PCs in terms of computing and power resources but have constrained networking capacities, such as bandwidth: </a:t>
            </a:r>
            <a:r>
              <a:rPr lang="en-GB" sz="2400" b="0" i="0" u="none" strike="noStrike" baseline="0" dirty="0">
                <a:latin typeface="DejaVuSerif"/>
              </a:rPr>
              <a:t>These nodes usually implement a full IP stack (adoption model), but network design and application </a:t>
            </a:r>
            <a:r>
              <a:rPr lang="en-GB" sz="2400" b="0" i="0" u="none" strike="noStrike" baseline="0" dirty="0" err="1">
                <a:latin typeface="DejaVuSerif"/>
              </a:rPr>
              <a:t>behaviors</a:t>
            </a:r>
            <a:r>
              <a:rPr lang="en-GB" sz="2400" b="0" i="0" u="none" strike="noStrike" baseline="0" dirty="0">
                <a:latin typeface="DejaVuSerif"/>
              </a:rPr>
              <a:t> must cope with the </a:t>
            </a:r>
            <a:r>
              <a:rPr lang="en-IN" sz="2400" b="0" i="0" u="none" strike="noStrike" baseline="0" dirty="0">
                <a:latin typeface="DejaVuSerif"/>
              </a:rPr>
              <a:t>bandwidth constraints.</a:t>
            </a:r>
            <a:endParaRPr lang="en-IN" sz="3600" dirty="0"/>
          </a:p>
        </p:txBody>
      </p:sp>
    </p:spTree>
    <p:extLst>
      <p:ext uri="{BB962C8B-B14F-4D97-AF65-F5344CB8AC3E}">
        <p14:creationId xmlns:p14="http://schemas.microsoft.com/office/powerpoint/2010/main" val="249597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F729-C3F6-5909-D873-0309020C7E11}"/>
              </a:ext>
            </a:extLst>
          </p:cNvPr>
          <p:cNvSpPr>
            <a:spLocks noGrp="1"/>
          </p:cNvSpPr>
          <p:nvPr>
            <p:ph type="title"/>
          </p:nvPr>
        </p:nvSpPr>
        <p:spPr>
          <a:xfrm>
            <a:off x="838200" y="365126"/>
            <a:ext cx="10167257" cy="418646"/>
          </a:xfrm>
        </p:spPr>
        <p:txBody>
          <a:bodyPr>
            <a:normAutofit fontScale="90000"/>
          </a:bodyPr>
          <a:lstStyle/>
          <a:p>
            <a:r>
              <a:rPr lang="en-IN" sz="4400" b="1" i="0" u="none" strike="noStrike" baseline="0" dirty="0">
                <a:latin typeface="DejaVuSerif-Bold"/>
              </a:rPr>
              <a:t>Constrained Networks</a:t>
            </a:r>
            <a:br>
              <a:rPr lang="en-IN" sz="4400" b="1" i="0" u="none" strike="noStrike" baseline="0" dirty="0">
                <a:latin typeface="DejaVuSerif-Bold"/>
              </a:rPr>
            </a:br>
            <a:endParaRPr lang="en-IN" dirty="0"/>
          </a:p>
        </p:txBody>
      </p:sp>
      <p:sp>
        <p:nvSpPr>
          <p:cNvPr id="3" name="Content Placeholder 2">
            <a:extLst>
              <a:ext uri="{FF2B5EF4-FFF2-40B4-BE49-F238E27FC236}">
                <a16:creationId xmlns:a16="http://schemas.microsoft.com/office/drawing/2014/main" id="{C950FD30-C5E2-28A5-6FBF-53A5644AEC33}"/>
              </a:ext>
            </a:extLst>
          </p:cNvPr>
          <p:cNvSpPr>
            <a:spLocks noGrp="1"/>
          </p:cNvSpPr>
          <p:nvPr>
            <p:ph idx="1"/>
          </p:nvPr>
        </p:nvSpPr>
        <p:spPr>
          <a:xfrm>
            <a:off x="489857" y="723445"/>
            <a:ext cx="11266714" cy="5769429"/>
          </a:xfrm>
        </p:spPr>
        <p:txBody>
          <a:bodyPr>
            <a:normAutofit/>
          </a:bodyPr>
          <a:lstStyle/>
          <a:p>
            <a:pPr algn="just"/>
            <a:r>
              <a:rPr lang="en-GB" b="0" i="0" u="none" strike="noStrike" baseline="0" dirty="0">
                <a:latin typeface="DejaVuSerif"/>
              </a:rPr>
              <a:t>Constrained networks are often referred to as low-power and lossy networks (LLNs). </a:t>
            </a:r>
          </a:p>
          <a:p>
            <a:pPr algn="just"/>
            <a:r>
              <a:rPr lang="en-GB" b="0" i="1" u="none" strike="noStrike" baseline="0" dirty="0">
                <a:latin typeface="DejaVuSerif-Italic"/>
              </a:rPr>
              <a:t>Lossy </a:t>
            </a:r>
            <a:r>
              <a:rPr lang="en-GB" b="0" i="0" u="none" strike="noStrike" baseline="0" dirty="0">
                <a:latin typeface="DejaVuSerif"/>
              </a:rPr>
              <a:t>in this context refers to network unreliability that is caused by disruptions in the data flow or packet loss. </a:t>
            </a:r>
          </a:p>
          <a:p>
            <a:pPr algn="just"/>
            <a:r>
              <a:rPr lang="en-GB" b="0" i="0" u="none" strike="noStrike" baseline="0" dirty="0">
                <a:latin typeface="DejaVuSerif"/>
              </a:rPr>
              <a:t>LLNs were defined by the IETF’s Routing over Low-Power and Lossy Networks (</a:t>
            </a:r>
            <a:r>
              <a:rPr lang="en-GB" b="0" i="0" u="none" strike="noStrike" baseline="0" dirty="0" err="1">
                <a:latin typeface="DejaVuSerif"/>
              </a:rPr>
              <a:t>RoLL</a:t>
            </a:r>
            <a:r>
              <a:rPr lang="en-GB" b="0" i="0" u="none" strike="noStrike" baseline="0" dirty="0">
                <a:latin typeface="DejaVuSerif"/>
              </a:rPr>
              <a:t>) working group when developing the IPv6 RPL protocol.</a:t>
            </a:r>
            <a:endParaRPr lang="en-IN" sz="4800" dirty="0"/>
          </a:p>
        </p:txBody>
      </p:sp>
    </p:spTree>
    <p:extLst>
      <p:ext uri="{BB962C8B-B14F-4D97-AF65-F5344CB8AC3E}">
        <p14:creationId xmlns:p14="http://schemas.microsoft.com/office/powerpoint/2010/main" val="86103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900C-359E-CF24-F1F9-D9EE01D800CA}"/>
              </a:ext>
            </a:extLst>
          </p:cNvPr>
          <p:cNvSpPr>
            <a:spLocks noGrp="1"/>
          </p:cNvSpPr>
          <p:nvPr>
            <p:ph type="title"/>
          </p:nvPr>
        </p:nvSpPr>
        <p:spPr>
          <a:xfrm>
            <a:off x="838200" y="365125"/>
            <a:ext cx="9927771" cy="614589"/>
          </a:xfrm>
        </p:spPr>
        <p:txBody>
          <a:bodyPr>
            <a:normAutofit fontScale="90000"/>
          </a:bodyPr>
          <a:lstStyle/>
          <a:p>
            <a:r>
              <a:rPr lang="en-IN" sz="4800" b="1" i="0" u="none" strike="noStrike" baseline="0" dirty="0">
                <a:latin typeface="DejaVuSerif-Bold"/>
              </a:rPr>
              <a:t>IP Versions</a:t>
            </a:r>
            <a:endParaRPr lang="en-IN" sz="9600" dirty="0"/>
          </a:p>
        </p:txBody>
      </p:sp>
      <p:sp>
        <p:nvSpPr>
          <p:cNvPr id="3" name="Content Placeholder 2">
            <a:extLst>
              <a:ext uri="{FF2B5EF4-FFF2-40B4-BE49-F238E27FC236}">
                <a16:creationId xmlns:a16="http://schemas.microsoft.com/office/drawing/2014/main" id="{9EA1EBA7-4D9E-E094-0280-D908B5D51404}"/>
              </a:ext>
            </a:extLst>
          </p:cNvPr>
          <p:cNvSpPr>
            <a:spLocks noGrp="1"/>
          </p:cNvSpPr>
          <p:nvPr>
            <p:ph idx="1"/>
          </p:nvPr>
        </p:nvSpPr>
        <p:spPr>
          <a:xfrm>
            <a:off x="642257" y="1110343"/>
            <a:ext cx="10711543" cy="5066620"/>
          </a:xfrm>
        </p:spPr>
        <p:txBody>
          <a:bodyPr>
            <a:normAutofit/>
          </a:bodyPr>
          <a:lstStyle/>
          <a:p>
            <a:pPr algn="just"/>
            <a:r>
              <a:rPr lang="en-GB" b="0" i="0" u="none" strike="noStrike" baseline="0" dirty="0">
                <a:latin typeface="DejaVuSerif"/>
              </a:rPr>
              <a:t>IETF (</a:t>
            </a:r>
            <a:r>
              <a:rPr lang="en-GB" sz="2800" b="0" i="0" u="none" strike="noStrike" baseline="0" dirty="0">
                <a:latin typeface="DejaVuSerif"/>
              </a:rPr>
              <a:t>Internet Engineering Task Force) </a:t>
            </a:r>
            <a:r>
              <a:rPr lang="en-GB" b="0" i="0" u="none" strike="noStrike" baseline="0" dirty="0">
                <a:latin typeface="DejaVuSerif"/>
              </a:rPr>
              <a:t>has been working on transitioning the </a:t>
            </a:r>
            <a:r>
              <a:rPr lang="en-GB" b="1" i="0" u="none" strike="noStrike" baseline="0" dirty="0">
                <a:latin typeface="DejaVuSerif"/>
              </a:rPr>
              <a:t>Internet from IP version 4 to IP version 6</a:t>
            </a:r>
            <a:r>
              <a:rPr lang="en-GB" b="0" i="0" u="none" strike="noStrike" baseline="0" dirty="0">
                <a:latin typeface="DejaVuSerif"/>
              </a:rPr>
              <a:t>.</a:t>
            </a:r>
          </a:p>
          <a:p>
            <a:pPr algn="just"/>
            <a:r>
              <a:rPr lang="en-GB" b="0" i="0" u="none" strike="noStrike" baseline="0" dirty="0">
                <a:latin typeface="DejaVuSerif"/>
              </a:rPr>
              <a:t>The main driving force has been the </a:t>
            </a:r>
            <a:r>
              <a:rPr lang="en-GB" b="1" i="0" u="none" strike="noStrike" baseline="0" dirty="0">
                <a:latin typeface="DejaVuSerif"/>
              </a:rPr>
              <a:t>lack of address space in IPv4 as the Internet has grown. </a:t>
            </a:r>
          </a:p>
          <a:p>
            <a:pPr algn="just"/>
            <a:r>
              <a:rPr lang="en-GB" b="1" i="0" u="none" strike="noStrike" baseline="0" dirty="0">
                <a:latin typeface="DejaVuSerif"/>
              </a:rPr>
              <a:t>IPv6 has a much larger range of addresses </a:t>
            </a:r>
            <a:r>
              <a:rPr lang="en-GB" b="0" i="0" u="none" strike="noStrike" baseline="0" dirty="0">
                <a:latin typeface="DejaVuSerif"/>
              </a:rPr>
              <a:t>that should not be exhausted for the foreseeable future. </a:t>
            </a:r>
          </a:p>
          <a:p>
            <a:pPr algn="just"/>
            <a:r>
              <a:rPr lang="en-GB" b="0" i="0" u="none" strike="noStrike" baseline="0" dirty="0">
                <a:latin typeface="DejaVuSerif"/>
              </a:rPr>
              <a:t>Today, </a:t>
            </a:r>
            <a:r>
              <a:rPr lang="en-GB" b="1" i="0" u="none" strike="noStrike" baseline="0" dirty="0">
                <a:latin typeface="DejaVuSerif"/>
              </a:rPr>
              <a:t>both versions of IP run over the Internet</a:t>
            </a:r>
            <a:r>
              <a:rPr lang="en-GB" b="0" i="0" u="none" strike="noStrike" baseline="0" dirty="0">
                <a:latin typeface="DejaVuSerif"/>
              </a:rPr>
              <a:t>, but most traffic is still IPv4 based.</a:t>
            </a:r>
          </a:p>
          <a:p>
            <a:pPr algn="just"/>
            <a:endParaRPr lang="en-GB" sz="4000" dirty="0">
              <a:latin typeface="DejaVuSerif"/>
            </a:endParaRPr>
          </a:p>
          <a:p>
            <a:pPr algn="just"/>
            <a:endParaRPr lang="en-IN" sz="4000" dirty="0"/>
          </a:p>
        </p:txBody>
      </p:sp>
    </p:spTree>
    <p:extLst>
      <p:ext uri="{BB962C8B-B14F-4D97-AF65-F5344CB8AC3E}">
        <p14:creationId xmlns:p14="http://schemas.microsoft.com/office/powerpoint/2010/main" val="300356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EE7D-5D3C-B3FE-069A-0EB983897F83}"/>
              </a:ext>
            </a:extLst>
          </p:cNvPr>
          <p:cNvSpPr>
            <a:spLocks noGrp="1"/>
          </p:cNvSpPr>
          <p:nvPr>
            <p:ph type="title"/>
          </p:nvPr>
        </p:nvSpPr>
        <p:spPr/>
        <p:txBody>
          <a:bodyPr>
            <a:normAutofit/>
          </a:bodyPr>
          <a:lstStyle/>
          <a:p>
            <a:r>
              <a:rPr lang="en-GB" sz="3200" b="0" i="0" u="none" strike="noStrike" baseline="0" dirty="0">
                <a:latin typeface="DejaVuSerif"/>
              </a:rPr>
              <a:t>The following are some of the main factors applicable to IPv4 and IPv6 support in an IoT solution:</a:t>
            </a:r>
            <a:endParaRPr lang="en-IN" sz="6600" dirty="0"/>
          </a:p>
        </p:txBody>
      </p:sp>
      <p:sp>
        <p:nvSpPr>
          <p:cNvPr id="3" name="Content Placeholder 2">
            <a:extLst>
              <a:ext uri="{FF2B5EF4-FFF2-40B4-BE49-F238E27FC236}">
                <a16:creationId xmlns:a16="http://schemas.microsoft.com/office/drawing/2014/main" id="{837C759D-3B7F-FBC4-002D-0868472133F1}"/>
              </a:ext>
            </a:extLst>
          </p:cNvPr>
          <p:cNvSpPr>
            <a:spLocks noGrp="1"/>
          </p:cNvSpPr>
          <p:nvPr>
            <p:ph idx="1"/>
          </p:nvPr>
        </p:nvSpPr>
        <p:spPr/>
        <p:txBody>
          <a:bodyPr>
            <a:normAutofit/>
          </a:bodyPr>
          <a:lstStyle/>
          <a:p>
            <a:pPr algn="just"/>
            <a:r>
              <a:rPr lang="en-IN" sz="3200" b="1" i="0" u="none" strike="noStrike" baseline="0" dirty="0">
                <a:solidFill>
                  <a:srgbClr val="000000"/>
                </a:solidFill>
                <a:highlight>
                  <a:srgbClr val="FFFF00"/>
                </a:highlight>
                <a:latin typeface="DejaVuSerif-Bold"/>
              </a:rPr>
              <a:t>Application Protocol: </a:t>
            </a:r>
            <a:r>
              <a:rPr lang="en-IN" sz="3200" b="0" i="0" u="none" strike="noStrike" baseline="0" dirty="0">
                <a:solidFill>
                  <a:srgbClr val="000000"/>
                </a:solidFill>
                <a:latin typeface="DejaVuSerif"/>
              </a:rPr>
              <a:t>IoT devices implementing </a:t>
            </a:r>
            <a:r>
              <a:rPr lang="en-IN" sz="3200" b="1" i="0" u="none" strike="noStrike" baseline="0" dirty="0">
                <a:solidFill>
                  <a:srgbClr val="000000"/>
                </a:solidFill>
                <a:latin typeface="DejaVuSerif"/>
              </a:rPr>
              <a:t>Ethernet or Wi-Fi interfaces can communicate </a:t>
            </a:r>
            <a:r>
              <a:rPr lang="en-GB" sz="3200" b="1" i="0" u="none" strike="noStrike" baseline="0" dirty="0">
                <a:solidFill>
                  <a:srgbClr val="000000"/>
                </a:solidFill>
                <a:latin typeface="DejaVuSerif"/>
              </a:rPr>
              <a:t>over both IPv4 and IPv6</a:t>
            </a:r>
            <a:r>
              <a:rPr lang="en-GB" sz="3200" b="0" i="0" u="none" strike="noStrike" baseline="0" dirty="0">
                <a:solidFill>
                  <a:srgbClr val="000000"/>
                </a:solidFill>
                <a:latin typeface="DejaVuSerif"/>
              </a:rPr>
              <a:t>, but the application protocol may dictate the choice of the IP version. </a:t>
            </a:r>
          </a:p>
          <a:p>
            <a:pPr algn="just"/>
            <a:r>
              <a:rPr lang="en-GB" sz="3200" b="0" i="0" u="none" strike="noStrike" baseline="0" dirty="0">
                <a:solidFill>
                  <a:srgbClr val="000000"/>
                </a:solidFill>
                <a:latin typeface="DejaVuSerif"/>
              </a:rPr>
              <a:t>For </a:t>
            </a:r>
            <a:r>
              <a:rPr lang="en-GB" sz="3200" b="1" i="0" u="none" strike="noStrike" baseline="0" dirty="0">
                <a:solidFill>
                  <a:srgbClr val="000000"/>
                </a:solidFill>
                <a:latin typeface="DejaVuSerif"/>
              </a:rPr>
              <a:t>IoT devices with application protocols defined by the IETF, such as HTTP/HTTPS, CoAP, MQTT, and XMPP, both IP versions are supported. </a:t>
            </a:r>
          </a:p>
          <a:p>
            <a:pPr algn="just"/>
            <a:r>
              <a:rPr lang="en-GB" sz="3200" b="0" i="0" u="none" strike="noStrike" baseline="0" dirty="0">
                <a:solidFill>
                  <a:srgbClr val="000000"/>
                </a:solidFill>
                <a:latin typeface="DejaVuSerif"/>
              </a:rPr>
              <a:t>The </a:t>
            </a:r>
            <a:r>
              <a:rPr lang="en-GB" sz="3200" b="1" i="0" u="none" strike="noStrike" baseline="0" dirty="0">
                <a:solidFill>
                  <a:srgbClr val="000000"/>
                </a:solidFill>
                <a:latin typeface="DejaVuSerif"/>
              </a:rPr>
              <a:t>selection of the IP version is only dependent on the implementation.</a:t>
            </a:r>
            <a:endParaRPr lang="en-IN" sz="4400" b="1" dirty="0"/>
          </a:p>
        </p:txBody>
      </p:sp>
    </p:spTree>
    <p:extLst>
      <p:ext uri="{BB962C8B-B14F-4D97-AF65-F5344CB8AC3E}">
        <p14:creationId xmlns:p14="http://schemas.microsoft.com/office/powerpoint/2010/main" val="2443349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A3DD6-5503-A0B9-A04D-1F9BE8AA226A}"/>
              </a:ext>
            </a:extLst>
          </p:cNvPr>
          <p:cNvSpPr>
            <a:spLocks noGrp="1"/>
          </p:cNvSpPr>
          <p:nvPr>
            <p:ph idx="1"/>
          </p:nvPr>
        </p:nvSpPr>
        <p:spPr>
          <a:xfrm>
            <a:off x="751113" y="573767"/>
            <a:ext cx="10776857" cy="6022975"/>
          </a:xfrm>
        </p:spPr>
        <p:txBody>
          <a:bodyPr>
            <a:normAutofit lnSpcReduction="10000"/>
          </a:bodyPr>
          <a:lstStyle/>
          <a:p>
            <a:pPr algn="l"/>
            <a:r>
              <a:rPr lang="en-GB" b="1" i="0" u="none" strike="noStrike" baseline="0" dirty="0">
                <a:latin typeface="DejaVuSerif-Bold"/>
              </a:rPr>
              <a:t>Cellular Provider and Technology: </a:t>
            </a:r>
          </a:p>
          <a:p>
            <a:pPr algn="just"/>
            <a:r>
              <a:rPr lang="en-GB" b="0" i="0" u="none" strike="noStrike" baseline="0" dirty="0">
                <a:latin typeface="DejaVuSerif"/>
              </a:rPr>
              <a:t>For the first three generations of data services—</a:t>
            </a:r>
            <a:r>
              <a:rPr lang="en-GB" b="1" i="0" u="none" strike="noStrike" baseline="0" dirty="0">
                <a:latin typeface="DejaVuSerif"/>
              </a:rPr>
              <a:t>GPRS-</a:t>
            </a:r>
            <a:r>
              <a:rPr lang="en-IN" dirty="0"/>
              <a:t> (General Packet Radio Service)</a:t>
            </a:r>
            <a:r>
              <a:rPr lang="en-GB" b="1" i="0" u="none" strike="noStrike" baseline="0" dirty="0">
                <a:latin typeface="DejaVuSerif"/>
              </a:rPr>
              <a:t>, Edge</a:t>
            </a:r>
            <a:r>
              <a:rPr lang="en-GB" dirty="0"/>
              <a:t> (Enhanced Data rates for GSM Evolution)</a:t>
            </a:r>
            <a:r>
              <a:rPr lang="en-GB" b="1" i="0" u="none" strike="noStrike" baseline="0" dirty="0">
                <a:latin typeface="DejaVuSerif"/>
              </a:rPr>
              <a:t>, and 3G </a:t>
            </a:r>
            <a:r>
              <a:rPr lang="en-IN" dirty="0"/>
              <a:t>(Third Generation)</a:t>
            </a:r>
            <a:r>
              <a:rPr lang="en-GB" b="0" i="0" u="none" strike="noStrike" baseline="0" dirty="0">
                <a:latin typeface="DejaVuSerif"/>
              </a:rPr>
              <a:t>—IPv4 is the base protocol version.</a:t>
            </a:r>
          </a:p>
          <a:p>
            <a:pPr algn="l"/>
            <a:endParaRPr lang="en-GB" b="0" i="0" u="none" strike="noStrike" baseline="0" dirty="0">
              <a:latin typeface="DejaVuSerif"/>
            </a:endParaRPr>
          </a:p>
          <a:p>
            <a:pPr algn="l"/>
            <a:endParaRPr lang="en-GB" b="0" i="0" u="none" strike="noStrike" baseline="0" dirty="0">
              <a:latin typeface="DejaVuSerif"/>
            </a:endParaRPr>
          </a:p>
          <a:p>
            <a:pPr algn="l"/>
            <a:endParaRPr lang="en-GB" b="0" i="0" u="none" strike="noStrike" baseline="0" dirty="0">
              <a:latin typeface="DejaVuSerif"/>
            </a:endParaRPr>
          </a:p>
          <a:p>
            <a:pPr algn="l"/>
            <a:endParaRPr lang="en-GB" b="0" i="0" u="none" strike="noStrike" baseline="0" dirty="0">
              <a:latin typeface="DejaVuSerif"/>
            </a:endParaRPr>
          </a:p>
          <a:p>
            <a:pPr algn="l"/>
            <a:endParaRPr lang="en-GB" b="0" i="0" u="none" strike="noStrike" baseline="0" dirty="0">
              <a:latin typeface="DejaVuSerif"/>
            </a:endParaRPr>
          </a:p>
          <a:p>
            <a:pPr algn="l"/>
            <a:endParaRPr lang="en-GB" b="0" i="0" u="none" strike="noStrike" baseline="0" dirty="0">
              <a:latin typeface="DejaVuSerif"/>
            </a:endParaRPr>
          </a:p>
          <a:p>
            <a:pPr algn="just"/>
            <a:r>
              <a:rPr lang="en-GB" b="0" i="0" u="none" strike="noStrike" baseline="0" dirty="0">
                <a:latin typeface="DejaVuSerif"/>
              </a:rPr>
              <a:t>Consequently, if IPv6 is used with these generations, it must be </a:t>
            </a:r>
            <a:r>
              <a:rPr lang="en-GB" b="0" i="0" u="none" strike="noStrike" baseline="0" dirty="0" err="1">
                <a:latin typeface="DejaVuSerif"/>
              </a:rPr>
              <a:t>tunneled</a:t>
            </a:r>
            <a:r>
              <a:rPr lang="en-GB" b="0" i="0" u="none" strike="noStrike" baseline="0" dirty="0">
                <a:latin typeface="DejaVuSerif"/>
              </a:rPr>
              <a:t> over IPv4. </a:t>
            </a:r>
          </a:p>
          <a:p>
            <a:pPr algn="just"/>
            <a:r>
              <a:rPr lang="en-GB" b="0" i="0" u="none" strike="noStrike" baseline="0" dirty="0">
                <a:latin typeface="DejaVuSerif"/>
              </a:rPr>
              <a:t>On 4G/LTE networks, data services can use IPv4 or IPv6 as a base protocol, depending on the provider.</a:t>
            </a:r>
            <a:endParaRPr lang="en-IN" sz="4000" dirty="0"/>
          </a:p>
        </p:txBody>
      </p:sp>
      <p:pic>
        <p:nvPicPr>
          <p:cNvPr id="9" name="Picture 8">
            <a:extLst>
              <a:ext uri="{FF2B5EF4-FFF2-40B4-BE49-F238E27FC236}">
                <a16:creationId xmlns:a16="http://schemas.microsoft.com/office/drawing/2014/main" id="{83318FA9-0847-6C9E-CD60-C4EAB2CE7FF2}"/>
              </a:ext>
            </a:extLst>
          </p:cNvPr>
          <p:cNvPicPr>
            <a:picLocks noChangeAspect="1"/>
          </p:cNvPicPr>
          <p:nvPr/>
        </p:nvPicPr>
        <p:blipFill>
          <a:blip r:embed="rId2"/>
          <a:stretch>
            <a:fillRect/>
          </a:stretch>
        </p:blipFill>
        <p:spPr>
          <a:xfrm>
            <a:off x="1573296" y="2400975"/>
            <a:ext cx="9132489" cy="2056049"/>
          </a:xfrm>
          <a:prstGeom prst="rect">
            <a:avLst/>
          </a:prstGeom>
        </p:spPr>
      </p:pic>
    </p:spTree>
    <p:extLst>
      <p:ext uri="{BB962C8B-B14F-4D97-AF65-F5344CB8AC3E}">
        <p14:creationId xmlns:p14="http://schemas.microsoft.com/office/powerpoint/2010/main" val="72637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A3EC-BB19-70A0-524F-67E1DD9CD4D8}"/>
              </a:ext>
            </a:extLst>
          </p:cNvPr>
          <p:cNvSpPr>
            <a:spLocks noGrp="1"/>
          </p:cNvSpPr>
          <p:nvPr>
            <p:ph type="title"/>
          </p:nvPr>
        </p:nvSpPr>
        <p:spPr>
          <a:xfrm>
            <a:off x="696686" y="33791"/>
            <a:ext cx="9971314" cy="647246"/>
          </a:xfrm>
        </p:spPr>
        <p:txBody>
          <a:bodyPr>
            <a:normAutofit/>
          </a:bodyPr>
          <a:lstStyle/>
          <a:p>
            <a:r>
              <a:rPr lang="en-IN" sz="3600" b="1" i="0" u="none" strike="noStrike" baseline="0" dirty="0">
                <a:latin typeface="DejaVuSerif-Bold"/>
              </a:rPr>
              <a:t>Optimizing IP for IoT</a:t>
            </a:r>
            <a:endParaRPr lang="en-IN" sz="7200" dirty="0"/>
          </a:p>
        </p:txBody>
      </p:sp>
      <p:sp>
        <p:nvSpPr>
          <p:cNvPr id="3" name="Content Placeholder 2">
            <a:extLst>
              <a:ext uri="{FF2B5EF4-FFF2-40B4-BE49-F238E27FC236}">
                <a16:creationId xmlns:a16="http://schemas.microsoft.com/office/drawing/2014/main" id="{D330D19F-BE0F-44D8-1E92-F952DE5D224A}"/>
              </a:ext>
            </a:extLst>
          </p:cNvPr>
          <p:cNvSpPr>
            <a:spLocks noGrp="1"/>
          </p:cNvSpPr>
          <p:nvPr>
            <p:ph idx="1"/>
          </p:nvPr>
        </p:nvSpPr>
        <p:spPr>
          <a:xfrm>
            <a:off x="696686" y="681037"/>
            <a:ext cx="10657114" cy="5044849"/>
          </a:xfrm>
        </p:spPr>
        <p:txBody>
          <a:bodyPr/>
          <a:lstStyle/>
          <a:p>
            <a:pPr algn="just"/>
            <a:r>
              <a:rPr lang="en-GB" b="1" i="0" u="none" strike="noStrike" baseline="0" dirty="0">
                <a:solidFill>
                  <a:srgbClr val="000000"/>
                </a:solidFill>
                <a:latin typeface="DejaVuSerif"/>
              </a:rPr>
              <a:t>Internet Protocol </a:t>
            </a:r>
            <a:r>
              <a:rPr lang="en-GB" b="0" i="0" u="none" strike="noStrike" baseline="0" dirty="0">
                <a:solidFill>
                  <a:srgbClr val="000000"/>
                </a:solidFill>
                <a:latin typeface="DejaVuSerif"/>
              </a:rPr>
              <a:t>is key for a successful </a:t>
            </a:r>
            <a:r>
              <a:rPr lang="en-GB" b="1" i="0" u="none" strike="noStrike" baseline="0" dirty="0">
                <a:solidFill>
                  <a:srgbClr val="000000"/>
                </a:solidFill>
                <a:latin typeface="DejaVuSerif"/>
              </a:rPr>
              <a:t>Internet of Things</a:t>
            </a:r>
            <a:r>
              <a:rPr lang="en-GB" b="0" i="0" u="none" strike="noStrike" baseline="0" dirty="0">
                <a:solidFill>
                  <a:srgbClr val="000000"/>
                </a:solidFill>
                <a:latin typeface="DejaVuSerif"/>
              </a:rPr>
              <a:t>, </a:t>
            </a:r>
            <a:r>
              <a:rPr lang="en-GB" b="1" i="0" u="none" strike="noStrike" baseline="0" dirty="0">
                <a:solidFill>
                  <a:srgbClr val="000000"/>
                </a:solidFill>
                <a:latin typeface="DejaVuSerif"/>
              </a:rPr>
              <a:t>constrained nodes and constrained networks mandate optimization at various layers and on multiple protocols of the IP architecture</a:t>
            </a:r>
            <a:r>
              <a:rPr lang="en-GB" b="0" i="0" u="none" strike="noStrike" baseline="0" dirty="0">
                <a:solidFill>
                  <a:srgbClr val="000000"/>
                </a:solidFill>
                <a:latin typeface="DejaVuSerif"/>
              </a:rPr>
              <a:t>. </a:t>
            </a:r>
          </a:p>
          <a:p>
            <a:pPr algn="just"/>
            <a:r>
              <a:rPr lang="en-GB" b="0" i="0" u="none" strike="noStrike" baseline="0" dirty="0">
                <a:solidFill>
                  <a:srgbClr val="000000"/>
                </a:solidFill>
                <a:latin typeface="DejaVuSerif"/>
              </a:rPr>
              <a:t>The following sections introduce some of these optimizations already available from the market or under development by the IETF. </a:t>
            </a:r>
          </a:p>
          <a:p>
            <a:pPr algn="just"/>
            <a:r>
              <a:rPr lang="en-GB" b="0" i="0" u="none" strike="noStrike" baseline="0" dirty="0">
                <a:latin typeface="DejaVuSerif"/>
              </a:rPr>
              <a:t>Figure </a:t>
            </a:r>
            <a:r>
              <a:rPr lang="en-GB" b="0" i="0" u="none" strike="noStrike" baseline="0" dirty="0">
                <a:solidFill>
                  <a:srgbClr val="000000"/>
                </a:solidFill>
                <a:latin typeface="DejaVuSerif"/>
              </a:rPr>
              <a:t>highlights the TCP/IP layers where optimization is applied.</a:t>
            </a:r>
            <a:endParaRPr lang="en-IN" dirty="0"/>
          </a:p>
        </p:txBody>
      </p:sp>
      <p:pic>
        <p:nvPicPr>
          <p:cNvPr id="5" name="Picture 4">
            <a:extLst>
              <a:ext uri="{FF2B5EF4-FFF2-40B4-BE49-F238E27FC236}">
                <a16:creationId xmlns:a16="http://schemas.microsoft.com/office/drawing/2014/main" id="{6AA18283-A1B5-0C6C-94BF-C9BAFE0758B8}"/>
              </a:ext>
            </a:extLst>
          </p:cNvPr>
          <p:cNvPicPr>
            <a:picLocks noChangeAspect="1"/>
          </p:cNvPicPr>
          <p:nvPr/>
        </p:nvPicPr>
        <p:blipFill>
          <a:blip r:embed="rId2"/>
          <a:stretch>
            <a:fillRect/>
          </a:stretch>
        </p:blipFill>
        <p:spPr>
          <a:xfrm>
            <a:off x="2865193" y="3309729"/>
            <a:ext cx="6744641" cy="2981741"/>
          </a:xfrm>
          <a:prstGeom prst="rect">
            <a:avLst/>
          </a:prstGeom>
        </p:spPr>
      </p:pic>
      <p:sp>
        <p:nvSpPr>
          <p:cNvPr id="7" name="TextBox 6">
            <a:extLst>
              <a:ext uri="{FF2B5EF4-FFF2-40B4-BE49-F238E27FC236}">
                <a16:creationId xmlns:a16="http://schemas.microsoft.com/office/drawing/2014/main" id="{95833AE4-E738-F35C-02F1-59CF6E634F08}"/>
              </a:ext>
            </a:extLst>
          </p:cNvPr>
          <p:cNvSpPr txBox="1"/>
          <p:nvPr/>
        </p:nvSpPr>
        <p:spPr>
          <a:xfrm>
            <a:off x="3831771" y="6291470"/>
            <a:ext cx="6744641" cy="369332"/>
          </a:xfrm>
          <a:prstGeom prst="rect">
            <a:avLst/>
          </a:prstGeom>
          <a:noFill/>
        </p:spPr>
        <p:txBody>
          <a:bodyPr wrap="square">
            <a:spAutoFit/>
          </a:bodyPr>
          <a:lstStyle/>
          <a:p>
            <a:r>
              <a:rPr lang="en-GB" sz="1800" b="0" i="1" u="none" strike="noStrike" baseline="0" dirty="0">
                <a:latin typeface="DejaVuSerif-Italic"/>
              </a:rPr>
              <a:t>Optimizing IP for IoT Using an Adaptation Layer</a:t>
            </a:r>
            <a:endParaRPr lang="en-IN" dirty="0"/>
          </a:p>
        </p:txBody>
      </p:sp>
    </p:spTree>
    <p:extLst>
      <p:ext uri="{BB962C8B-B14F-4D97-AF65-F5344CB8AC3E}">
        <p14:creationId xmlns:p14="http://schemas.microsoft.com/office/powerpoint/2010/main" val="270811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7D0-9A30-05B0-DD6A-80A30521D4F5}"/>
              </a:ext>
            </a:extLst>
          </p:cNvPr>
          <p:cNvSpPr>
            <a:spLocks noGrp="1"/>
          </p:cNvSpPr>
          <p:nvPr>
            <p:ph type="title"/>
          </p:nvPr>
        </p:nvSpPr>
        <p:spPr>
          <a:xfrm>
            <a:off x="838200" y="0"/>
            <a:ext cx="10363200" cy="805543"/>
          </a:xfrm>
        </p:spPr>
        <p:txBody>
          <a:bodyPr>
            <a:normAutofit/>
          </a:bodyPr>
          <a:lstStyle/>
          <a:p>
            <a:r>
              <a:rPr lang="en-GB" sz="3200" b="1" i="0" u="none" strike="noStrike" baseline="0" dirty="0">
                <a:latin typeface="DejaVuSerif-Bold"/>
              </a:rPr>
              <a:t>IP as the IoT Network Layer</a:t>
            </a:r>
            <a:endParaRPr lang="en-IN" sz="6600" dirty="0"/>
          </a:p>
        </p:txBody>
      </p:sp>
      <p:sp>
        <p:nvSpPr>
          <p:cNvPr id="3" name="Content Placeholder 2">
            <a:extLst>
              <a:ext uri="{FF2B5EF4-FFF2-40B4-BE49-F238E27FC236}">
                <a16:creationId xmlns:a16="http://schemas.microsoft.com/office/drawing/2014/main" id="{E5C25466-32EE-DA57-BAA7-A8C13BEF8A2F}"/>
              </a:ext>
            </a:extLst>
          </p:cNvPr>
          <p:cNvSpPr>
            <a:spLocks noGrp="1"/>
          </p:cNvSpPr>
          <p:nvPr>
            <p:ph idx="1"/>
          </p:nvPr>
        </p:nvSpPr>
        <p:spPr>
          <a:xfrm>
            <a:off x="326571" y="696686"/>
            <a:ext cx="11549743" cy="6161314"/>
          </a:xfrm>
        </p:spPr>
        <p:txBody>
          <a:bodyPr>
            <a:normAutofit/>
          </a:bodyPr>
          <a:lstStyle/>
          <a:p>
            <a:pPr algn="just"/>
            <a:r>
              <a:rPr lang="en-GB" sz="2400" b="0" i="0" u="none" strike="noStrike" baseline="0" dirty="0">
                <a:latin typeface="Times New Roman" panose="02020603050405020304" pitchFamily="18" charset="0"/>
                <a:cs typeface="Times New Roman" panose="02020603050405020304" pitchFamily="18" charset="0"/>
              </a:rPr>
              <a:t>This chapter is composed of the following sections:</a:t>
            </a:r>
          </a:p>
          <a:p>
            <a:pPr algn="just"/>
            <a:r>
              <a:rPr lang="en-GB" sz="2400" b="1" i="0" u="none" strike="noStrike" baseline="0" dirty="0">
                <a:highlight>
                  <a:srgbClr val="FFFF00"/>
                </a:highlight>
                <a:latin typeface="Times New Roman" panose="02020603050405020304" pitchFamily="18" charset="0"/>
                <a:cs typeface="Times New Roman" panose="02020603050405020304" pitchFamily="18" charset="0"/>
              </a:rPr>
              <a:t>The Business Case for IP</a:t>
            </a:r>
            <a:r>
              <a:rPr lang="en-GB" sz="2400" b="1" i="0" u="none" strike="noStrike" baseline="0" dirty="0">
                <a:latin typeface="Times New Roman" panose="02020603050405020304" pitchFamily="18" charset="0"/>
                <a:cs typeface="Times New Roman" panose="02020603050405020304" pitchFamily="18" charset="0"/>
              </a:rPr>
              <a:t>: </a:t>
            </a:r>
            <a:r>
              <a:rPr lang="en-GB" sz="2400" b="0" i="0" u="none" strike="noStrike" baseline="0" dirty="0">
                <a:latin typeface="Times New Roman" panose="02020603050405020304" pitchFamily="18" charset="0"/>
                <a:cs typeface="Times New Roman" panose="02020603050405020304" pitchFamily="18" charset="0"/>
              </a:rPr>
              <a:t>This section discusses the </a:t>
            </a:r>
            <a:r>
              <a:rPr lang="en-GB" sz="2400" b="1" i="0" u="none" strike="noStrike" baseline="0" dirty="0">
                <a:latin typeface="Times New Roman" panose="02020603050405020304" pitchFamily="18" charset="0"/>
                <a:cs typeface="Times New Roman" panose="02020603050405020304" pitchFamily="18" charset="0"/>
              </a:rPr>
              <a:t>advantages of IP from an IoT perspective</a:t>
            </a:r>
            <a:r>
              <a:rPr lang="en-GB" sz="2400" b="0" i="0" u="none" strike="noStrike" baseline="0" dirty="0">
                <a:latin typeface="Times New Roman" panose="02020603050405020304" pitchFamily="18" charset="0"/>
                <a:cs typeface="Times New Roman" panose="02020603050405020304" pitchFamily="18" charset="0"/>
              </a:rPr>
              <a:t> and introduces the concepts of </a:t>
            </a:r>
            <a:r>
              <a:rPr lang="en-GB" sz="2400" b="1" i="0" u="none" strike="noStrike" baseline="0" dirty="0">
                <a:latin typeface="Times New Roman" panose="02020603050405020304" pitchFamily="18" charset="0"/>
                <a:cs typeface="Times New Roman" panose="02020603050405020304" pitchFamily="18" charset="0"/>
              </a:rPr>
              <a:t>adoption and adaptation</a:t>
            </a:r>
            <a:r>
              <a:rPr lang="en-GB" sz="2400" b="0" i="0" u="none" strike="noStrike" baseline="0" dirty="0">
                <a:latin typeface="Times New Roman" panose="02020603050405020304" pitchFamily="18" charset="0"/>
                <a:cs typeface="Times New Roman" panose="02020603050405020304" pitchFamily="18" charset="0"/>
              </a:rPr>
              <a:t>.</a:t>
            </a:r>
          </a:p>
          <a:p>
            <a:pPr algn="just"/>
            <a:r>
              <a:rPr lang="en-GB" sz="2400" b="1" i="0" u="none" strike="noStrike" baseline="0" dirty="0">
                <a:highlight>
                  <a:srgbClr val="FFFF00"/>
                </a:highlight>
                <a:latin typeface="Times New Roman" panose="02020603050405020304" pitchFamily="18" charset="0"/>
                <a:cs typeface="Times New Roman" panose="02020603050405020304" pitchFamily="18" charset="0"/>
              </a:rPr>
              <a:t>The Need for Optimization</a:t>
            </a:r>
            <a:r>
              <a:rPr lang="en-GB" sz="2400" b="1" i="0" u="none" strike="noStrike" baseline="0" dirty="0">
                <a:latin typeface="Times New Roman" panose="02020603050405020304" pitchFamily="18" charset="0"/>
                <a:cs typeface="Times New Roman" panose="02020603050405020304" pitchFamily="18" charset="0"/>
              </a:rPr>
              <a:t>: </a:t>
            </a:r>
            <a:r>
              <a:rPr lang="en-GB" sz="2400" b="0" i="0" u="none" strike="noStrike" baseline="0" dirty="0">
                <a:latin typeface="Times New Roman" panose="02020603050405020304" pitchFamily="18" charset="0"/>
                <a:cs typeface="Times New Roman" panose="02020603050405020304" pitchFamily="18" charset="0"/>
              </a:rPr>
              <a:t>This section </a:t>
            </a:r>
            <a:r>
              <a:rPr lang="en-GB" sz="2400" i="0" u="none" strike="noStrike" baseline="0" dirty="0">
                <a:latin typeface="Times New Roman" panose="02020603050405020304" pitchFamily="18" charset="0"/>
                <a:cs typeface="Times New Roman" panose="02020603050405020304" pitchFamily="18" charset="0"/>
              </a:rPr>
              <a:t>dives into the </a:t>
            </a:r>
            <a:r>
              <a:rPr lang="en-GB" sz="2400" b="1" i="0" u="none" strike="noStrike" baseline="0" dirty="0">
                <a:latin typeface="Times New Roman" panose="02020603050405020304" pitchFamily="18" charset="0"/>
                <a:cs typeface="Times New Roman" panose="02020603050405020304" pitchFamily="18" charset="0"/>
              </a:rPr>
              <a:t>challenges of constrained nodes and devices when deploying IP</a:t>
            </a:r>
            <a:r>
              <a:rPr lang="en-GB" sz="2400" b="0" i="0" u="none" strike="noStrike" baseline="0" dirty="0">
                <a:latin typeface="Times New Roman" panose="02020603050405020304" pitchFamily="18" charset="0"/>
                <a:cs typeface="Times New Roman" panose="02020603050405020304" pitchFamily="18" charset="0"/>
              </a:rPr>
              <a:t>. This section also looks at the migration from </a:t>
            </a:r>
            <a:r>
              <a:rPr lang="en-GB" sz="2400" b="1" i="0" u="none" strike="noStrike" baseline="0" dirty="0">
                <a:latin typeface="Times New Roman" panose="02020603050405020304" pitchFamily="18" charset="0"/>
                <a:cs typeface="Times New Roman" panose="02020603050405020304" pitchFamily="18" charset="0"/>
              </a:rPr>
              <a:t>IPv4 to IPv6 and how it </a:t>
            </a:r>
            <a:r>
              <a:rPr lang="en-IN" sz="2400" b="1" i="0" u="none" strike="noStrike" baseline="0" dirty="0">
                <a:latin typeface="Times New Roman" panose="02020603050405020304" pitchFamily="18" charset="0"/>
                <a:cs typeface="Times New Roman" panose="02020603050405020304" pitchFamily="18" charset="0"/>
              </a:rPr>
              <a:t>affects IoT networks</a:t>
            </a:r>
            <a:r>
              <a:rPr lang="en-IN" sz="2400" b="0" i="0" u="none" strike="noStrike" baseline="0" dirty="0">
                <a:latin typeface="Times New Roman" panose="02020603050405020304" pitchFamily="18" charset="0"/>
                <a:cs typeface="Times New Roman" panose="02020603050405020304" pitchFamily="18" charset="0"/>
              </a:rPr>
              <a:t>.</a:t>
            </a:r>
          </a:p>
          <a:p>
            <a:pPr algn="just"/>
            <a:r>
              <a:rPr lang="en-GB" sz="2400" b="1" i="0" u="none" strike="noStrike" baseline="0" dirty="0">
                <a:highlight>
                  <a:srgbClr val="FFFF00"/>
                </a:highlight>
                <a:latin typeface="Times New Roman" panose="02020603050405020304" pitchFamily="18" charset="0"/>
                <a:cs typeface="Times New Roman" panose="02020603050405020304" pitchFamily="18" charset="0"/>
              </a:rPr>
              <a:t>Optimizing IP for IoT:</a:t>
            </a:r>
            <a:r>
              <a:rPr lang="en-GB" sz="2400" b="1" i="0" u="none" strike="noStrike" baseline="0" dirty="0">
                <a:latin typeface="Times New Roman" panose="02020603050405020304" pitchFamily="18" charset="0"/>
                <a:cs typeface="Times New Roman" panose="02020603050405020304" pitchFamily="18" charset="0"/>
              </a:rPr>
              <a:t> </a:t>
            </a:r>
            <a:r>
              <a:rPr lang="en-GB" sz="2400" b="0" i="0" u="none" strike="noStrike" baseline="0" dirty="0">
                <a:latin typeface="Times New Roman" panose="02020603050405020304" pitchFamily="18" charset="0"/>
                <a:cs typeface="Times New Roman" panose="02020603050405020304" pitchFamily="18" charset="0"/>
              </a:rPr>
              <a:t>This section explores the common protocols and technologies in IoT networks utilizing IP, including 6LoWPAN, 6TiSCH, and RPL.</a:t>
            </a:r>
          </a:p>
          <a:p>
            <a:pPr algn="just"/>
            <a:r>
              <a:rPr lang="en-GB" sz="2400" b="1" i="0" u="none" strike="noStrike" baseline="0" dirty="0">
                <a:highlight>
                  <a:srgbClr val="FFFF00"/>
                </a:highlight>
                <a:latin typeface="Times New Roman" panose="02020603050405020304" pitchFamily="18" charset="0"/>
                <a:cs typeface="Times New Roman" panose="02020603050405020304" pitchFamily="18" charset="0"/>
              </a:rPr>
              <a:t>Profiles and Compliances: </a:t>
            </a:r>
            <a:r>
              <a:rPr lang="en-GB" sz="2400" b="0" i="0" u="none" strike="noStrike" baseline="0" dirty="0">
                <a:latin typeface="Times New Roman" panose="02020603050405020304" pitchFamily="18" charset="0"/>
                <a:cs typeface="Times New Roman" panose="02020603050405020304" pitchFamily="18" charset="0"/>
              </a:rPr>
              <a:t>This section provides a summary of some of the most significant organizations and standards bodies involved with IP connectivity and IoT.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74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84130-260A-8530-44FD-C6CF3E878B78}"/>
              </a:ext>
            </a:extLst>
          </p:cNvPr>
          <p:cNvSpPr>
            <a:spLocks noGrp="1"/>
          </p:cNvSpPr>
          <p:nvPr>
            <p:ph idx="1"/>
          </p:nvPr>
        </p:nvSpPr>
        <p:spPr>
          <a:xfrm>
            <a:off x="783772" y="359229"/>
            <a:ext cx="10711542" cy="5987142"/>
          </a:xfrm>
        </p:spPr>
        <p:txBody>
          <a:bodyPr>
            <a:normAutofit fontScale="92500" lnSpcReduction="10000"/>
          </a:bodyPr>
          <a:lstStyle/>
          <a:p>
            <a:pPr marL="0" indent="0" algn="l">
              <a:buNone/>
            </a:pPr>
            <a:r>
              <a:rPr lang="en-IN" b="1" i="0" u="none" strike="noStrike" baseline="0" dirty="0">
                <a:latin typeface="DejaVuSerif-Bold"/>
              </a:rPr>
              <a:t>From 6LoWPAN to 6Lo</a:t>
            </a:r>
          </a:p>
          <a:p>
            <a:pPr algn="just"/>
            <a:r>
              <a:rPr lang="en-GB" b="0" i="0" u="none" strike="noStrike" baseline="0" dirty="0">
                <a:latin typeface="DejaVuSerif"/>
              </a:rPr>
              <a:t>The </a:t>
            </a:r>
            <a:r>
              <a:rPr lang="en-GB" b="1" i="0" u="none" strike="noStrike" baseline="0" dirty="0">
                <a:latin typeface="DejaVuSerif"/>
              </a:rPr>
              <a:t>model for packaging IP into lower-layer protocols is often referred to as an </a:t>
            </a:r>
            <a:r>
              <a:rPr lang="en-GB" b="1" i="1" u="none" strike="noStrike" baseline="0" dirty="0">
                <a:latin typeface="DejaVuSerif-Italic"/>
              </a:rPr>
              <a:t>adaptation layer</a:t>
            </a:r>
            <a:r>
              <a:rPr lang="en-GB" b="1" i="0" u="none" strike="noStrike" baseline="0" dirty="0">
                <a:latin typeface="DejaVuSerif"/>
              </a:rPr>
              <a:t>.</a:t>
            </a:r>
          </a:p>
          <a:p>
            <a:pPr algn="just"/>
            <a:r>
              <a:rPr lang="en-GB" dirty="0"/>
              <a:t>The </a:t>
            </a:r>
            <a:r>
              <a:rPr lang="en-GB" b="1" dirty="0"/>
              <a:t>Adaptation Layer</a:t>
            </a:r>
            <a:r>
              <a:rPr lang="en-GB" dirty="0"/>
              <a:t> is responsible for </a:t>
            </a:r>
            <a:r>
              <a:rPr lang="en-GB" b="1" dirty="0"/>
              <a:t>bridging different network technologies</a:t>
            </a:r>
            <a:r>
              <a:rPr lang="en-GB" dirty="0"/>
              <a:t>, ensuring that higher-layer protocols (like IP) can work efficiently over lower-layer communication technologies (such as wireless, IoT, or sensor networks).</a:t>
            </a:r>
            <a:endParaRPr lang="en-GB" b="1" i="0" u="none" strike="noStrike" baseline="0" dirty="0">
              <a:latin typeface="DejaVuSerif"/>
            </a:endParaRPr>
          </a:p>
          <a:p>
            <a:pPr algn="just"/>
            <a:r>
              <a:rPr lang="en-GB" b="1" i="0" u="none" strike="noStrike" baseline="0" dirty="0">
                <a:latin typeface="DejaVuSerif"/>
              </a:rPr>
              <a:t>IP adaptation layers </a:t>
            </a:r>
            <a:r>
              <a:rPr lang="en-GB" b="0" i="0" u="none" strike="noStrike" baseline="0" dirty="0">
                <a:latin typeface="DejaVuSerif"/>
              </a:rPr>
              <a:t>are typically defined by an </a:t>
            </a:r>
            <a:r>
              <a:rPr lang="en-GB" b="1" i="0" u="none" strike="noStrike" baseline="0" dirty="0">
                <a:latin typeface="DejaVuSerif"/>
              </a:rPr>
              <a:t>IETF working group and released as a Request for Comments (RFC). </a:t>
            </a:r>
          </a:p>
          <a:p>
            <a:pPr algn="just"/>
            <a:r>
              <a:rPr lang="en-GB" b="0" i="0" u="none" strike="noStrike" baseline="0" dirty="0">
                <a:latin typeface="DejaVuSerif"/>
              </a:rPr>
              <a:t>An </a:t>
            </a:r>
            <a:r>
              <a:rPr lang="en-GB" b="1" i="0" u="none" strike="noStrike" baseline="0" dirty="0">
                <a:latin typeface="DejaVuSerif"/>
              </a:rPr>
              <a:t>RFC is a publication from the IETF that officially </a:t>
            </a:r>
            <a:r>
              <a:rPr lang="en-IN" b="1" i="0" u="none" strike="noStrike" baseline="0" dirty="0">
                <a:latin typeface="DejaVuSerif"/>
              </a:rPr>
              <a:t>documents Internet standards, specifications, protocols, procedures, and events</a:t>
            </a:r>
            <a:r>
              <a:rPr lang="en-IN" b="0" i="0" u="none" strike="noStrike" baseline="0" dirty="0">
                <a:latin typeface="DejaVuSerif"/>
              </a:rPr>
              <a:t>. </a:t>
            </a:r>
          </a:p>
          <a:p>
            <a:pPr algn="just"/>
            <a:r>
              <a:rPr lang="en-IN" b="0" i="0" u="none" strike="noStrike" baseline="0" dirty="0">
                <a:latin typeface="DejaVuSerif"/>
              </a:rPr>
              <a:t>For example, RFC 864</a:t>
            </a:r>
            <a:r>
              <a:rPr lang="en-GB" b="1" dirty="0"/>
              <a:t> RFC 864</a:t>
            </a:r>
            <a:r>
              <a:rPr lang="en-GB" dirty="0"/>
              <a:t> defines the </a:t>
            </a:r>
            <a:r>
              <a:rPr lang="en-GB" b="1" dirty="0"/>
              <a:t>Character Generator Protocol (CHARGEN)</a:t>
            </a:r>
            <a:r>
              <a:rPr lang="en-GB" dirty="0"/>
              <a:t>, a simple </a:t>
            </a:r>
            <a:r>
              <a:rPr lang="en-GB" b="1" dirty="0"/>
              <a:t>protocol for testing and debugging network connections.</a:t>
            </a:r>
            <a:r>
              <a:rPr lang="en-IN" b="0" i="0" u="none" strike="noStrike" baseline="0" dirty="0">
                <a:latin typeface="DejaVuSerif"/>
              </a:rPr>
              <a:t> </a:t>
            </a:r>
            <a:r>
              <a:rPr lang="en-GB" dirty="0">
                <a:latin typeface="DejaVuSerif"/>
              </a:rPr>
              <a:t>It d</a:t>
            </a:r>
            <a:r>
              <a:rPr lang="en-GB" b="0" i="0" u="none" strike="noStrike" baseline="0" dirty="0">
                <a:latin typeface="DejaVuSerif"/>
              </a:rPr>
              <a:t>escribes how an IPv4 packet gets encapsulated over an Ethernet frame, and </a:t>
            </a:r>
            <a:r>
              <a:rPr lang="en-GB" b="1" i="0" u="none" strike="noStrike" baseline="0" dirty="0">
                <a:latin typeface="DejaVuSerif"/>
              </a:rPr>
              <a:t>RFC 2464 describes how the same function is performed for an IPv6 packet</a:t>
            </a:r>
            <a:r>
              <a:rPr lang="en-GB" b="0" i="0" u="none" strike="noStrike" baseline="0" dirty="0">
                <a:latin typeface="DejaVuSerif"/>
              </a:rPr>
              <a:t>.</a:t>
            </a:r>
            <a:endParaRPr lang="en-IN" sz="4000" dirty="0"/>
          </a:p>
        </p:txBody>
      </p:sp>
    </p:spTree>
    <p:extLst>
      <p:ext uri="{BB962C8B-B14F-4D97-AF65-F5344CB8AC3E}">
        <p14:creationId xmlns:p14="http://schemas.microsoft.com/office/powerpoint/2010/main" val="423730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E1331-FDF2-BA31-7B78-EE1CAC9521FF}"/>
              </a:ext>
            </a:extLst>
          </p:cNvPr>
          <p:cNvSpPr>
            <a:spLocks noGrp="1"/>
          </p:cNvSpPr>
          <p:nvPr>
            <p:ph idx="1"/>
          </p:nvPr>
        </p:nvSpPr>
        <p:spPr>
          <a:xfrm>
            <a:off x="87087" y="0"/>
            <a:ext cx="12104914" cy="6176963"/>
          </a:xfrm>
        </p:spPr>
        <p:txBody>
          <a:bodyPr>
            <a:normAutofit/>
          </a:bodyPr>
          <a:lstStyle/>
          <a:p>
            <a:pPr algn="just"/>
            <a:r>
              <a:rPr lang="en-GB" sz="2400" b="0" i="0" u="none" strike="noStrike" baseline="0" dirty="0">
                <a:solidFill>
                  <a:srgbClr val="000000"/>
                </a:solidFill>
                <a:latin typeface="DejaVuSerif"/>
              </a:rPr>
              <a:t>The main difference is that an </a:t>
            </a:r>
            <a:r>
              <a:rPr lang="en-GB" sz="2400" b="1" i="0" u="none" strike="noStrike" baseline="0" dirty="0">
                <a:solidFill>
                  <a:srgbClr val="000000"/>
                </a:solidFill>
                <a:latin typeface="DejaVuSerif"/>
              </a:rPr>
              <a:t>adaptation layer designed for IoT</a:t>
            </a:r>
            <a:r>
              <a:rPr lang="en-GB" sz="2400" b="0" i="0" u="none" strike="noStrike" baseline="0" dirty="0">
                <a:solidFill>
                  <a:srgbClr val="000000"/>
                </a:solidFill>
                <a:latin typeface="DejaVuSerif"/>
              </a:rPr>
              <a:t> may include some optimizations to </a:t>
            </a:r>
            <a:r>
              <a:rPr lang="en-GB" sz="2400" b="1" i="0" u="none" strike="noStrike" baseline="0" dirty="0">
                <a:solidFill>
                  <a:srgbClr val="000000"/>
                </a:solidFill>
                <a:latin typeface="DejaVuSerif"/>
              </a:rPr>
              <a:t>deal with constrained nodes and networks</a:t>
            </a:r>
            <a:r>
              <a:rPr lang="en-GB" sz="2400" b="0" i="0" u="none" strike="noStrike" baseline="0" dirty="0">
                <a:solidFill>
                  <a:srgbClr val="000000"/>
                </a:solidFill>
                <a:latin typeface="DejaVuSerif"/>
              </a:rPr>
              <a:t>. </a:t>
            </a:r>
          </a:p>
          <a:p>
            <a:pPr algn="just"/>
            <a:r>
              <a:rPr lang="en-GB" sz="2400" b="0" i="0" u="none" strike="noStrike" baseline="0" dirty="0">
                <a:solidFill>
                  <a:srgbClr val="000000"/>
                </a:solidFill>
                <a:latin typeface="DejaVuSerif"/>
              </a:rPr>
              <a:t>The main examples of adaptation layers optimized for constrained nodes or “things” are the ones under the </a:t>
            </a:r>
            <a:r>
              <a:rPr lang="en-GB" sz="2400" b="1" i="0" u="none" strike="noStrike" baseline="0" dirty="0">
                <a:solidFill>
                  <a:srgbClr val="000000"/>
                </a:solidFill>
                <a:latin typeface="DejaVuSerif"/>
              </a:rPr>
              <a:t>6LoWPAN working group and its successor, the 6Lo working group</a:t>
            </a:r>
            <a:r>
              <a:rPr lang="en-GB" sz="2400" b="0" i="0" u="none" strike="noStrike" baseline="0" dirty="0">
                <a:solidFill>
                  <a:srgbClr val="000000"/>
                </a:solidFill>
                <a:latin typeface="DejaVuSerif"/>
              </a:rPr>
              <a:t>. </a:t>
            </a:r>
          </a:p>
          <a:p>
            <a:pPr algn="just"/>
            <a:r>
              <a:rPr lang="en-GB" sz="2400" b="0" i="0" u="none" strike="noStrike" baseline="0" dirty="0">
                <a:solidFill>
                  <a:srgbClr val="000000"/>
                </a:solidFill>
                <a:latin typeface="DejaVuSerif"/>
              </a:rPr>
              <a:t>The initial focus of the </a:t>
            </a:r>
            <a:r>
              <a:rPr lang="en-GB" sz="2400" b="1" i="0" u="none" strike="noStrike" baseline="0" dirty="0">
                <a:solidFill>
                  <a:srgbClr val="000000"/>
                </a:solidFill>
                <a:latin typeface="DejaVuSerif"/>
              </a:rPr>
              <a:t>6LoWPAN working group </a:t>
            </a:r>
            <a:r>
              <a:rPr lang="en-GB" sz="2400" b="0" i="0" u="none" strike="noStrike" baseline="0" dirty="0">
                <a:solidFill>
                  <a:srgbClr val="000000"/>
                </a:solidFill>
                <a:latin typeface="DejaVuSerif"/>
              </a:rPr>
              <a:t>was to optimize the </a:t>
            </a:r>
            <a:r>
              <a:rPr lang="en-GB" sz="2400" b="1" i="0" u="none" strike="noStrike" baseline="0" dirty="0">
                <a:solidFill>
                  <a:srgbClr val="000000"/>
                </a:solidFill>
                <a:latin typeface="DejaVuSerif"/>
              </a:rPr>
              <a:t>transmission of IPv6 packets over constrained networks such as IEEE 802.15.4. </a:t>
            </a:r>
          </a:p>
          <a:p>
            <a:pPr algn="just"/>
            <a:r>
              <a:rPr lang="en-GB" sz="2400" b="0" i="0" u="none" strike="noStrike" baseline="0" dirty="0">
                <a:latin typeface="DejaVuSerif"/>
              </a:rPr>
              <a:t>Figure </a:t>
            </a:r>
            <a:r>
              <a:rPr lang="en-GB" sz="2400" b="0" i="0" u="none" strike="noStrike" baseline="0" dirty="0">
                <a:solidFill>
                  <a:srgbClr val="000000"/>
                </a:solidFill>
                <a:latin typeface="DejaVuSerif"/>
              </a:rPr>
              <a:t>shows an example of an IoT protocol stack using the 6LoWPAN adaptation layer beside the well-known IP protocol stack for reference.</a:t>
            </a:r>
            <a:endParaRPr lang="en-IN" sz="3600" dirty="0"/>
          </a:p>
        </p:txBody>
      </p:sp>
      <p:pic>
        <p:nvPicPr>
          <p:cNvPr id="7" name="Picture 6">
            <a:extLst>
              <a:ext uri="{FF2B5EF4-FFF2-40B4-BE49-F238E27FC236}">
                <a16:creationId xmlns:a16="http://schemas.microsoft.com/office/drawing/2014/main" id="{6F2DE93B-591A-BF8F-5B75-29EC8D788A8F}"/>
              </a:ext>
            </a:extLst>
          </p:cNvPr>
          <p:cNvPicPr>
            <a:picLocks noChangeAspect="1"/>
          </p:cNvPicPr>
          <p:nvPr/>
        </p:nvPicPr>
        <p:blipFill>
          <a:blip r:embed="rId2"/>
          <a:stretch>
            <a:fillRect/>
          </a:stretch>
        </p:blipFill>
        <p:spPr>
          <a:xfrm>
            <a:off x="2525486" y="3088481"/>
            <a:ext cx="8041060" cy="3476733"/>
          </a:xfrm>
          <a:prstGeom prst="rect">
            <a:avLst/>
          </a:prstGeom>
        </p:spPr>
      </p:pic>
      <p:sp>
        <p:nvSpPr>
          <p:cNvPr id="9" name="TextBox 8">
            <a:extLst>
              <a:ext uri="{FF2B5EF4-FFF2-40B4-BE49-F238E27FC236}">
                <a16:creationId xmlns:a16="http://schemas.microsoft.com/office/drawing/2014/main" id="{E0EE7C3E-80B1-2CD9-9928-8E1764E6E3CD}"/>
              </a:ext>
            </a:extLst>
          </p:cNvPr>
          <p:cNvSpPr txBox="1"/>
          <p:nvPr/>
        </p:nvSpPr>
        <p:spPr>
          <a:xfrm>
            <a:off x="3023508" y="6488668"/>
            <a:ext cx="8798378" cy="369332"/>
          </a:xfrm>
          <a:prstGeom prst="rect">
            <a:avLst/>
          </a:prstGeom>
          <a:noFill/>
        </p:spPr>
        <p:txBody>
          <a:bodyPr wrap="square">
            <a:spAutoFit/>
          </a:bodyPr>
          <a:lstStyle/>
          <a:p>
            <a:r>
              <a:rPr lang="en-GB" sz="1800" b="0" i="1" u="none" strike="noStrike" baseline="0" dirty="0">
                <a:latin typeface="DejaVuSerif-Italic"/>
              </a:rPr>
              <a:t>Comparison of an IoT Protocol Stack Utilizing 6LoWPAN and an IP Protocol Stack</a:t>
            </a:r>
            <a:endParaRPr lang="en-IN" dirty="0"/>
          </a:p>
        </p:txBody>
      </p:sp>
    </p:spTree>
    <p:extLst>
      <p:ext uri="{BB962C8B-B14F-4D97-AF65-F5344CB8AC3E}">
        <p14:creationId xmlns:p14="http://schemas.microsoft.com/office/powerpoint/2010/main" val="263624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77181-9870-B5FD-D3C6-214A725B3A8D}"/>
              </a:ext>
            </a:extLst>
          </p:cNvPr>
          <p:cNvSpPr>
            <a:spLocks noGrp="1"/>
          </p:cNvSpPr>
          <p:nvPr>
            <p:ph idx="1"/>
          </p:nvPr>
        </p:nvSpPr>
        <p:spPr>
          <a:xfrm>
            <a:off x="261257" y="119742"/>
            <a:ext cx="11811000" cy="6422571"/>
          </a:xfrm>
        </p:spPr>
        <p:txBody>
          <a:bodyPr>
            <a:normAutofit/>
          </a:bodyPr>
          <a:lstStyle/>
          <a:p>
            <a:pPr algn="just"/>
            <a:r>
              <a:rPr lang="en-GB" sz="2400" b="0" i="0" u="none" strike="noStrike" baseline="0" dirty="0">
                <a:solidFill>
                  <a:srgbClr val="000000"/>
                </a:solidFill>
                <a:latin typeface="DejaVuSerif"/>
              </a:rPr>
              <a:t>The 6LoWPAN working group </a:t>
            </a:r>
            <a:r>
              <a:rPr lang="en-GB" sz="2400" b="1" i="0" u="none" strike="noStrike" baseline="0" dirty="0">
                <a:solidFill>
                  <a:srgbClr val="000000"/>
                </a:solidFill>
                <a:latin typeface="DejaVuSerif"/>
              </a:rPr>
              <a:t>RFC 4994 is foundational because it defines frame headers for the capabilities of header compression, fragmentation, and mesh addressing. </a:t>
            </a:r>
          </a:p>
          <a:p>
            <a:pPr algn="just"/>
            <a:r>
              <a:rPr lang="en-GB" sz="2400" b="0" i="0" u="none" strike="noStrike" baseline="0" dirty="0">
                <a:solidFill>
                  <a:srgbClr val="000000"/>
                </a:solidFill>
                <a:latin typeface="DejaVuSerif"/>
              </a:rPr>
              <a:t>These headers can be stacked in the adaptation layer to keep these concepts separate while enforcing a structured method for expressing each capability. </a:t>
            </a:r>
          </a:p>
          <a:p>
            <a:pPr algn="just"/>
            <a:r>
              <a:rPr lang="en-GB" sz="2400" dirty="0">
                <a:latin typeface="DejaVuSerif"/>
              </a:rPr>
              <a:t>F</a:t>
            </a:r>
            <a:r>
              <a:rPr lang="en-GB" sz="2400" b="0" i="0" u="none" strike="noStrike" baseline="0" dirty="0">
                <a:latin typeface="DejaVuSerif"/>
              </a:rPr>
              <a:t>igure </a:t>
            </a:r>
            <a:r>
              <a:rPr lang="en-GB" sz="2400" b="0" i="0" u="none" strike="noStrike" baseline="0" dirty="0">
                <a:solidFill>
                  <a:srgbClr val="000000"/>
                </a:solidFill>
                <a:latin typeface="DejaVuSerif"/>
              </a:rPr>
              <a:t>shows some examples of typical 6LoWPAN header stacks. </a:t>
            </a:r>
          </a:p>
          <a:p>
            <a:pPr algn="just"/>
            <a:r>
              <a:rPr lang="en-GB" sz="2400" dirty="0">
                <a:solidFill>
                  <a:srgbClr val="000000"/>
                </a:solidFill>
                <a:latin typeface="DejaVuSerif"/>
              </a:rPr>
              <a:t>Figure shows the </a:t>
            </a:r>
            <a:r>
              <a:rPr lang="en-GB" sz="2400" dirty="0" err="1">
                <a:solidFill>
                  <a:srgbClr val="000000"/>
                </a:solidFill>
                <a:latin typeface="DejaVuSerif"/>
              </a:rPr>
              <a:t>subheaders</a:t>
            </a:r>
            <a:r>
              <a:rPr lang="en-GB" sz="2400" dirty="0">
                <a:solidFill>
                  <a:srgbClr val="000000"/>
                </a:solidFill>
                <a:latin typeface="DejaVuSerif"/>
              </a:rPr>
              <a:t> related to compression, fragmentation, and mesh addressing.</a:t>
            </a:r>
            <a:endParaRPr lang="en-IN" sz="2400" dirty="0">
              <a:solidFill>
                <a:srgbClr val="000000"/>
              </a:solidFill>
              <a:latin typeface="DejaVuSerif"/>
            </a:endParaRPr>
          </a:p>
        </p:txBody>
      </p:sp>
      <p:pic>
        <p:nvPicPr>
          <p:cNvPr id="5" name="Picture 4">
            <a:extLst>
              <a:ext uri="{FF2B5EF4-FFF2-40B4-BE49-F238E27FC236}">
                <a16:creationId xmlns:a16="http://schemas.microsoft.com/office/drawing/2014/main" id="{F078615B-4575-9F05-F2AB-5E9D9853487E}"/>
              </a:ext>
            </a:extLst>
          </p:cNvPr>
          <p:cNvPicPr>
            <a:picLocks noChangeAspect="1"/>
          </p:cNvPicPr>
          <p:nvPr/>
        </p:nvPicPr>
        <p:blipFill>
          <a:blip r:embed="rId2"/>
          <a:stretch>
            <a:fillRect/>
          </a:stretch>
        </p:blipFill>
        <p:spPr>
          <a:xfrm>
            <a:off x="1030211" y="2743201"/>
            <a:ext cx="10900532" cy="3222170"/>
          </a:xfrm>
          <a:prstGeom prst="rect">
            <a:avLst/>
          </a:prstGeom>
        </p:spPr>
      </p:pic>
      <p:sp>
        <p:nvSpPr>
          <p:cNvPr id="7" name="TextBox 6">
            <a:extLst>
              <a:ext uri="{FF2B5EF4-FFF2-40B4-BE49-F238E27FC236}">
                <a16:creationId xmlns:a16="http://schemas.microsoft.com/office/drawing/2014/main" id="{AA9114B9-9CF1-925C-E703-662EBC54540C}"/>
              </a:ext>
            </a:extLst>
          </p:cNvPr>
          <p:cNvSpPr txBox="1"/>
          <p:nvPr/>
        </p:nvSpPr>
        <p:spPr>
          <a:xfrm>
            <a:off x="3276600" y="6368926"/>
            <a:ext cx="6096000" cy="369332"/>
          </a:xfrm>
          <a:prstGeom prst="rect">
            <a:avLst/>
          </a:prstGeom>
          <a:noFill/>
        </p:spPr>
        <p:txBody>
          <a:bodyPr wrap="square">
            <a:spAutoFit/>
          </a:bodyPr>
          <a:lstStyle/>
          <a:p>
            <a:r>
              <a:rPr lang="en-IN" sz="1800" b="0" i="1" u="none" strike="noStrike" baseline="0" dirty="0">
                <a:latin typeface="DejaVuSerif-Italic"/>
              </a:rPr>
              <a:t>Figure: 6LoWPAN Header Stacks</a:t>
            </a:r>
            <a:endParaRPr lang="en-IN" dirty="0"/>
          </a:p>
        </p:txBody>
      </p:sp>
    </p:spTree>
    <p:extLst>
      <p:ext uri="{BB962C8B-B14F-4D97-AF65-F5344CB8AC3E}">
        <p14:creationId xmlns:p14="http://schemas.microsoft.com/office/powerpoint/2010/main" val="141387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679F9-B9A3-6E8F-F248-98E624F92DC3}"/>
              </a:ext>
            </a:extLst>
          </p:cNvPr>
          <p:cNvSpPr>
            <a:spLocks noGrp="1"/>
          </p:cNvSpPr>
          <p:nvPr>
            <p:ph idx="1"/>
          </p:nvPr>
        </p:nvSpPr>
        <p:spPr>
          <a:xfrm>
            <a:off x="228599" y="87086"/>
            <a:ext cx="11756572" cy="5589134"/>
          </a:xfrm>
        </p:spPr>
        <p:txBody>
          <a:bodyPr>
            <a:normAutofit/>
          </a:bodyPr>
          <a:lstStyle/>
          <a:p>
            <a:pPr marL="0" indent="0" algn="l">
              <a:buNone/>
            </a:pPr>
            <a:r>
              <a:rPr lang="en-IN" b="1" i="0" u="none" strike="noStrike" baseline="0" dirty="0">
                <a:latin typeface="DejaVuSerif-Bold"/>
              </a:rPr>
              <a:t>Header Compression</a:t>
            </a:r>
          </a:p>
          <a:p>
            <a:pPr algn="just"/>
            <a:r>
              <a:rPr lang="en-GB" b="0" i="0" u="none" strike="noStrike" baseline="0" dirty="0">
                <a:latin typeface="DejaVuSerif"/>
              </a:rPr>
              <a:t>IPv6 header compression for 6LoWPAN was defined initially in RFC 4944 and subsequently updated by RFC 6282. This capability shrinks the size of IPv6’s 40-byte headers and User Datagram Protocol’s (UDP’s) 8-byte headers down as low as 6 bytes.</a:t>
            </a:r>
            <a:endParaRPr lang="en-IN" sz="4000" dirty="0"/>
          </a:p>
        </p:txBody>
      </p:sp>
      <p:pic>
        <p:nvPicPr>
          <p:cNvPr id="5" name="Picture 4">
            <a:extLst>
              <a:ext uri="{FF2B5EF4-FFF2-40B4-BE49-F238E27FC236}">
                <a16:creationId xmlns:a16="http://schemas.microsoft.com/office/drawing/2014/main" id="{2953591E-A043-6218-7C45-097AF0657925}"/>
              </a:ext>
            </a:extLst>
          </p:cNvPr>
          <p:cNvPicPr>
            <a:picLocks noChangeAspect="1"/>
          </p:cNvPicPr>
          <p:nvPr/>
        </p:nvPicPr>
        <p:blipFill>
          <a:blip r:embed="rId2"/>
          <a:stretch>
            <a:fillRect/>
          </a:stretch>
        </p:blipFill>
        <p:spPr>
          <a:xfrm>
            <a:off x="3156857" y="1934158"/>
            <a:ext cx="8073760" cy="4379556"/>
          </a:xfrm>
          <a:prstGeom prst="rect">
            <a:avLst/>
          </a:prstGeom>
        </p:spPr>
      </p:pic>
      <p:sp>
        <p:nvSpPr>
          <p:cNvPr id="7" name="TextBox 6">
            <a:extLst>
              <a:ext uri="{FF2B5EF4-FFF2-40B4-BE49-F238E27FC236}">
                <a16:creationId xmlns:a16="http://schemas.microsoft.com/office/drawing/2014/main" id="{5A765AC1-A867-2698-E11F-6AF328DC3A7E}"/>
              </a:ext>
            </a:extLst>
          </p:cNvPr>
          <p:cNvSpPr txBox="1"/>
          <p:nvPr/>
        </p:nvSpPr>
        <p:spPr>
          <a:xfrm>
            <a:off x="3766457" y="6488668"/>
            <a:ext cx="6096000" cy="369332"/>
          </a:xfrm>
          <a:prstGeom prst="rect">
            <a:avLst/>
          </a:prstGeom>
          <a:noFill/>
        </p:spPr>
        <p:txBody>
          <a:bodyPr wrap="square">
            <a:spAutoFit/>
          </a:bodyPr>
          <a:lstStyle/>
          <a:p>
            <a:r>
              <a:rPr lang="en-GB" sz="1800" b="1" i="0" u="none" strike="noStrike" baseline="0" dirty="0">
                <a:latin typeface="DejaVuSerif-Bold"/>
              </a:rPr>
              <a:t>Figure.  </a:t>
            </a:r>
            <a:r>
              <a:rPr lang="en-GB" sz="1800" b="0" i="1" u="none" strike="noStrike" baseline="0" dirty="0">
                <a:latin typeface="DejaVuSerif-Italic"/>
              </a:rPr>
              <a:t>6LoWPAN Header Compression</a:t>
            </a:r>
            <a:endParaRPr lang="en-IN" dirty="0"/>
          </a:p>
        </p:txBody>
      </p:sp>
    </p:spTree>
    <p:extLst>
      <p:ext uri="{BB962C8B-B14F-4D97-AF65-F5344CB8AC3E}">
        <p14:creationId xmlns:p14="http://schemas.microsoft.com/office/powerpoint/2010/main" val="426144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D5BE6-E8A9-9EE8-52AD-69C325101B09}"/>
              </a:ext>
            </a:extLst>
          </p:cNvPr>
          <p:cNvSpPr>
            <a:spLocks noGrp="1"/>
          </p:cNvSpPr>
          <p:nvPr>
            <p:ph idx="1"/>
          </p:nvPr>
        </p:nvSpPr>
        <p:spPr>
          <a:xfrm>
            <a:off x="968829" y="682625"/>
            <a:ext cx="10613571" cy="5152118"/>
          </a:xfrm>
        </p:spPr>
        <p:txBody>
          <a:bodyPr>
            <a:normAutofit fontScale="92500"/>
          </a:bodyPr>
          <a:lstStyle/>
          <a:p>
            <a:pPr algn="just"/>
            <a:r>
              <a:rPr lang="en-GB" b="0" i="0" u="none" strike="noStrike" baseline="0" dirty="0">
                <a:solidFill>
                  <a:srgbClr val="000000"/>
                </a:solidFill>
                <a:latin typeface="DejaVuSerif"/>
              </a:rPr>
              <a:t>The full 40- byte IPv6 header and 8-byte UDP header is shown in top fig.</a:t>
            </a:r>
          </a:p>
          <a:p>
            <a:pPr algn="just"/>
            <a:r>
              <a:rPr lang="en-GB" b="0" i="0" u="none" strike="noStrike" baseline="0" dirty="0">
                <a:solidFill>
                  <a:srgbClr val="000000"/>
                </a:solidFill>
                <a:latin typeface="DejaVuSerif"/>
              </a:rPr>
              <a:t>The 6LoWPAN header is only a single byte in </a:t>
            </a:r>
            <a:r>
              <a:rPr lang="en-GB" dirty="0">
                <a:solidFill>
                  <a:srgbClr val="000000"/>
                </a:solidFill>
                <a:latin typeface="DejaVuSerif"/>
              </a:rPr>
              <a:t>next fig.</a:t>
            </a:r>
          </a:p>
          <a:p>
            <a:pPr algn="just"/>
            <a:r>
              <a:rPr lang="en-GB" b="0" i="0" u="none" strike="noStrike" baseline="0" dirty="0">
                <a:solidFill>
                  <a:srgbClr val="000000"/>
                </a:solidFill>
                <a:latin typeface="DejaVuSerif"/>
              </a:rPr>
              <a:t> Notice that uncompressed IPv6 and UDP headers leave only 53 bytes of data payload out of the 127- byte maximum frame size in the case of IEEE 802.15.4.</a:t>
            </a:r>
          </a:p>
          <a:p>
            <a:pPr algn="just"/>
            <a:r>
              <a:rPr lang="en-GB" b="0" i="0" u="none" strike="noStrike" baseline="0" dirty="0">
                <a:solidFill>
                  <a:srgbClr val="000000"/>
                </a:solidFill>
                <a:latin typeface="DejaVuSerif"/>
              </a:rPr>
              <a:t>The bottom half of </a:t>
            </a:r>
            <a:r>
              <a:rPr lang="en-GB" dirty="0">
                <a:latin typeface="DejaVuSerif"/>
              </a:rPr>
              <a:t>fig.</a:t>
            </a:r>
            <a:r>
              <a:rPr lang="en-GB" b="0" i="0" u="none" strike="noStrike" baseline="0" dirty="0">
                <a:latin typeface="DejaVuSerif"/>
              </a:rPr>
              <a:t> </a:t>
            </a:r>
            <a:r>
              <a:rPr lang="en-GB" b="0" i="0" u="none" strike="noStrike" baseline="0" dirty="0">
                <a:solidFill>
                  <a:srgbClr val="000000"/>
                </a:solidFill>
                <a:latin typeface="DejaVuSerif"/>
              </a:rPr>
              <a:t>shows a frame where header compression has been enabled for a best-case scenario. </a:t>
            </a:r>
          </a:p>
          <a:p>
            <a:pPr algn="just"/>
            <a:r>
              <a:rPr lang="en-GB" b="0" i="0" u="none" strike="noStrike" baseline="0" dirty="0">
                <a:solidFill>
                  <a:srgbClr val="000000"/>
                </a:solidFill>
                <a:latin typeface="DejaVuSerif"/>
              </a:rPr>
              <a:t>The 6LoWPAN header increases to 2 bytes to accommodate the compressed IPv6 header, and UDP has been reduced in half, to 4 bytes from 8. </a:t>
            </a:r>
          </a:p>
          <a:p>
            <a:pPr algn="just"/>
            <a:r>
              <a:rPr lang="en-GB" b="0" i="0" u="none" strike="noStrike" baseline="0" dirty="0">
                <a:solidFill>
                  <a:srgbClr val="000000"/>
                </a:solidFill>
                <a:latin typeface="DejaVuSerif"/>
              </a:rPr>
              <a:t>Most importantly, the header compression has allowed the payload to more than double, from 53 bytes to 108 bytes, which is obviously much more efficient</a:t>
            </a:r>
            <a:endParaRPr lang="en-IN" sz="4000" dirty="0"/>
          </a:p>
        </p:txBody>
      </p:sp>
    </p:spTree>
    <p:extLst>
      <p:ext uri="{BB962C8B-B14F-4D97-AF65-F5344CB8AC3E}">
        <p14:creationId xmlns:p14="http://schemas.microsoft.com/office/powerpoint/2010/main" val="302164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6B4A5-7AAF-C4B5-C88A-91FD79658470}"/>
              </a:ext>
            </a:extLst>
          </p:cNvPr>
          <p:cNvSpPr>
            <a:spLocks noGrp="1"/>
          </p:cNvSpPr>
          <p:nvPr>
            <p:ph idx="1"/>
          </p:nvPr>
        </p:nvSpPr>
        <p:spPr>
          <a:xfrm>
            <a:off x="402771" y="103846"/>
            <a:ext cx="11375572" cy="5905069"/>
          </a:xfrm>
        </p:spPr>
        <p:txBody>
          <a:bodyPr/>
          <a:lstStyle/>
          <a:p>
            <a:pPr marL="0" indent="0" algn="l">
              <a:buNone/>
            </a:pPr>
            <a:r>
              <a:rPr lang="en-IN" sz="3200" b="1" i="0" u="none" strike="noStrike" baseline="0" dirty="0">
                <a:latin typeface="DejaVuSerif-Bold"/>
              </a:rPr>
              <a:t>Fragmentation</a:t>
            </a:r>
            <a:endParaRPr lang="en-IN" sz="1800" b="1" i="0" u="none" strike="noStrike" baseline="0" dirty="0">
              <a:latin typeface="DejaVuSerif-Bold"/>
            </a:endParaRPr>
          </a:p>
          <a:p>
            <a:pPr algn="just"/>
            <a:r>
              <a:rPr lang="en-GB" sz="2400" b="0" i="0" u="none" strike="noStrike" baseline="0" dirty="0">
                <a:latin typeface="DejaVuSerif"/>
              </a:rPr>
              <a:t>The maximum transmission unit (MTU) for an </a:t>
            </a:r>
            <a:r>
              <a:rPr lang="en-GB" sz="2400" b="1" i="0" u="none" strike="noStrike" baseline="0" dirty="0">
                <a:latin typeface="DejaVuSerif"/>
              </a:rPr>
              <a:t>IPv6 network </a:t>
            </a:r>
            <a:r>
              <a:rPr lang="en-GB" sz="2400" b="0" i="0" u="none" strike="noStrike" baseline="0" dirty="0">
                <a:latin typeface="DejaVuSerif"/>
              </a:rPr>
              <a:t>must be at least </a:t>
            </a:r>
            <a:r>
              <a:rPr lang="en-GB" sz="2400" b="1" i="0" u="none" strike="noStrike" baseline="0" dirty="0">
                <a:highlight>
                  <a:srgbClr val="FFFF00"/>
                </a:highlight>
                <a:latin typeface="DejaVuSerif"/>
              </a:rPr>
              <a:t>1280 bytes</a:t>
            </a:r>
            <a:r>
              <a:rPr lang="en-GB" sz="2400" b="0" i="0" u="none" strike="noStrike" baseline="0" dirty="0">
                <a:latin typeface="DejaVuSerif"/>
              </a:rPr>
              <a:t>. The term </a:t>
            </a:r>
            <a:r>
              <a:rPr lang="en-GB" sz="2400" b="1" i="1" u="none" strike="noStrike" baseline="0" dirty="0">
                <a:latin typeface="DejaVuSerif-Italic"/>
              </a:rPr>
              <a:t>MTU </a:t>
            </a:r>
            <a:r>
              <a:rPr lang="en-GB" sz="2400" b="1" i="0" u="none" strike="noStrike" baseline="0" dirty="0">
                <a:latin typeface="DejaVuSerif"/>
              </a:rPr>
              <a:t>defines the size of the largest protocol data unit that can be passed</a:t>
            </a:r>
            <a:r>
              <a:rPr lang="en-GB" sz="2400" b="0" i="0" u="none" strike="noStrike" baseline="0" dirty="0">
                <a:latin typeface="DejaVuSerif"/>
              </a:rPr>
              <a:t>. </a:t>
            </a:r>
          </a:p>
          <a:p>
            <a:pPr algn="just"/>
            <a:r>
              <a:rPr lang="en-GB" sz="2400" b="1" i="0" u="none" strike="noStrike" baseline="0" dirty="0">
                <a:latin typeface="DejaVuSerif"/>
              </a:rPr>
              <a:t>For IEEE 802.15.4, </a:t>
            </a:r>
            <a:r>
              <a:rPr lang="en-GB" sz="2400" b="1" i="0" u="none" strike="noStrike" baseline="0" dirty="0">
                <a:highlight>
                  <a:srgbClr val="FFFF00"/>
                </a:highlight>
                <a:latin typeface="DejaVuSerif"/>
              </a:rPr>
              <a:t>127 bytes </a:t>
            </a:r>
            <a:r>
              <a:rPr lang="en-GB" sz="2400" b="1" i="0" u="none" strike="noStrike" baseline="0" dirty="0">
                <a:latin typeface="DejaVuSerif"/>
              </a:rPr>
              <a:t>is the MTU</a:t>
            </a:r>
            <a:r>
              <a:rPr lang="en-GB" sz="2400" b="0" i="0" u="none" strike="noStrike" baseline="0" dirty="0">
                <a:latin typeface="DejaVuSerif"/>
              </a:rPr>
              <a:t>. </a:t>
            </a:r>
          </a:p>
          <a:p>
            <a:pPr algn="just"/>
            <a:r>
              <a:rPr lang="en-GB" sz="2400" dirty="0">
                <a:latin typeface="DejaVuSerif"/>
              </a:rPr>
              <a:t>T</a:t>
            </a:r>
            <a:r>
              <a:rPr lang="en-GB" sz="2400" b="0" i="0" u="none" strike="noStrike" baseline="0" dirty="0">
                <a:latin typeface="DejaVuSerif"/>
              </a:rPr>
              <a:t>his is a problem because IPv6, with a much larger MTU, is carried inside the 802.15.4 frame with a much smaller one. To remedy this situation, large IPv6 packets must be fragmented across multiple 802.15.4 </a:t>
            </a:r>
            <a:r>
              <a:rPr lang="en-GB" sz="2400" dirty="0">
                <a:latin typeface="DejaVuSerif"/>
              </a:rPr>
              <a:t>frames at Layer 2.</a:t>
            </a:r>
            <a:endParaRPr lang="en-IN" sz="2400" dirty="0">
              <a:latin typeface="DejaVuSerif"/>
            </a:endParaRPr>
          </a:p>
        </p:txBody>
      </p:sp>
      <p:pic>
        <p:nvPicPr>
          <p:cNvPr id="5" name="Picture 4">
            <a:extLst>
              <a:ext uri="{FF2B5EF4-FFF2-40B4-BE49-F238E27FC236}">
                <a16:creationId xmlns:a16="http://schemas.microsoft.com/office/drawing/2014/main" id="{F6D24619-504E-9E25-DC32-1DC25C4837A7}"/>
              </a:ext>
            </a:extLst>
          </p:cNvPr>
          <p:cNvPicPr>
            <a:picLocks noChangeAspect="1"/>
          </p:cNvPicPr>
          <p:nvPr/>
        </p:nvPicPr>
        <p:blipFill>
          <a:blip r:embed="rId2"/>
          <a:stretch>
            <a:fillRect/>
          </a:stretch>
        </p:blipFill>
        <p:spPr>
          <a:xfrm>
            <a:off x="3245170" y="3056380"/>
            <a:ext cx="7290651" cy="3325154"/>
          </a:xfrm>
          <a:prstGeom prst="rect">
            <a:avLst/>
          </a:prstGeom>
        </p:spPr>
      </p:pic>
      <p:sp>
        <p:nvSpPr>
          <p:cNvPr id="7" name="TextBox 6">
            <a:extLst>
              <a:ext uri="{FF2B5EF4-FFF2-40B4-BE49-F238E27FC236}">
                <a16:creationId xmlns:a16="http://schemas.microsoft.com/office/drawing/2014/main" id="{BAB580D0-CA1A-FEAF-C167-BB85B6F87F88}"/>
              </a:ext>
            </a:extLst>
          </p:cNvPr>
          <p:cNvSpPr txBox="1"/>
          <p:nvPr/>
        </p:nvSpPr>
        <p:spPr>
          <a:xfrm>
            <a:off x="4310742" y="6488668"/>
            <a:ext cx="6096000" cy="369332"/>
          </a:xfrm>
          <a:prstGeom prst="rect">
            <a:avLst/>
          </a:prstGeom>
          <a:noFill/>
        </p:spPr>
        <p:txBody>
          <a:bodyPr wrap="square">
            <a:spAutoFit/>
          </a:bodyPr>
          <a:lstStyle/>
          <a:p>
            <a:r>
              <a:rPr lang="en-IN" sz="1800" b="1" i="0" u="none" strike="noStrike" baseline="0" dirty="0">
                <a:latin typeface="DejaVuSerif-Bold"/>
              </a:rPr>
              <a:t>Figure. </a:t>
            </a:r>
            <a:r>
              <a:rPr lang="en-IN" sz="1800" b="0" i="1" u="none" strike="noStrike" baseline="0" dirty="0">
                <a:latin typeface="DejaVuSerif-Italic"/>
              </a:rPr>
              <a:t>6LoWPAN Fragmentation Header</a:t>
            </a:r>
            <a:endParaRPr lang="en-IN" dirty="0"/>
          </a:p>
        </p:txBody>
      </p:sp>
    </p:spTree>
    <p:extLst>
      <p:ext uri="{BB962C8B-B14F-4D97-AF65-F5344CB8AC3E}">
        <p14:creationId xmlns:p14="http://schemas.microsoft.com/office/powerpoint/2010/main" val="323577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BBBC5-A14D-C9C8-075C-E7136317158A}"/>
              </a:ext>
            </a:extLst>
          </p:cNvPr>
          <p:cNvSpPr>
            <a:spLocks noGrp="1"/>
          </p:cNvSpPr>
          <p:nvPr>
            <p:ph idx="1"/>
          </p:nvPr>
        </p:nvSpPr>
        <p:spPr>
          <a:xfrm>
            <a:off x="478972" y="0"/>
            <a:ext cx="11234056" cy="4038601"/>
          </a:xfrm>
        </p:spPr>
        <p:txBody>
          <a:bodyPr>
            <a:normAutofit/>
          </a:bodyPr>
          <a:lstStyle/>
          <a:p>
            <a:pPr algn="just"/>
            <a:r>
              <a:rPr lang="en-GB" b="0" i="0" u="none" strike="noStrike" baseline="0" dirty="0">
                <a:solidFill>
                  <a:srgbClr val="000000"/>
                </a:solidFill>
                <a:latin typeface="DejaVuSerif"/>
              </a:rPr>
              <a:t>In </a:t>
            </a:r>
            <a:r>
              <a:rPr lang="en-GB" b="0" i="0" u="none" strike="noStrike" baseline="0" dirty="0">
                <a:latin typeface="DejaVuSerif"/>
              </a:rPr>
              <a:t>Figure</a:t>
            </a:r>
            <a:r>
              <a:rPr lang="en-GB" b="0" i="0" u="none" strike="noStrike" baseline="0" dirty="0">
                <a:solidFill>
                  <a:srgbClr val="000000"/>
                </a:solidFill>
                <a:latin typeface="DejaVuSerif"/>
              </a:rPr>
              <a:t>, the 6LoWPAN fragmentation header field itself uses a unique bit value to identify that the subsequent fields behind it are fragment fields as opposed to another capability, such as header compression. </a:t>
            </a:r>
          </a:p>
          <a:p>
            <a:pPr algn="just"/>
            <a:r>
              <a:rPr lang="en-GB" b="0" i="0" u="none" strike="noStrike" baseline="0" dirty="0">
                <a:solidFill>
                  <a:srgbClr val="000000"/>
                </a:solidFill>
                <a:latin typeface="DejaVuSerif"/>
              </a:rPr>
              <a:t>Also, in the first fragment, the Datagram Offset field is not present because it would simply be set to 0. </a:t>
            </a:r>
          </a:p>
          <a:p>
            <a:pPr algn="just"/>
            <a:r>
              <a:rPr lang="en-GB" b="0" i="0" u="none" strike="noStrike" baseline="0" dirty="0">
                <a:solidFill>
                  <a:srgbClr val="000000"/>
                </a:solidFill>
                <a:latin typeface="DejaVuSerif"/>
              </a:rPr>
              <a:t>This results in the first fragmentation header for an IPv6 payload being only 4 bytes long. </a:t>
            </a:r>
          </a:p>
          <a:p>
            <a:pPr algn="just"/>
            <a:r>
              <a:rPr lang="en-GB" b="0" i="0" u="none" strike="noStrike" baseline="0" dirty="0">
                <a:solidFill>
                  <a:srgbClr val="000000"/>
                </a:solidFill>
                <a:latin typeface="DejaVuSerif"/>
              </a:rPr>
              <a:t>The remainder of the fragments have a 5-byte header field so that the appropriate offset can be specified.</a:t>
            </a:r>
            <a:endParaRPr lang="en-IN" sz="4000" dirty="0"/>
          </a:p>
        </p:txBody>
      </p:sp>
      <p:pic>
        <p:nvPicPr>
          <p:cNvPr id="4" name="Picture 3">
            <a:extLst>
              <a:ext uri="{FF2B5EF4-FFF2-40B4-BE49-F238E27FC236}">
                <a16:creationId xmlns:a16="http://schemas.microsoft.com/office/drawing/2014/main" id="{575E72D7-F8F6-EF5D-E1D7-5317BDC3C001}"/>
              </a:ext>
            </a:extLst>
          </p:cNvPr>
          <p:cNvPicPr>
            <a:picLocks noChangeAspect="1"/>
          </p:cNvPicPr>
          <p:nvPr/>
        </p:nvPicPr>
        <p:blipFill>
          <a:blip r:embed="rId2"/>
          <a:stretch>
            <a:fillRect/>
          </a:stretch>
        </p:blipFill>
        <p:spPr>
          <a:xfrm>
            <a:off x="5445210" y="3907971"/>
            <a:ext cx="5995676" cy="2734536"/>
          </a:xfrm>
          <a:prstGeom prst="rect">
            <a:avLst/>
          </a:prstGeom>
        </p:spPr>
      </p:pic>
    </p:spTree>
    <p:extLst>
      <p:ext uri="{BB962C8B-B14F-4D97-AF65-F5344CB8AC3E}">
        <p14:creationId xmlns:p14="http://schemas.microsoft.com/office/powerpoint/2010/main" val="168241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BC7D8-23A5-7AC5-42D5-122E3074F42B}"/>
              </a:ext>
            </a:extLst>
          </p:cNvPr>
          <p:cNvSpPr>
            <a:spLocks noGrp="1"/>
          </p:cNvSpPr>
          <p:nvPr>
            <p:ph idx="1"/>
          </p:nvPr>
        </p:nvSpPr>
        <p:spPr>
          <a:xfrm>
            <a:off x="478971" y="97970"/>
            <a:ext cx="11517086" cy="6215743"/>
          </a:xfrm>
        </p:spPr>
        <p:txBody>
          <a:bodyPr>
            <a:normAutofit/>
          </a:bodyPr>
          <a:lstStyle/>
          <a:p>
            <a:pPr marL="0" indent="0" algn="l">
              <a:buNone/>
            </a:pPr>
            <a:r>
              <a:rPr lang="en-IN" sz="2400" b="1" i="0" u="none" strike="noStrike" baseline="0" dirty="0">
                <a:solidFill>
                  <a:srgbClr val="000000"/>
                </a:solidFill>
                <a:latin typeface="DejaVuSerif-Bold"/>
              </a:rPr>
              <a:t>Mesh Addressing</a:t>
            </a:r>
          </a:p>
          <a:p>
            <a:pPr algn="l"/>
            <a:r>
              <a:rPr lang="en-GB" sz="2000" b="0" i="0" u="none" strike="noStrike" baseline="0" dirty="0">
                <a:solidFill>
                  <a:srgbClr val="000000"/>
                </a:solidFill>
                <a:latin typeface="DejaVuSerif"/>
              </a:rPr>
              <a:t>The purpose of the 6LoWPAN mesh addressing function is to forward packets over multiple hops. </a:t>
            </a:r>
          </a:p>
          <a:p>
            <a:pPr algn="l"/>
            <a:r>
              <a:rPr lang="en-GB" sz="2000" b="0" i="0" u="none" strike="noStrike" baseline="0" dirty="0">
                <a:solidFill>
                  <a:srgbClr val="000000"/>
                </a:solidFill>
                <a:latin typeface="DejaVuSerif"/>
              </a:rPr>
              <a:t>Three fields are defined for this header: </a:t>
            </a:r>
            <a:r>
              <a:rPr lang="en-GB" sz="2000" b="1" i="0" u="none" strike="noStrike" baseline="0" dirty="0">
                <a:solidFill>
                  <a:srgbClr val="000000"/>
                </a:solidFill>
                <a:latin typeface="DejaVuSerif"/>
              </a:rPr>
              <a:t>Hop Limit, Source Address, and Destination Address</a:t>
            </a:r>
            <a:r>
              <a:rPr lang="en-GB" sz="2000" b="0" i="0" u="none" strike="noStrike" baseline="0" dirty="0">
                <a:solidFill>
                  <a:srgbClr val="000000"/>
                </a:solidFill>
                <a:latin typeface="DejaVuSerif"/>
              </a:rPr>
              <a:t>. </a:t>
            </a:r>
          </a:p>
          <a:p>
            <a:pPr algn="l"/>
            <a:r>
              <a:rPr lang="en-GB" sz="2000" dirty="0">
                <a:solidFill>
                  <a:srgbClr val="000000"/>
                </a:solidFill>
                <a:latin typeface="DejaVuSerif"/>
              </a:rPr>
              <a:t>T</a:t>
            </a:r>
            <a:r>
              <a:rPr lang="en-GB" sz="2000" b="0" i="0" u="none" strike="noStrike" baseline="0" dirty="0">
                <a:solidFill>
                  <a:srgbClr val="000000"/>
                </a:solidFill>
                <a:latin typeface="DejaVuSerif"/>
              </a:rPr>
              <a:t>he hop limit for mesh addressing also provides an upper limit on how many times the frame can be forwarded. </a:t>
            </a:r>
          </a:p>
          <a:p>
            <a:pPr algn="l"/>
            <a:r>
              <a:rPr lang="en-GB" sz="2000" b="0" i="0" u="none" strike="noStrike" baseline="0" dirty="0">
                <a:solidFill>
                  <a:srgbClr val="000000"/>
                </a:solidFill>
                <a:latin typeface="DejaVuSerif"/>
              </a:rPr>
              <a:t>Each hop decrements this value by 1 as it is forwarded. </a:t>
            </a:r>
          </a:p>
          <a:p>
            <a:pPr algn="l"/>
            <a:r>
              <a:rPr lang="en-GB" sz="2000" b="0" i="0" u="none" strike="noStrike" baseline="0" dirty="0">
                <a:solidFill>
                  <a:srgbClr val="000000"/>
                </a:solidFill>
                <a:latin typeface="DejaVuSerif"/>
              </a:rPr>
              <a:t>Once the value hits 0, it is dropped and no longer forwarded.</a:t>
            </a:r>
          </a:p>
          <a:p>
            <a:pPr algn="l"/>
            <a:r>
              <a:rPr lang="en-GB" sz="2000" b="0" i="0" u="none" strike="noStrike" baseline="0" dirty="0">
                <a:solidFill>
                  <a:srgbClr val="000000"/>
                </a:solidFill>
                <a:latin typeface="DejaVuSerif"/>
              </a:rPr>
              <a:t>The Source Address and Destination Address fields for mesh addressing are IEEE 802.15.4 addresses indicating the endpoints of an IP hop. </a:t>
            </a:r>
            <a:r>
              <a:rPr lang="en-GB" sz="2000" b="0" i="0" u="none" strike="noStrike" baseline="0" dirty="0">
                <a:latin typeface="DejaVuSerif"/>
              </a:rPr>
              <a:t>Figure </a:t>
            </a:r>
            <a:r>
              <a:rPr lang="en-GB" sz="2000" b="0" i="0" u="none" strike="noStrike" baseline="0" dirty="0">
                <a:solidFill>
                  <a:srgbClr val="000000"/>
                </a:solidFill>
                <a:latin typeface="DejaVuSerif"/>
              </a:rPr>
              <a:t>details the 6LoWPAN mesh addressing header fields.</a:t>
            </a:r>
            <a:endParaRPr lang="en-IN" sz="3200" dirty="0"/>
          </a:p>
        </p:txBody>
      </p:sp>
      <p:pic>
        <p:nvPicPr>
          <p:cNvPr id="5" name="Picture 4">
            <a:extLst>
              <a:ext uri="{FF2B5EF4-FFF2-40B4-BE49-F238E27FC236}">
                <a16:creationId xmlns:a16="http://schemas.microsoft.com/office/drawing/2014/main" id="{803183B2-6794-5165-9F22-D29C61695869}"/>
              </a:ext>
            </a:extLst>
          </p:cNvPr>
          <p:cNvPicPr>
            <a:picLocks noChangeAspect="1"/>
          </p:cNvPicPr>
          <p:nvPr/>
        </p:nvPicPr>
        <p:blipFill>
          <a:blip r:embed="rId2"/>
          <a:stretch>
            <a:fillRect/>
          </a:stretch>
        </p:blipFill>
        <p:spPr>
          <a:xfrm>
            <a:off x="3050834" y="3673510"/>
            <a:ext cx="8945223" cy="3010320"/>
          </a:xfrm>
          <a:prstGeom prst="rect">
            <a:avLst/>
          </a:prstGeom>
        </p:spPr>
      </p:pic>
      <p:sp>
        <p:nvSpPr>
          <p:cNvPr id="7" name="TextBox 6">
            <a:extLst>
              <a:ext uri="{FF2B5EF4-FFF2-40B4-BE49-F238E27FC236}">
                <a16:creationId xmlns:a16="http://schemas.microsoft.com/office/drawing/2014/main" id="{A0215114-8586-E8E0-0A64-44F5B7473A75}"/>
              </a:ext>
            </a:extLst>
          </p:cNvPr>
          <p:cNvSpPr txBox="1"/>
          <p:nvPr/>
        </p:nvSpPr>
        <p:spPr>
          <a:xfrm>
            <a:off x="0" y="5606533"/>
            <a:ext cx="6096000" cy="369332"/>
          </a:xfrm>
          <a:prstGeom prst="rect">
            <a:avLst/>
          </a:prstGeom>
          <a:noFill/>
        </p:spPr>
        <p:txBody>
          <a:bodyPr wrap="square">
            <a:spAutoFit/>
          </a:bodyPr>
          <a:lstStyle/>
          <a:p>
            <a:r>
              <a:rPr lang="en-GB" sz="1800" b="1" i="0" u="none" strike="noStrike" baseline="0" dirty="0">
                <a:latin typeface="DejaVuSerif-Bold"/>
              </a:rPr>
              <a:t>Figure  </a:t>
            </a:r>
            <a:r>
              <a:rPr lang="en-GB" sz="1800" b="0" i="1" u="none" strike="noStrike" baseline="0" dirty="0">
                <a:latin typeface="DejaVuSerif-Italic"/>
              </a:rPr>
              <a:t>6LoWPAN Mesh Addressing Header</a:t>
            </a:r>
            <a:endParaRPr lang="en-IN" dirty="0"/>
          </a:p>
        </p:txBody>
      </p:sp>
    </p:spTree>
    <p:extLst>
      <p:ext uri="{BB962C8B-B14F-4D97-AF65-F5344CB8AC3E}">
        <p14:creationId xmlns:p14="http://schemas.microsoft.com/office/powerpoint/2010/main" val="182717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0821-9A9D-8D4E-7F47-EF7E6872C19E}"/>
              </a:ext>
            </a:extLst>
          </p:cNvPr>
          <p:cNvSpPr>
            <a:spLocks noGrp="1"/>
          </p:cNvSpPr>
          <p:nvPr>
            <p:ph type="title"/>
          </p:nvPr>
        </p:nvSpPr>
        <p:spPr>
          <a:xfrm>
            <a:off x="799700" y="325819"/>
            <a:ext cx="8854440" cy="355218"/>
          </a:xfrm>
        </p:spPr>
        <p:txBody>
          <a:bodyPr>
            <a:noAutofit/>
          </a:bodyPr>
          <a:lstStyle/>
          <a:p>
            <a:r>
              <a:rPr lang="en-IN" sz="3200" b="1" i="0" u="none" strike="noStrike" baseline="0" dirty="0">
                <a:latin typeface="DejaVuSerif-Bold"/>
              </a:rPr>
              <a:t>Mesh-Under Versus Mesh-Over Routing</a:t>
            </a:r>
            <a:br>
              <a:rPr lang="en-IN" sz="3200" dirty="0"/>
            </a:br>
            <a:endParaRPr lang="en-IN" sz="3200" dirty="0"/>
          </a:p>
        </p:txBody>
      </p:sp>
      <p:sp>
        <p:nvSpPr>
          <p:cNvPr id="3" name="Content Placeholder 2">
            <a:extLst>
              <a:ext uri="{FF2B5EF4-FFF2-40B4-BE49-F238E27FC236}">
                <a16:creationId xmlns:a16="http://schemas.microsoft.com/office/drawing/2014/main" id="{25B4E191-3D61-8495-B5D0-EA7079B2BA42}"/>
              </a:ext>
            </a:extLst>
          </p:cNvPr>
          <p:cNvSpPr>
            <a:spLocks noGrp="1"/>
          </p:cNvSpPr>
          <p:nvPr>
            <p:ph idx="1"/>
          </p:nvPr>
        </p:nvSpPr>
        <p:spPr>
          <a:xfrm>
            <a:off x="799699" y="578554"/>
            <a:ext cx="11063439" cy="5609595"/>
          </a:xfrm>
        </p:spPr>
        <p:txBody>
          <a:bodyPr>
            <a:noAutofit/>
          </a:bodyPr>
          <a:lstStyle/>
          <a:p>
            <a:pPr algn="just">
              <a:buNone/>
            </a:pPr>
            <a:r>
              <a:rPr lang="en-GB" sz="2400" b="1" dirty="0"/>
              <a:t>Mesh-Under Routing: </a:t>
            </a:r>
            <a:r>
              <a:rPr lang="en-GB" sz="2400" dirty="0"/>
              <a:t>In </a:t>
            </a:r>
            <a:r>
              <a:rPr lang="en-GB" sz="2400" b="1" dirty="0"/>
              <a:t>mesh-under routing</a:t>
            </a:r>
            <a:r>
              <a:rPr lang="en-GB" sz="2400" dirty="0"/>
              <a:t>, the 6LoWPAN adaptation layer is responsible for forwarding packets at the link layer (L2), meaning that the IP layer sees the entire multi-hop path as a single IP hop. This approach simplifies the network layer (L3) and can be beneficial in </a:t>
            </a:r>
            <a:r>
              <a:rPr lang="en-GB" sz="2400" b="1" dirty="0"/>
              <a:t>resource-constrained</a:t>
            </a:r>
            <a:r>
              <a:rPr lang="en-GB" sz="2400" dirty="0"/>
              <a:t> environments, such as </a:t>
            </a:r>
            <a:r>
              <a:rPr lang="en-GB" sz="2400" b="1" dirty="0"/>
              <a:t>low-power and lossy networks (LLNs)</a:t>
            </a:r>
            <a:r>
              <a:rPr lang="en-GB" sz="2400" dirty="0"/>
              <a:t> used in IoT applications.</a:t>
            </a:r>
            <a:endParaRPr lang="en-GB" sz="2400" b="1" dirty="0"/>
          </a:p>
          <a:p>
            <a:pPr algn="just">
              <a:buNone/>
            </a:pPr>
            <a:r>
              <a:rPr lang="en-GB" sz="2400" b="1" dirty="0"/>
              <a:t>Advantages</a:t>
            </a:r>
          </a:p>
          <a:p>
            <a:pPr algn="just">
              <a:buFont typeface="+mj-lt"/>
              <a:buAutoNum type="arabicPeriod"/>
            </a:pPr>
            <a:r>
              <a:rPr lang="en-GB" sz="2400" b="1" dirty="0"/>
              <a:t>Lower IP Stack Overhead</a:t>
            </a:r>
            <a:r>
              <a:rPr lang="en-GB" sz="2400" dirty="0"/>
              <a:t>: Since routing happens at L2, there’s no need for IP-layer routing mechanisms (e.g., RPL), reducing header overhead.</a:t>
            </a:r>
          </a:p>
          <a:p>
            <a:pPr algn="just">
              <a:buFont typeface="+mj-lt"/>
              <a:buAutoNum type="arabicPeriod"/>
            </a:pPr>
            <a:r>
              <a:rPr lang="en-GB" sz="2400" b="1" dirty="0"/>
              <a:t>Faster Packet Forwarding</a:t>
            </a:r>
            <a:r>
              <a:rPr lang="en-GB" sz="2400" dirty="0"/>
              <a:t>: Packets are forwarded at the link-layer without invoking network-layer decisions, leading to lower processing delays.</a:t>
            </a:r>
          </a:p>
          <a:p>
            <a:pPr algn="just">
              <a:buFont typeface="+mj-lt"/>
              <a:buAutoNum type="arabicPeriod"/>
            </a:pPr>
            <a:r>
              <a:rPr lang="en-GB" sz="2400" b="1" dirty="0"/>
              <a:t>Energy Efficiency</a:t>
            </a:r>
            <a:r>
              <a:rPr lang="en-GB" sz="2400" dirty="0"/>
              <a:t>: Reduces the energy consumption of constrained nodes by avoiding network-layer routing complexities.</a:t>
            </a:r>
          </a:p>
          <a:p>
            <a:pPr algn="just">
              <a:buFont typeface="+mj-lt"/>
              <a:buAutoNum type="arabicPeriod"/>
            </a:pPr>
            <a:r>
              <a:rPr lang="en-GB" sz="2400" b="1" dirty="0"/>
              <a:t>Simplified IP Layer</a:t>
            </a:r>
            <a:r>
              <a:rPr lang="en-GB" sz="2400" dirty="0"/>
              <a:t>: The IP layer only sees one hop, making integration with IPv6 easier.</a:t>
            </a:r>
          </a:p>
          <a:p>
            <a:pPr marL="0" indent="0">
              <a:buNone/>
            </a:pPr>
            <a:endParaRPr lang="en-GB" sz="2400" dirty="0"/>
          </a:p>
          <a:p>
            <a:pPr marL="0" indent="0">
              <a:buNone/>
            </a:pPr>
            <a:endParaRPr lang="en-GB" sz="2400" dirty="0"/>
          </a:p>
          <a:p>
            <a:pPr>
              <a:buFont typeface="Arial" panose="020B0604020202020204" pitchFamily="34" charset="0"/>
              <a:buChar char="•"/>
            </a:pPr>
            <a:endParaRPr lang="en-GB" sz="2400" dirty="0"/>
          </a:p>
          <a:p>
            <a:endParaRPr lang="en-GB" sz="2400" dirty="0"/>
          </a:p>
          <a:p>
            <a:endParaRPr lang="en-GB" sz="2400" dirty="0"/>
          </a:p>
        </p:txBody>
      </p:sp>
    </p:spTree>
    <p:extLst>
      <p:ext uri="{BB962C8B-B14F-4D97-AF65-F5344CB8AC3E}">
        <p14:creationId xmlns:p14="http://schemas.microsoft.com/office/powerpoint/2010/main" val="88429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0837-3D4C-E9A8-BCE9-5617098B2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BA70A-1D47-08B9-43E9-8FDF18BBE6C5}"/>
              </a:ext>
            </a:extLst>
          </p:cNvPr>
          <p:cNvSpPr>
            <a:spLocks noGrp="1"/>
          </p:cNvSpPr>
          <p:nvPr>
            <p:ph type="title"/>
          </p:nvPr>
        </p:nvSpPr>
        <p:spPr>
          <a:xfrm>
            <a:off x="838200" y="174171"/>
            <a:ext cx="9546771" cy="740455"/>
          </a:xfrm>
        </p:spPr>
        <p:txBody>
          <a:bodyPr>
            <a:noAutofit/>
          </a:bodyPr>
          <a:lstStyle/>
          <a:p>
            <a:r>
              <a:rPr lang="en-IN" sz="3200" b="1" i="0" u="none" strike="noStrike" baseline="0" dirty="0">
                <a:latin typeface="DejaVuSerif-Bold"/>
              </a:rPr>
              <a:t>Mesh-Over Routing</a:t>
            </a:r>
            <a:br>
              <a:rPr lang="en-IN" sz="3200" dirty="0"/>
            </a:br>
            <a:endParaRPr lang="en-IN" sz="3200" dirty="0"/>
          </a:p>
        </p:txBody>
      </p:sp>
      <p:sp>
        <p:nvSpPr>
          <p:cNvPr id="3" name="Content Placeholder 2">
            <a:extLst>
              <a:ext uri="{FF2B5EF4-FFF2-40B4-BE49-F238E27FC236}">
                <a16:creationId xmlns:a16="http://schemas.microsoft.com/office/drawing/2014/main" id="{A405A666-D7ED-3AAE-6EF4-77A6435322E9}"/>
              </a:ext>
            </a:extLst>
          </p:cNvPr>
          <p:cNvSpPr>
            <a:spLocks noGrp="1"/>
          </p:cNvSpPr>
          <p:nvPr>
            <p:ph idx="1"/>
          </p:nvPr>
        </p:nvSpPr>
        <p:spPr>
          <a:xfrm>
            <a:off x="163286" y="681037"/>
            <a:ext cx="11800114" cy="6100763"/>
          </a:xfrm>
        </p:spPr>
        <p:txBody>
          <a:bodyPr>
            <a:noAutofit/>
          </a:bodyPr>
          <a:lstStyle/>
          <a:p>
            <a:pPr algn="just"/>
            <a:r>
              <a:rPr lang="en-GB" sz="2000" dirty="0"/>
              <a:t>On the other hand, </a:t>
            </a:r>
            <a:r>
              <a:rPr lang="en-GB" sz="2000" b="1" dirty="0"/>
              <a:t>mesh-over</a:t>
            </a:r>
            <a:r>
              <a:rPr lang="en-GB" sz="2000" dirty="0"/>
              <a:t> (or </a:t>
            </a:r>
            <a:r>
              <a:rPr lang="en-GB" sz="2000" b="1" dirty="0"/>
              <a:t>route-over</a:t>
            </a:r>
            <a:r>
              <a:rPr lang="en-GB" sz="2000" dirty="0"/>
              <a:t>) uses standard </a:t>
            </a:r>
            <a:r>
              <a:rPr lang="en-GB" sz="2000" b="1" dirty="0"/>
              <a:t>IP routing mechanisms</a:t>
            </a:r>
            <a:r>
              <a:rPr lang="en-GB" sz="2000" dirty="0"/>
              <a:t>, meaning that each node acts as an </a:t>
            </a:r>
            <a:r>
              <a:rPr lang="en-GB" sz="2000" b="1" dirty="0"/>
              <a:t>IP router</a:t>
            </a:r>
            <a:r>
              <a:rPr lang="en-GB" sz="2000" dirty="0"/>
              <a:t>, and packets are forwarded based on </a:t>
            </a:r>
            <a:r>
              <a:rPr lang="en-GB" sz="2000" b="1" dirty="0"/>
              <a:t>IP addresses</a:t>
            </a:r>
            <a:r>
              <a:rPr lang="en-GB" sz="2000" dirty="0"/>
              <a:t> rather than link-layer addressing. This approach aligns better with traditional IPv6 networks but can introduce more overhead due to the need for </a:t>
            </a:r>
            <a:r>
              <a:rPr lang="en-GB" sz="2000" b="1" dirty="0"/>
              <a:t>full IP stack processing</a:t>
            </a:r>
            <a:r>
              <a:rPr lang="en-GB" sz="2000" dirty="0"/>
              <a:t> at each hop. </a:t>
            </a:r>
          </a:p>
          <a:p>
            <a:pPr marL="0" indent="0">
              <a:buNone/>
            </a:pPr>
            <a:r>
              <a:rPr lang="en-GB" sz="2000" b="1" dirty="0"/>
              <a:t>IP Routing at Layer 3 (Network Layer)</a:t>
            </a:r>
            <a:endParaRPr lang="en-GB" sz="2000" dirty="0"/>
          </a:p>
          <a:p>
            <a:pPr>
              <a:buFont typeface="Arial" panose="020B0604020202020204" pitchFamily="34" charset="0"/>
              <a:buChar char="•"/>
            </a:pPr>
            <a:r>
              <a:rPr lang="en-GB" sz="2000" dirty="0"/>
              <a:t>IP-layer routing computes </a:t>
            </a:r>
            <a:r>
              <a:rPr lang="en-GB" sz="2000" b="1" dirty="0"/>
              <a:t>reachability</a:t>
            </a:r>
            <a:r>
              <a:rPr lang="en-GB" sz="2000" dirty="0"/>
              <a:t> and forwards packets.</a:t>
            </a:r>
          </a:p>
          <a:p>
            <a:pPr>
              <a:buFont typeface="Arial" panose="020B0604020202020204" pitchFamily="34" charset="0"/>
              <a:buChar char="•"/>
            </a:pPr>
            <a:r>
              <a:rPr lang="en-GB" sz="2000" dirty="0"/>
              <a:t>Routing decisions are made using IP addresses rather than link-layer addresses.</a:t>
            </a:r>
          </a:p>
          <a:p>
            <a:pPr marL="0" indent="0">
              <a:buNone/>
            </a:pPr>
            <a:r>
              <a:rPr lang="en-GB" sz="2000" b="1" dirty="0"/>
              <a:t>Each Node is an IP Router</a:t>
            </a:r>
            <a:endParaRPr lang="en-GB" sz="2000" dirty="0"/>
          </a:p>
          <a:p>
            <a:pPr>
              <a:buFont typeface="Arial" panose="020B0604020202020204" pitchFamily="34" charset="0"/>
              <a:buChar char="•"/>
            </a:pPr>
            <a:r>
              <a:rPr lang="en-GB" sz="2000" dirty="0"/>
              <a:t>Every node in the </a:t>
            </a:r>
            <a:r>
              <a:rPr lang="en-GB" sz="2000" dirty="0" err="1"/>
              <a:t>LoWPAN</a:t>
            </a:r>
            <a:r>
              <a:rPr lang="en-GB" sz="2000" dirty="0"/>
              <a:t> must be able to process and forward IP packets.</a:t>
            </a:r>
          </a:p>
          <a:p>
            <a:pPr>
              <a:buFont typeface="Arial" panose="020B0604020202020204" pitchFamily="34" charset="0"/>
              <a:buChar char="•"/>
            </a:pPr>
            <a:r>
              <a:rPr lang="en-GB" sz="2000" dirty="0"/>
              <a:t>This increases overhead since each hop requires full </a:t>
            </a:r>
            <a:r>
              <a:rPr lang="en-GB" sz="2000" b="1" dirty="0"/>
              <a:t>IPv6 header processing</a:t>
            </a:r>
            <a:r>
              <a:rPr lang="en-GB" sz="2000" dirty="0"/>
              <a:t>.</a:t>
            </a:r>
          </a:p>
          <a:p>
            <a:pPr marL="0" indent="0">
              <a:buNone/>
            </a:pPr>
            <a:r>
              <a:rPr lang="en-GB" sz="2000" b="1" dirty="0"/>
              <a:t>Supports Multi-Link Technologies</a:t>
            </a:r>
            <a:endParaRPr lang="en-GB" sz="2000" dirty="0"/>
          </a:p>
          <a:p>
            <a:pPr>
              <a:buFont typeface="Arial" panose="020B0604020202020204" pitchFamily="34" charset="0"/>
              <a:buChar char="•"/>
            </a:pPr>
            <a:r>
              <a:rPr lang="en-GB" sz="2000" b="1" dirty="0"/>
              <a:t>Route-over is useful when different link-layer technologies</a:t>
            </a:r>
            <a:r>
              <a:rPr lang="en-GB" sz="2000" dirty="0"/>
              <a:t> (e.g., IEEE 802.15.4, Wi-Fi, Ethernet) are used within the same </a:t>
            </a:r>
            <a:r>
              <a:rPr lang="en-GB" sz="2000" dirty="0" err="1"/>
              <a:t>LoWPAN</a:t>
            </a:r>
            <a:r>
              <a:rPr lang="en-GB" sz="2000" dirty="0"/>
              <a:t>.</a:t>
            </a:r>
          </a:p>
          <a:p>
            <a:pPr>
              <a:buFont typeface="Arial" panose="020B0604020202020204" pitchFamily="34" charset="0"/>
              <a:buChar char="•"/>
            </a:pPr>
            <a:r>
              <a:rPr lang="en-GB" sz="2000" dirty="0"/>
              <a:t>Unlike mesh-under, where all routing happens at the </a:t>
            </a:r>
            <a:r>
              <a:rPr lang="en-GB" sz="2000" b="1" dirty="0"/>
              <a:t>link layer</a:t>
            </a:r>
            <a:r>
              <a:rPr lang="en-GB" sz="2000" dirty="0"/>
              <a:t>, route-over allows seamless integration with </a:t>
            </a:r>
            <a:r>
              <a:rPr lang="en-GB" sz="2000" b="1" dirty="0"/>
              <a:t>other IP-based networks</a:t>
            </a:r>
            <a:r>
              <a:rPr lang="en-GB" sz="2000" dirty="0"/>
              <a:t>.</a:t>
            </a:r>
          </a:p>
        </p:txBody>
      </p:sp>
    </p:spTree>
    <p:extLst>
      <p:ext uri="{BB962C8B-B14F-4D97-AF65-F5344CB8AC3E}">
        <p14:creationId xmlns:p14="http://schemas.microsoft.com/office/powerpoint/2010/main" val="182807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9606-458C-2770-647F-566E32F55E35}"/>
              </a:ext>
            </a:extLst>
          </p:cNvPr>
          <p:cNvSpPr>
            <a:spLocks noGrp="1"/>
          </p:cNvSpPr>
          <p:nvPr>
            <p:ph type="title"/>
          </p:nvPr>
        </p:nvSpPr>
        <p:spPr/>
        <p:txBody>
          <a:bodyPr/>
          <a:lstStyle/>
          <a:p>
            <a:r>
              <a:rPr lang="en-GB" sz="4400" b="1" i="0" u="none" strike="noStrike" baseline="0" dirty="0">
                <a:latin typeface="DejaVuSerif-Bold"/>
              </a:rPr>
              <a:t>The Business Case for IP</a:t>
            </a:r>
            <a:br>
              <a:rPr lang="en-GB" sz="4400" b="1" i="0" u="none" strike="noStrike" baseline="0" dirty="0">
                <a:latin typeface="DejaVuSerif-Bold"/>
              </a:rPr>
            </a:br>
            <a:endParaRPr lang="en-IN" dirty="0"/>
          </a:p>
        </p:txBody>
      </p:sp>
      <p:sp>
        <p:nvSpPr>
          <p:cNvPr id="3" name="Content Placeholder 2">
            <a:extLst>
              <a:ext uri="{FF2B5EF4-FFF2-40B4-BE49-F238E27FC236}">
                <a16:creationId xmlns:a16="http://schemas.microsoft.com/office/drawing/2014/main" id="{D106A613-FDBA-CD71-DB5C-970C830A9818}"/>
              </a:ext>
            </a:extLst>
          </p:cNvPr>
          <p:cNvSpPr>
            <a:spLocks noGrp="1"/>
          </p:cNvSpPr>
          <p:nvPr>
            <p:ph idx="1"/>
          </p:nvPr>
        </p:nvSpPr>
        <p:spPr>
          <a:xfrm>
            <a:off x="838199" y="1273628"/>
            <a:ext cx="10776857" cy="5812971"/>
          </a:xfrm>
        </p:spPr>
        <p:txBody>
          <a:bodyPr>
            <a:normAutofit/>
          </a:bodyPr>
          <a:lstStyle/>
          <a:p>
            <a:pPr algn="just"/>
            <a:r>
              <a:rPr lang="en-GB" sz="2400" b="0" i="0" u="none" strike="noStrike" baseline="0" dirty="0">
                <a:latin typeface="Times New Roman" panose="02020603050405020304" pitchFamily="18" charset="0"/>
                <a:cs typeface="Times New Roman" panose="02020603050405020304" pitchFamily="18" charset="0"/>
              </a:rPr>
              <a:t>Data flowing from or to “things” is </a:t>
            </a:r>
            <a:r>
              <a:rPr lang="en-GB" sz="2400" b="1" i="0" u="none" strike="noStrike" baseline="0" dirty="0">
                <a:latin typeface="Times New Roman" panose="02020603050405020304" pitchFamily="18" charset="0"/>
                <a:cs typeface="Times New Roman" panose="02020603050405020304" pitchFamily="18" charset="0"/>
              </a:rPr>
              <a:t>consumed, controlled, or monitored by data </a:t>
            </a:r>
            <a:r>
              <a:rPr lang="en-GB" sz="2400" b="1" i="0" u="none" strike="noStrike" baseline="0" dirty="0" err="1">
                <a:latin typeface="Times New Roman" panose="02020603050405020304" pitchFamily="18" charset="0"/>
                <a:cs typeface="Times New Roman" panose="02020603050405020304" pitchFamily="18" charset="0"/>
              </a:rPr>
              <a:t>center</a:t>
            </a:r>
            <a:r>
              <a:rPr lang="en-GB" sz="2400" b="1" i="0" u="none" strike="noStrike" baseline="0" dirty="0">
                <a:latin typeface="Times New Roman" panose="02020603050405020304" pitchFamily="18" charset="0"/>
                <a:cs typeface="Times New Roman" panose="02020603050405020304" pitchFamily="18" charset="0"/>
              </a:rPr>
              <a:t> servers</a:t>
            </a:r>
            <a:r>
              <a:rPr lang="en-GB" sz="2400" b="0" i="0" u="none" strike="noStrike" baseline="0" dirty="0">
                <a:latin typeface="Times New Roman" panose="02020603050405020304" pitchFamily="18" charset="0"/>
                <a:cs typeface="Times New Roman" panose="02020603050405020304" pitchFamily="18" charset="0"/>
              </a:rPr>
              <a:t> either in the </a:t>
            </a:r>
            <a:r>
              <a:rPr lang="en-GB" sz="2400" b="1" i="0" u="none" strike="noStrike" baseline="0" dirty="0">
                <a:latin typeface="Times New Roman" panose="02020603050405020304" pitchFamily="18" charset="0"/>
                <a:cs typeface="Times New Roman" panose="02020603050405020304" pitchFamily="18" charset="0"/>
              </a:rPr>
              <a:t>cloud or in locations that may be distributed or centralized. </a:t>
            </a:r>
          </a:p>
          <a:p>
            <a:pPr algn="just"/>
            <a:r>
              <a:rPr lang="en-GB" sz="2400" b="1" i="0" u="none" strike="noStrike" baseline="0" dirty="0">
                <a:latin typeface="Times New Roman" panose="02020603050405020304" pitchFamily="18" charset="0"/>
                <a:cs typeface="Times New Roman" panose="02020603050405020304" pitchFamily="18" charset="0"/>
              </a:rPr>
              <a:t>Dedicated applications </a:t>
            </a:r>
            <a:r>
              <a:rPr lang="en-GB" sz="2400" b="0" i="0" u="none" strike="noStrike" baseline="0" dirty="0">
                <a:latin typeface="Times New Roman" panose="02020603050405020304" pitchFamily="18" charset="0"/>
                <a:cs typeface="Times New Roman" panose="02020603050405020304" pitchFamily="18" charset="0"/>
              </a:rPr>
              <a:t>are then run </a:t>
            </a:r>
            <a:r>
              <a:rPr lang="en-GB" sz="2400" b="1" i="0" u="none" strike="noStrike" baseline="0" dirty="0">
                <a:latin typeface="Times New Roman" panose="02020603050405020304" pitchFamily="18" charset="0"/>
                <a:cs typeface="Times New Roman" panose="02020603050405020304" pitchFamily="18" charset="0"/>
              </a:rPr>
              <a:t>over virtualized or traditional operating systems</a:t>
            </a:r>
            <a:r>
              <a:rPr lang="en-GB" sz="2400" b="0" i="0" u="none" strike="noStrike" baseline="0" dirty="0">
                <a:latin typeface="Times New Roman" panose="02020603050405020304" pitchFamily="18" charset="0"/>
                <a:cs typeface="Times New Roman" panose="02020603050405020304" pitchFamily="18" charset="0"/>
              </a:rPr>
              <a:t> or on </a:t>
            </a:r>
            <a:r>
              <a:rPr lang="en-GB" sz="2400" b="1" i="0" u="none" strike="noStrike" baseline="0" dirty="0">
                <a:latin typeface="Times New Roman" panose="02020603050405020304" pitchFamily="18" charset="0"/>
                <a:cs typeface="Times New Roman" panose="02020603050405020304" pitchFamily="18" charset="0"/>
              </a:rPr>
              <a:t>network edge platforms </a:t>
            </a:r>
            <a:r>
              <a:rPr lang="en-GB" sz="2400" b="0" i="0" u="none" strike="noStrike" baseline="0" dirty="0">
                <a:latin typeface="Times New Roman" panose="02020603050405020304" pitchFamily="18" charset="0"/>
                <a:cs typeface="Times New Roman" panose="02020603050405020304" pitchFamily="18" charset="0"/>
              </a:rPr>
              <a:t>(for example, fog computing).</a:t>
            </a:r>
          </a:p>
          <a:p>
            <a:pPr algn="just"/>
            <a:r>
              <a:rPr lang="en-GB" sz="2400" b="0" i="0" u="none" strike="noStrike" baseline="0" dirty="0">
                <a:latin typeface="Times New Roman" panose="02020603050405020304" pitchFamily="18" charset="0"/>
                <a:cs typeface="Times New Roman" panose="02020603050405020304" pitchFamily="18" charset="0"/>
              </a:rPr>
              <a:t>These lightweight </a:t>
            </a:r>
            <a:r>
              <a:rPr lang="en-GB" sz="2400" b="1" i="0" u="none" strike="noStrike" baseline="0" dirty="0">
                <a:latin typeface="Times New Roman" panose="02020603050405020304" pitchFamily="18" charset="0"/>
                <a:cs typeface="Times New Roman" panose="02020603050405020304" pitchFamily="18" charset="0"/>
              </a:rPr>
              <a:t>applications</a:t>
            </a:r>
            <a:r>
              <a:rPr lang="en-GB" sz="2400" b="0" i="0" u="none" strike="noStrike" baseline="0" dirty="0">
                <a:latin typeface="Times New Roman" panose="02020603050405020304" pitchFamily="18" charset="0"/>
                <a:cs typeface="Times New Roman" panose="02020603050405020304" pitchFamily="18" charset="0"/>
              </a:rPr>
              <a:t> communicate with the </a:t>
            </a:r>
            <a:r>
              <a:rPr lang="en-GB" sz="2400" b="1" i="0" u="none" strike="noStrike" baseline="0" dirty="0">
                <a:latin typeface="Times New Roman" panose="02020603050405020304" pitchFamily="18" charset="0"/>
                <a:cs typeface="Times New Roman" panose="02020603050405020304" pitchFamily="18" charset="0"/>
              </a:rPr>
              <a:t>data </a:t>
            </a:r>
            <a:r>
              <a:rPr lang="en-GB" sz="2400" b="1" i="0" u="none" strike="noStrike" baseline="0" dirty="0" err="1">
                <a:latin typeface="Times New Roman" panose="02020603050405020304" pitchFamily="18" charset="0"/>
                <a:cs typeface="Times New Roman" panose="02020603050405020304" pitchFamily="18" charset="0"/>
              </a:rPr>
              <a:t>center</a:t>
            </a:r>
            <a:r>
              <a:rPr lang="en-GB" sz="2400" b="1" i="0" u="none" strike="noStrike" baseline="0" dirty="0">
                <a:latin typeface="Times New Roman" panose="02020603050405020304" pitchFamily="18" charset="0"/>
                <a:cs typeface="Times New Roman" panose="02020603050405020304" pitchFamily="18" charset="0"/>
              </a:rPr>
              <a:t> servers</a:t>
            </a:r>
            <a:r>
              <a:rPr lang="en-GB" sz="2400" b="0" i="0" u="none" strike="noStrike" baseline="0" dirty="0">
                <a:latin typeface="Times New Roman" panose="02020603050405020304" pitchFamily="18" charset="0"/>
                <a:cs typeface="Times New Roman" panose="02020603050405020304" pitchFamily="18" charset="0"/>
              </a:rPr>
              <a:t>.</a:t>
            </a:r>
          </a:p>
          <a:p>
            <a:pPr algn="just"/>
            <a:r>
              <a:rPr lang="en-GB" sz="2400" b="0" i="0" u="none" strike="noStrike" baseline="0" dirty="0">
                <a:latin typeface="Times New Roman" panose="02020603050405020304" pitchFamily="18" charset="0"/>
                <a:cs typeface="Times New Roman" panose="02020603050405020304" pitchFamily="18" charset="0"/>
              </a:rPr>
              <a:t>Therefore, the system </a:t>
            </a:r>
            <a:r>
              <a:rPr lang="en-GB" sz="2400" b="1" i="0" u="none" strike="noStrike" baseline="0" dirty="0">
                <a:latin typeface="Times New Roman" panose="02020603050405020304" pitchFamily="18" charset="0"/>
                <a:cs typeface="Times New Roman" panose="02020603050405020304" pitchFamily="18" charset="0"/>
              </a:rPr>
              <a:t>solutions combining various physical and data link layers </a:t>
            </a:r>
            <a:r>
              <a:rPr lang="en-GB" sz="2400" b="0" i="0" u="none" strike="noStrike" baseline="0" dirty="0">
                <a:latin typeface="Times New Roman" panose="02020603050405020304" pitchFamily="18" charset="0"/>
                <a:cs typeface="Times New Roman" panose="02020603050405020304" pitchFamily="18" charset="0"/>
              </a:rPr>
              <a:t>call for an architectural approach with a common layer(s) independent from the lower </a:t>
            </a:r>
            <a:r>
              <a:rPr lang="en-GB" sz="2400" b="1" i="0" u="none" strike="noStrike" baseline="0" dirty="0">
                <a:latin typeface="Times New Roman" panose="02020603050405020304" pitchFamily="18" charset="0"/>
                <a:cs typeface="Times New Roman" panose="02020603050405020304" pitchFamily="18" charset="0"/>
              </a:rPr>
              <a:t>(connectivity) and/or upper (application) layers</a:t>
            </a:r>
            <a:r>
              <a:rPr lang="en-GB" sz="2400" b="0" i="0" u="none" strike="noStrike" baseline="0" dirty="0">
                <a:latin typeface="Times New Roman" panose="02020603050405020304" pitchFamily="18" charset="0"/>
                <a:cs typeface="Times New Roman" panose="02020603050405020304" pitchFamily="18" charset="0"/>
              </a:rPr>
              <a:t>. </a:t>
            </a:r>
          </a:p>
          <a:p>
            <a:pPr algn="just"/>
            <a:r>
              <a:rPr lang="en-GB" sz="2400" b="0" i="0" u="none" strike="noStrike" baseline="0" dirty="0">
                <a:latin typeface="Times New Roman" panose="02020603050405020304" pitchFamily="18" charset="0"/>
                <a:cs typeface="Times New Roman" panose="02020603050405020304" pitchFamily="18" charset="0"/>
              </a:rPr>
              <a:t>This is how and why the Internet Protocol (IP) suite started playing a key architectural role in the early 1990s. </a:t>
            </a:r>
          </a:p>
          <a:p>
            <a:pPr algn="just"/>
            <a:r>
              <a:rPr lang="en-GB" sz="2400" b="0" i="0" u="none" strike="noStrike" baseline="0" dirty="0">
                <a:latin typeface="Times New Roman" panose="02020603050405020304" pitchFamily="18" charset="0"/>
                <a:cs typeface="Times New Roman" panose="02020603050405020304" pitchFamily="18" charset="0"/>
              </a:rPr>
              <a:t>IP was not only preferred in the IT markets but also for the OT environment. (</a:t>
            </a:r>
            <a:r>
              <a:rPr lang="en-GB" sz="2400" b="1" dirty="0"/>
              <a:t>IT (Information Technology)</a:t>
            </a:r>
            <a:r>
              <a:rPr lang="en-GB" sz="2400" dirty="0"/>
              <a:t> and </a:t>
            </a:r>
            <a:r>
              <a:rPr lang="en-GB" sz="2400" b="1" dirty="0"/>
              <a:t>OT (Operational Technology)</a:t>
            </a:r>
            <a:r>
              <a:rPr lang="en-GB" sz="2400" dirty="0"/>
              <a:t> are two key domains in industrial and enterprise systems. </a:t>
            </a:r>
            <a:r>
              <a:rPr lang="en-GB" sz="2400"/>
              <a:t>While </a:t>
            </a:r>
            <a:r>
              <a:rPr lang="en-GB" sz="2400" b="1"/>
              <a:t>IT manages data and communication</a:t>
            </a:r>
            <a:r>
              <a:rPr lang="en-GB" sz="2400"/>
              <a:t>, </a:t>
            </a:r>
            <a:r>
              <a:rPr lang="en-GB" sz="2400" b="1"/>
              <a:t>OT controls physical processes and machinery</a:t>
            </a:r>
            <a:r>
              <a:rPr lang="en-GB" sz="2400"/>
              <a: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75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00FD5-8812-949D-952B-EB8D7996F1CA}"/>
              </a:ext>
            </a:extLst>
          </p:cNvPr>
          <p:cNvSpPr>
            <a:spLocks noGrp="1"/>
          </p:cNvSpPr>
          <p:nvPr>
            <p:ph idx="1"/>
          </p:nvPr>
        </p:nvSpPr>
        <p:spPr>
          <a:xfrm>
            <a:off x="859970" y="348343"/>
            <a:ext cx="10493829" cy="5828620"/>
          </a:xfrm>
        </p:spPr>
        <p:txBody>
          <a:bodyPr/>
          <a:lstStyle/>
          <a:p>
            <a:pPr algn="just">
              <a:buNone/>
            </a:pPr>
            <a:r>
              <a:rPr lang="en-GB" b="1" dirty="0"/>
              <a:t>6Lo Working Group (6LoWG)</a:t>
            </a:r>
          </a:p>
          <a:p>
            <a:pPr algn="just"/>
            <a:r>
              <a:rPr lang="en-GB" dirty="0"/>
              <a:t>The </a:t>
            </a:r>
            <a:r>
              <a:rPr lang="en-GB" b="1" dirty="0"/>
              <a:t>6Lo Working Group (6LoWG)</a:t>
            </a:r>
            <a:r>
              <a:rPr lang="en-GB" dirty="0"/>
              <a:t> is an </a:t>
            </a:r>
            <a:r>
              <a:rPr lang="en-GB" b="1" dirty="0"/>
              <a:t>IETF (Internet Engineering Task Force) working group</a:t>
            </a:r>
            <a:r>
              <a:rPr lang="en-GB" dirty="0"/>
              <a:t> that focuses on adapting </a:t>
            </a:r>
            <a:r>
              <a:rPr lang="en-GB" b="1" dirty="0"/>
              <a:t>IPv6</a:t>
            </a:r>
            <a:r>
              <a:rPr lang="en-GB" dirty="0"/>
              <a:t> to </a:t>
            </a:r>
            <a:r>
              <a:rPr lang="en-GB" b="1" dirty="0"/>
              <a:t>constrained-node networks</a:t>
            </a:r>
            <a:r>
              <a:rPr lang="en-GB" dirty="0"/>
              <a:t> (low-power, low-data-rate networks). </a:t>
            </a:r>
          </a:p>
          <a:p>
            <a:pPr algn="just"/>
            <a:r>
              <a:rPr lang="en-GB" dirty="0"/>
              <a:t>The name "6Lo" comes from </a:t>
            </a:r>
            <a:r>
              <a:rPr lang="en-GB" b="1" dirty="0"/>
              <a:t>"IPv6 over"</a:t>
            </a:r>
            <a:r>
              <a:rPr lang="en-GB" dirty="0"/>
              <a:t> various link-layer technologies.</a:t>
            </a:r>
          </a:p>
          <a:p>
            <a:pPr algn="just">
              <a:buNone/>
            </a:pPr>
            <a:r>
              <a:rPr lang="en-GB" b="1" dirty="0"/>
              <a:t>Purpose of 6LoWG</a:t>
            </a:r>
          </a:p>
          <a:p>
            <a:pPr algn="just"/>
            <a:r>
              <a:rPr lang="en-GB" dirty="0"/>
              <a:t>The </a:t>
            </a:r>
            <a:r>
              <a:rPr lang="en-GB" b="1" dirty="0"/>
              <a:t>6Lo Working Group</a:t>
            </a:r>
            <a:r>
              <a:rPr lang="en-GB" dirty="0"/>
              <a:t> is responsible for defining how </a:t>
            </a:r>
            <a:r>
              <a:rPr lang="en-GB" b="1" dirty="0"/>
              <a:t>IPv6</a:t>
            </a:r>
            <a:r>
              <a:rPr lang="en-GB" dirty="0"/>
              <a:t> can efficiently work over different </a:t>
            </a:r>
            <a:r>
              <a:rPr lang="en-GB" b="1" dirty="0"/>
              <a:t>low-power and lossy networks (LLNs)</a:t>
            </a:r>
            <a:r>
              <a:rPr lang="en-GB" dirty="0"/>
              <a:t>.</a:t>
            </a:r>
          </a:p>
          <a:p>
            <a:pPr algn="just"/>
            <a:r>
              <a:rPr lang="en-GB" dirty="0"/>
              <a:t>It extends the work of </a:t>
            </a:r>
            <a:r>
              <a:rPr lang="en-GB" b="1" dirty="0"/>
              <a:t>6LoWPAN (RFC 4944)</a:t>
            </a:r>
            <a:r>
              <a:rPr lang="en-GB" dirty="0"/>
              <a:t> to additional link-layer technologies beyond IEEE 802.15.4.</a:t>
            </a:r>
          </a:p>
          <a:p>
            <a:endParaRPr lang="en-IN" dirty="0"/>
          </a:p>
        </p:txBody>
      </p:sp>
    </p:spTree>
    <p:extLst>
      <p:ext uri="{BB962C8B-B14F-4D97-AF65-F5344CB8AC3E}">
        <p14:creationId xmlns:p14="http://schemas.microsoft.com/office/powerpoint/2010/main" val="2706919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E9D4BA5-A33E-0BB0-8E37-446D659B87CB}"/>
              </a:ext>
            </a:extLst>
          </p:cNvPr>
          <p:cNvSpPr>
            <a:spLocks noGrp="1" noChangeArrowheads="1"/>
          </p:cNvSpPr>
          <p:nvPr>
            <p:ph idx="1"/>
          </p:nvPr>
        </p:nvSpPr>
        <p:spPr bwMode="auto">
          <a:xfrm>
            <a:off x="938749" y="398569"/>
            <a:ext cx="101291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1. Enable IPv6 over different link-layer technologies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Originally, IPv6-over-6LoWPAN was designed for </a:t>
            </a:r>
            <a:r>
              <a:rPr kumimoji="0" lang="en-US" altLang="en-US" sz="2400" b="1" i="0" u="none" strike="noStrike" cap="none" normalizeH="0" baseline="0" dirty="0">
                <a:ln>
                  <a:noFill/>
                </a:ln>
                <a:solidFill>
                  <a:schemeClr val="tx1"/>
                </a:solidFill>
                <a:effectLst/>
                <a:latin typeface="Arial" panose="020B0604020202020204" pitchFamily="34" charset="0"/>
              </a:rPr>
              <a:t>IEEE 802.15.4</a:t>
            </a:r>
            <a:r>
              <a:rPr kumimoji="0" lang="en-US" altLang="en-US" sz="2400" b="0" i="0" u="none" strike="noStrike" cap="none" normalizeH="0" baseline="0" dirty="0">
                <a:ln>
                  <a:noFill/>
                </a:ln>
                <a:solidFill>
                  <a:schemeClr val="tx1"/>
                </a:solidFill>
                <a:effectLst/>
                <a:latin typeface="Arial" panose="020B0604020202020204" pitchFamily="34" charset="0"/>
              </a:rPr>
              <a:t> (low-power wireless networks).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The </a:t>
            </a:r>
            <a:r>
              <a:rPr kumimoji="0" lang="en-US" altLang="en-US" sz="2400" b="1" i="0" u="none" strike="noStrike" cap="none" normalizeH="0" baseline="0" dirty="0">
                <a:ln>
                  <a:noFill/>
                </a:ln>
                <a:solidFill>
                  <a:schemeClr val="tx1"/>
                </a:solidFill>
                <a:effectLst/>
                <a:latin typeface="Arial" panose="020B0604020202020204" pitchFamily="34" charset="0"/>
              </a:rPr>
              <a:t>6Lo Working Group</a:t>
            </a:r>
            <a:r>
              <a:rPr kumimoji="0" lang="en-US" altLang="en-US" sz="2400" b="0" i="0" u="none" strike="noStrike" cap="none" normalizeH="0" baseline="0" dirty="0">
                <a:ln>
                  <a:noFill/>
                </a:ln>
                <a:solidFill>
                  <a:schemeClr val="tx1"/>
                </a:solidFill>
                <a:effectLst/>
                <a:latin typeface="Arial" panose="020B0604020202020204" pitchFamily="34" charset="0"/>
              </a:rPr>
              <a:t> expanded IPv6 support to other link-layer protocols.</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2. Optimize header compression and adaptation layers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IPv6 headers are </a:t>
            </a:r>
            <a:r>
              <a:rPr kumimoji="0" lang="en-US" altLang="en-US" sz="2400" b="1" i="0" u="none" strike="noStrike" cap="none" normalizeH="0" baseline="0" dirty="0">
                <a:ln>
                  <a:noFill/>
                </a:ln>
                <a:solidFill>
                  <a:schemeClr val="tx1"/>
                </a:solidFill>
                <a:effectLst/>
                <a:latin typeface="Arial" panose="020B0604020202020204" pitchFamily="34" charset="0"/>
              </a:rPr>
              <a:t>too large</a:t>
            </a:r>
            <a:r>
              <a:rPr kumimoji="0" lang="en-US" altLang="en-US" sz="2400" b="0" i="0" u="none" strike="noStrike" cap="none" normalizeH="0" baseline="0" dirty="0">
                <a:ln>
                  <a:noFill/>
                </a:ln>
                <a:solidFill>
                  <a:schemeClr val="tx1"/>
                </a:solidFill>
                <a:effectLst/>
                <a:latin typeface="Arial" panose="020B0604020202020204" pitchFamily="34" charset="0"/>
              </a:rPr>
              <a:t> for constrained networks (due to the 40-byte header).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6LoWG develops </a:t>
            </a:r>
            <a:r>
              <a:rPr kumimoji="0" lang="en-US" altLang="en-US" sz="2400" b="1" i="0" u="none" strike="noStrike" cap="none" normalizeH="0" baseline="0" dirty="0">
                <a:ln>
                  <a:noFill/>
                </a:ln>
                <a:solidFill>
                  <a:schemeClr val="tx1"/>
                </a:solidFill>
                <a:effectLst/>
                <a:latin typeface="Arial" panose="020B0604020202020204" pitchFamily="34" charset="0"/>
              </a:rPr>
              <a:t>compression techniques</a:t>
            </a:r>
            <a:r>
              <a:rPr kumimoji="0" lang="en-US" altLang="en-US" sz="2400" b="0" i="0" u="none" strike="noStrike" cap="none" normalizeH="0" baseline="0" dirty="0">
                <a:ln>
                  <a:noFill/>
                </a:ln>
                <a:solidFill>
                  <a:schemeClr val="tx1"/>
                </a:solidFill>
                <a:effectLst/>
                <a:latin typeface="Arial" panose="020B0604020202020204" pitchFamily="34" charset="0"/>
              </a:rPr>
              <a:t> (e.g., </a:t>
            </a:r>
            <a:r>
              <a:rPr kumimoji="0" lang="en-US" altLang="en-US" sz="2400" b="1" i="0" u="none" strike="noStrike" cap="none" normalizeH="0" baseline="0" dirty="0">
                <a:ln>
                  <a:noFill/>
                </a:ln>
                <a:solidFill>
                  <a:schemeClr val="tx1"/>
                </a:solidFill>
                <a:effectLst/>
                <a:latin typeface="Arial" panose="020B0604020202020204" pitchFamily="34" charset="0"/>
              </a:rPr>
              <a:t>RFC 6282</a:t>
            </a:r>
            <a:r>
              <a:rPr kumimoji="0" lang="en-US" altLang="en-US" sz="2400" b="0" i="0" u="none" strike="noStrike" cap="none" normalizeH="0" baseline="0" dirty="0">
                <a:ln>
                  <a:noFill/>
                </a:ln>
                <a:solidFill>
                  <a:schemeClr val="tx1"/>
                </a:solidFill>
                <a:effectLst/>
                <a:latin typeface="Arial" panose="020B0604020202020204" pitchFamily="34" charset="0"/>
              </a:rPr>
              <a:t> for header compression).</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3. Address management and autoconfiguration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Defines methods for IPv6 </a:t>
            </a:r>
            <a:r>
              <a:rPr kumimoji="0" lang="en-US" altLang="en-US" sz="2400" b="1" i="0" u="none" strike="noStrike" cap="none" normalizeH="0" baseline="0" dirty="0">
                <a:ln>
                  <a:noFill/>
                </a:ln>
                <a:solidFill>
                  <a:schemeClr val="tx1"/>
                </a:solidFill>
                <a:effectLst/>
                <a:latin typeface="Arial" panose="020B0604020202020204" pitchFamily="34" charset="0"/>
              </a:rPr>
              <a:t>address assignment</a:t>
            </a:r>
            <a:r>
              <a:rPr kumimoji="0" lang="en-US" altLang="en-US" sz="2400" b="0" i="0" u="none" strike="noStrike" cap="none" normalizeH="0" baseline="0" dirty="0">
                <a:ln>
                  <a:noFill/>
                </a:ln>
                <a:solidFill>
                  <a:schemeClr val="tx1"/>
                </a:solidFill>
                <a:effectLst/>
                <a:latin typeface="Arial" panose="020B0604020202020204" pitchFamily="34" charset="0"/>
              </a:rPr>
              <a:t> and </a:t>
            </a:r>
            <a:r>
              <a:rPr kumimoji="0" lang="en-US" altLang="en-US" sz="2400" b="1" i="0" u="none" strike="noStrike" cap="none" normalizeH="0" baseline="0" dirty="0">
                <a:ln>
                  <a:noFill/>
                </a:ln>
                <a:solidFill>
                  <a:schemeClr val="tx1"/>
                </a:solidFill>
                <a:effectLst/>
                <a:latin typeface="Arial" panose="020B0604020202020204" pitchFamily="34" charset="0"/>
              </a:rPr>
              <a:t>neighbor discovery</a:t>
            </a:r>
            <a:r>
              <a:rPr kumimoji="0" lang="en-US" altLang="en-US" sz="2400" b="0" i="0" u="none" strike="noStrike" cap="none" normalizeH="0" baseline="0" dirty="0">
                <a:ln>
                  <a:noFill/>
                </a:ln>
                <a:solidFill>
                  <a:schemeClr val="tx1"/>
                </a:solidFill>
                <a:effectLst/>
                <a:latin typeface="Arial" panose="020B0604020202020204" pitchFamily="34" charset="0"/>
              </a:rPr>
              <a:t> (ND).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271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37E8F4F-CB72-9F91-D8C3-E2A79BDC6ECA}"/>
              </a:ext>
            </a:extLst>
          </p:cNvPr>
          <p:cNvSpPr>
            <a:spLocks noGrp="1" noChangeArrowheads="1"/>
          </p:cNvSpPr>
          <p:nvPr>
            <p:ph idx="1"/>
          </p:nvPr>
        </p:nvSpPr>
        <p:spPr bwMode="auto">
          <a:xfrm>
            <a:off x="903514" y="-134629"/>
            <a:ext cx="10384971"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4. Support different link-layer technologies</a:t>
            </a:r>
          </a:p>
          <a:p>
            <a:pPr marL="0" marR="0" lvl="0" indent="0" algn="l" defTabSz="914400" rtl="0" eaLnBrk="0" fontAlgn="base" latinLnBrk="0" hangingPunct="0">
              <a:lnSpc>
                <a:spcPct val="100000"/>
              </a:lnSpc>
              <a:spcBef>
                <a:spcPct val="0"/>
              </a:spcBef>
              <a:spcAft>
                <a:spcPct val="0"/>
              </a:spcAft>
              <a:buClrTx/>
              <a:buSzTx/>
              <a:buNone/>
              <a:tabLst/>
            </a:pP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The group defines </a:t>
            </a:r>
            <a:r>
              <a:rPr kumimoji="0" lang="en-US" altLang="en-US" sz="2400" b="1" i="0" u="none" strike="noStrike" cap="none" normalizeH="0" baseline="0" dirty="0">
                <a:ln>
                  <a:noFill/>
                </a:ln>
                <a:solidFill>
                  <a:schemeClr val="tx1"/>
                </a:solidFill>
                <a:effectLst/>
                <a:latin typeface="Arial" panose="020B0604020202020204" pitchFamily="34" charset="0"/>
              </a:rPr>
              <a:t>IPv6-over-foo</a:t>
            </a:r>
            <a:r>
              <a:rPr kumimoji="0" lang="en-US" altLang="en-US" sz="2400" b="0" i="0" u="none" strike="noStrike" cap="none" normalizeH="0" baseline="0" dirty="0">
                <a:ln>
                  <a:noFill/>
                </a:ln>
                <a:solidFill>
                  <a:schemeClr val="tx1"/>
                </a:solidFill>
                <a:effectLst/>
                <a:latin typeface="Arial" panose="020B0604020202020204" pitchFamily="34" charset="0"/>
              </a:rPr>
              <a:t> specifications for multiple technologies: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4944</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IPv6-over-IEEE 802.15.4 (6LoWPAN)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6282</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Header compression for 6LoWPAN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7668</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IPv6-over-Bluetooth Low Energy (BLE)</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6775</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Optimized Neighbor Discovery for 6LoWPAN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8576</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IPv6-over-TSCH (Time-Slotted Channel Hopping)</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RFC 8925</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IPv6-over-PLC (Power Line Communication)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5. Support for security mechanisms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Ensuring that IPv6 can be used </a:t>
            </a:r>
            <a:r>
              <a:rPr kumimoji="0" lang="en-US" altLang="en-US" sz="2400" b="1" i="0" u="none" strike="noStrike" cap="none" normalizeH="0" baseline="0" dirty="0">
                <a:ln>
                  <a:noFill/>
                </a:ln>
                <a:solidFill>
                  <a:schemeClr val="tx1"/>
                </a:solidFill>
                <a:effectLst/>
                <a:latin typeface="Arial" panose="020B0604020202020204" pitchFamily="34" charset="0"/>
              </a:rPr>
              <a:t>securely</a:t>
            </a:r>
            <a:r>
              <a:rPr kumimoji="0" lang="en-US" altLang="en-US" sz="2400" b="0" i="0" u="none" strike="noStrike" cap="none" normalizeH="0" baseline="0" dirty="0">
                <a:ln>
                  <a:noFill/>
                </a:ln>
                <a:solidFill>
                  <a:schemeClr val="tx1"/>
                </a:solidFill>
                <a:effectLst/>
                <a:latin typeface="Arial" panose="020B0604020202020204" pitchFamily="34" charset="0"/>
              </a:rPr>
              <a:t> in constrained networks.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1600" b="1" dirty="0"/>
              <a:t>IPv6-over-foo"</a:t>
            </a:r>
            <a:r>
              <a:rPr lang="en-GB" sz="1600" dirty="0"/>
              <a:t> is a general way of describing how IPv6 is transported over different types of network technologies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1959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70B-3766-81DF-E431-3C3A961D2D63}"/>
              </a:ext>
            </a:extLst>
          </p:cNvPr>
          <p:cNvSpPr>
            <a:spLocks noGrp="1"/>
          </p:cNvSpPr>
          <p:nvPr>
            <p:ph type="title"/>
          </p:nvPr>
        </p:nvSpPr>
        <p:spPr>
          <a:xfrm>
            <a:off x="838200" y="190954"/>
            <a:ext cx="10515600" cy="482240"/>
          </a:xfrm>
        </p:spPr>
        <p:txBody>
          <a:bodyPr>
            <a:normAutofit fontScale="90000"/>
          </a:bodyPr>
          <a:lstStyle/>
          <a:p>
            <a:r>
              <a:rPr lang="en-IN" sz="3600" b="1" i="0" u="none" strike="noStrike" baseline="0" dirty="0">
                <a:latin typeface="DejaVuSerif-Bold"/>
              </a:rPr>
              <a:t>6TiSCH</a:t>
            </a:r>
            <a:endParaRPr lang="en-IN" sz="7200" dirty="0"/>
          </a:p>
        </p:txBody>
      </p:sp>
      <p:sp>
        <p:nvSpPr>
          <p:cNvPr id="3" name="Content Placeholder 2">
            <a:extLst>
              <a:ext uri="{FF2B5EF4-FFF2-40B4-BE49-F238E27FC236}">
                <a16:creationId xmlns:a16="http://schemas.microsoft.com/office/drawing/2014/main" id="{5AD87944-24ED-9A00-1AF4-7DB49823C736}"/>
              </a:ext>
            </a:extLst>
          </p:cNvPr>
          <p:cNvSpPr>
            <a:spLocks noGrp="1"/>
          </p:cNvSpPr>
          <p:nvPr>
            <p:ph idx="1"/>
          </p:nvPr>
        </p:nvSpPr>
        <p:spPr>
          <a:xfrm>
            <a:off x="740229" y="847365"/>
            <a:ext cx="10515600" cy="4351338"/>
          </a:xfrm>
        </p:spPr>
        <p:txBody>
          <a:bodyPr/>
          <a:lstStyle/>
          <a:p>
            <a:pPr algn="just"/>
            <a:r>
              <a:rPr lang="en-GB" b="1" dirty="0"/>
              <a:t>6TiSCH (IPv6 over the Time-Slotted Channel Hopping mode of IEEE 802.15.4e)</a:t>
            </a:r>
            <a:r>
              <a:rPr lang="en-GB" dirty="0"/>
              <a:t> is an </a:t>
            </a:r>
            <a:r>
              <a:rPr lang="en-GB" b="1" dirty="0"/>
              <a:t>IETF Working Group</a:t>
            </a:r>
            <a:r>
              <a:rPr lang="en-GB" dirty="0"/>
              <a:t> focused on combining </a:t>
            </a:r>
            <a:r>
              <a:rPr lang="en-GB" b="1" dirty="0"/>
              <a:t>IPv6 networking</a:t>
            </a:r>
            <a:r>
              <a:rPr lang="en-GB" dirty="0"/>
              <a:t> with the </a:t>
            </a:r>
            <a:r>
              <a:rPr lang="en-GB" b="1" dirty="0"/>
              <a:t>IEEE 802.15.4e TSCH (Time-Slotted Channel Hopping)</a:t>
            </a:r>
            <a:r>
              <a:rPr lang="en-GB" dirty="0"/>
              <a:t> link-layer mechanism. </a:t>
            </a:r>
          </a:p>
          <a:p>
            <a:pPr algn="just"/>
            <a:r>
              <a:rPr lang="en-GB" dirty="0"/>
              <a:t>It is designed for </a:t>
            </a:r>
            <a:r>
              <a:rPr lang="en-GB" b="1" dirty="0"/>
              <a:t>industrial IoT (</a:t>
            </a:r>
            <a:r>
              <a:rPr lang="en-GB" b="1" dirty="0" err="1"/>
              <a:t>IIoT</a:t>
            </a:r>
            <a:r>
              <a:rPr lang="en-GB" b="1" dirty="0"/>
              <a:t>) and low-power wireless networks</a:t>
            </a:r>
            <a:r>
              <a:rPr lang="en-GB" dirty="0"/>
              <a:t> that require </a:t>
            </a:r>
            <a:r>
              <a:rPr lang="en-GB" b="1" dirty="0"/>
              <a:t>high reliability, low latency, and energy efficiency</a:t>
            </a:r>
            <a:r>
              <a:rPr lang="en-GB" dirty="0"/>
              <a:t>.</a:t>
            </a:r>
            <a:endParaRPr lang="en-IN" dirty="0"/>
          </a:p>
        </p:txBody>
      </p:sp>
      <p:pic>
        <p:nvPicPr>
          <p:cNvPr id="5" name="Picture 4">
            <a:extLst>
              <a:ext uri="{FF2B5EF4-FFF2-40B4-BE49-F238E27FC236}">
                <a16:creationId xmlns:a16="http://schemas.microsoft.com/office/drawing/2014/main" id="{D827D57C-39F0-8F38-48DC-61A470ECC157}"/>
              </a:ext>
            </a:extLst>
          </p:cNvPr>
          <p:cNvPicPr>
            <a:picLocks noChangeAspect="1"/>
          </p:cNvPicPr>
          <p:nvPr/>
        </p:nvPicPr>
        <p:blipFill>
          <a:blip r:embed="rId2"/>
          <a:stretch>
            <a:fillRect/>
          </a:stretch>
        </p:blipFill>
        <p:spPr>
          <a:xfrm>
            <a:off x="3337401" y="3820799"/>
            <a:ext cx="6192114" cy="2581635"/>
          </a:xfrm>
          <a:prstGeom prst="rect">
            <a:avLst/>
          </a:prstGeom>
        </p:spPr>
      </p:pic>
      <p:sp>
        <p:nvSpPr>
          <p:cNvPr id="7" name="TextBox 6">
            <a:extLst>
              <a:ext uri="{FF2B5EF4-FFF2-40B4-BE49-F238E27FC236}">
                <a16:creationId xmlns:a16="http://schemas.microsoft.com/office/drawing/2014/main" id="{B7848EF6-64EE-07B4-B7DC-CEF2DE845900}"/>
              </a:ext>
            </a:extLst>
          </p:cNvPr>
          <p:cNvSpPr txBox="1"/>
          <p:nvPr/>
        </p:nvSpPr>
        <p:spPr>
          <a:xfrm>
            <a:off x="3614057" y="6479025"/>
            <a:ext cx="6096000" cy="369332"/>
          </a:xfrm>
          <a:prstGeom prst="rect">
            <a:avLst/>
          </a:prstGeom>
          <a:noFill/>
        </p:spPr>
        <p:txBody>
          <a:bodyPr wrap="square">
            <a:spAutoFit/>
          </a:bodyPr>
          <a:lstStyle/>
          <a:p>
            <a:r>
              <a:rPr lang="en-GB" sz="1800" b="0" i="1" u="none" strike="noStrike" baseline="0" dirty="0">
                <a:latin typeface="DejaVuSerif-Italic"/>
              </a:rPr>
              <a:t>Location of 6TiSCH’s 6top Sublayer</a:t>
            </a:r>
            <a:endParaRPr lang="en-IN" dirty="0"/>
          </a:p>
        </p:txBody>
      </p:sp>
    </p:spTree>
    <p:extLst>
      <p:ext uri="{BB962C8B-B14F-4D97-AF65-F5344CB8AC3E}">
        <p14:creationId xmlns:p14="http://schemas.microsoft.com/office/powerpoint/2010/main" val="56567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2F2D8-078C-1ADF-1AEA-2129387B4F81}"/>
              </a:ext>
            </a:extLst>
          </p:cNvPr>
          <p:cNvSpPr>
            <a:spLocks noGrp="1"/>
          </p:cNvSpPr>
          <p:nvPr>
            <p:ph idx="1"/>
          </p:nvPr>
        </p:nvSpPr>
        <p:spPr>
          <a:xfrm>
            <a:off x="838200" y="348343"/>
            <a:ext cx="10515600" cy="5828620"/>
          </a:xfrm>
        </p:spPr>
        <p:txBody>
          <a:bodyPr>
            <a:normAutofit fontScale="85000" lnSpcReduction="20000"/>
          </a:bodyPr>
          <a:lstStyle/>
          <a:p>
            <a:pPr>
              <a:buFont typeface="+mj-lt"/>
              <a:buAutoNum type="arabicPeriod"/>
            </a:pPr>
            <a:r>
              <a:rPr lang="en-IN" b="1" dirty="0"/>
              <a:t>Uses TSCH for Deterministic Networking</a:t>
            </a:r>
            <a:endParaRPr lang="en-IN" dirty="0"/>
          </a:p>
          <a:p>
            <a:pPr marL="742950" lvl="1" indent="-285750">
              <a:buFont typeface="+mj-lt"/>
              <a:buAutoNum type="arabicPeriod"/>
            </a:pPr>
            <a:r>
              <a:rPr lang="en-IN" b="1" dirty="0"/>
              <a:t>Time-Slotted Channel Hopping (TSCH)</a:t>
            </a:r>
            <a:r>
              <a:rPr lang="en-IN" dirty="0"/>
              <a:t> is a MAC layer mechanism in </a:t>
            </a:r>
            <a:r>
              <a:rPr lang="en-IN" b="1" dirty="0"/>
              <a:t>IEEE 802.15.4e</a:t>
            </a:r>
            <a:r>
              <a:rPr lang="en-IN" dirty="0"/>
              <a:t> that schedules communication in time slots.</a:t>
            </a:r>
          </a:p>
          <a:p>
            <a:pPr marL="742950" lvl="1" indent="-285750">
              <a:buFont typeface="+mj-lt"/>
              <a:buAutoNum type="arabicPeriod"/>
            </a:pPr>
            <a:r>
              <a:rPr lang="en-IN" dirty="0"/>
              <a:t>TSCH improves </a:t>
            </a:r>
            <a:r>
              <a:rPr lang="en-IN" b="1" dirty="0"/>
              <a:t>latency</a:t>
            </a:r>
            <a:r>
              <a:rPr lang="en-IN" dirty="0"/>
              <a:t>, </a:t>
            </a:r>
            <a:r>
              <a:rPr lang="en-IN" b="1" dirty="0"/>
              <a:t>reliability</a:t>
            </a:r>
            <a:r>
              <a:rPr lang="en-IN" dirty="0"/>
              <a:t>, and </a:t>
            </a:r>
            <a:r>
              <a:rPr lang="en-IN" b="1" dirty="0"/>
              <a:t>interference resistance</a:t>
            </a:r>
            <a:r>
              <a:rPr lang="en-IN" dirty="0"/>
              <a:t> in low-power wireless networks.</a:t>
            </a:r>
          </a:p>
          <a:p>
            <a:pPr>
              <a:buFont typeface="+mj-lt"/>
              <a:buAutoNum type="arabicPeriod"/>
            </a:pPr>
            <a:r>
              <a:rPr lang="en-IN" b="1" dirty="0"/>
              <a:t>IPv6 + 6LoWPAN Adaptation</a:t>
            </a:r>
            <a:endParaRPr lang="en-IN" dirty="0"/>
          </a:p>
          <a:p>
            <a:pPr marL="742950" lvl="1" indent="-285750">
              <a:buFont typeface="+mj-lt"/>
              <a:buAutoNum type="arabicPeriod"/>
            </a:pPr>
            <a:r>
              <a:rPr lang="en-IN" dirty="0"/>
              <a:t>Uses </a:t>
            </a:r>
            <a:r>
              <a:rPr lang="en-IN" b="1" dirty="0"/>
              <a:t>6LoWPAN (RFC 4944)</a:t>
            </a:r>
            <a:r>
              <a:rPr lang="en-IN" dirty="0"/>
              <a:t> to adapt </a:t>
            </a:r>
            <a:r>
              <a:rPr lang="en-IN" b="1" dirty="0"/>
              <a:t>IPv6</a:t>
            </a:r>
            <a:r>
              <a:rPr lang="en-IN" dirty="0"/>
              <a:t> to IEEE 802.15.4e TSCH networks.</a:t>
            </a:r>
          </a:p>
          <a:p>
            <a:pPr marL="742950" lvl="1" indent="-285750">
              <a:buFont typeface="+mj-lt"/>
              <a:buAutoNum type="arabicPeriod"/>
            </a:pPr>
            <a:r>
              <a:rPr lang="en-IN" dirty="0"/>
              <a:t>Supports </a:t>
            </a:r>
            <a:r>
              <a:rPr lang="en-IN" b="1" dirty="0"/>
              <a:t>header compression (RFC 6282)</a:t>
            </a:r>
            <a:r>
              <a:rPr lang="en-IN" dirty="0"/>
              <a:t> for efficiency.</a:t>
            </a:r>
          </a:p>
          <a:p>
            <a:pPr>
              <a:buFont typeface="+mj-lt"/>
              <a:buAutoNum type="arabicPeriod"/>
            </a:pPr>
            <a:r>
              <a:rPr lang="en-IN" b="1" dirty="0"/>
              <a:t>RPL for Routing</a:t>
            </a:r>
            <a:endParaRPr lang="en-IN" dirty="0"/>
          </a:p>
          <a:p>
            <a:pPr marL="742950" lvl="1" indent="-285750">
              <a:buFont typeface="+mj-lt"/>
              <a:buAutoNum type="arabicPeriod"/>
            </a:pPr>
            <a:r>
              <a:rPr lang="en-IN" dirty="0"/>
              <a:t>Uses </a:t>
            </a:r>
            <a:r>
              <a:rPr lang="en-IN" b="1" dirty="0"/>
              <a:t>RPL (Routing Protocol for Low-Power and Lossy Networks, RFC 6550)</a:t>
            </a:r>
            <a:r>
              <a:rPr lang="en-IN" dirty="0"/>
              <a:t> for </a:t>
            </a:r>
            <a:r>
              <a:rPr lang="en-IN" b="1" dirty="0"/>
              <a:t>route-over</a:t>
            </a:r>
            <a:r>
              <a:rPr lang="en-IN" dirty="0"/>
              <a:t> multi-hop communication.</a:t>
            </a:r>
          </a:p>
          <a:p>
            <a:pPr marL="742950" lvl="1" indent="-285750">
              <a:buFont typeface="+mj-lt"/>
              <a:buAutoNum type="arabicPeriod"/>
            </a:pPr>
            <a:r>
              <a:rPr lang="en-IN" dirty="0"/>
              <a:t>Forms a </a:t>
            </a:r>
            <a:r>
              <a:rPr lang="en-IN" b="1" dirty="0"/>
              <a:t>deterministic mesh network</a:t>
            </a:r>
            <a:r>
              <a:rPr lang="en-IN" dirty="0"/>
              <a:t> for industrial applications.</a:t>
            </a:r>
          </a:p>
          <a:p>
            <a:pPr>
              <a:buFont typeface="+mj-lt"/>
              <a:buAutoNum type="arabicPeriod"/>
            </a:pPr>
            <a:r>
              <a:rPr lang="en-IN" b="1" dirty="0"/>
              <a:t>Deterministic Scheduling</a:t>
            </a:r>
            <a:endParaRPr lang="en-IN" dirty="0"/>
          </a:p>
          <a:p>
            <a:pPr marL="742950" lvl="1" indent="-285750">
              <a:buFont typeface="+mj-lt"/>
              <a:buAutoNum type="arabicPeriod"/>
            </a:pPr>
            <a:r>
              <a:rPr lang="en-IN" dirty="0"/>
              <a:t>Uses a </a:t>
            </a:r>
            <a:r>
              <a:rPr lang="en-IN" b="1" dirty="0"/>
              <a:t>centralized (or distributed) scheduler</a:t>
            </a:r>
            <a:r>
              <a:rPr lang="en-IN" dirty="0"/>
              <a:t> to allocate </a:t>
            </a:r>
            <a:r>
              <a:rPr lang="en-IN" b="1" dirty="0"/>
              <a:t>time slots</a:t>
            </a:r>
            <a:r>
              <a:rPr lang="en-IN" dirty="0"/>
              <a:t> for communication.</a:t>
            </a:r>
          </a:p>
          <a:p>
            <a:pPr marL="742950" lvl="1" indent="-285750">
              <a:buFont typeface="+mj-lt"/>
              <a:buAutoNum type="arabicPeriod"/>
            </a:pPr>
            <a:r>
              <a:rPr lang="en-IN" dirty="0"/>
              <a:t>Ensures </a:t>
            </a:r>
            <a:r>
              <a:rPr lang="en-IN" b="1" dirty="0"/>
              <a:t>real-time</a:t>
            </a:r>
            <a:r>
              <a:rPr lang="en-IN" dirty="0"/>
              <a:t> packet delivery with minimal collisions.</a:t>
            </a:r>
          </a:p>
          <a:p>
            <a:pPr>
              <a:buFont typeface="+mj-lt"/>
              <a:buAutoNum type="arabicPeriod"/>
            </a:pPr>
            <a:r>
              <a:rPr lang="en-IN" b="1" dirty="0"/>
              <a:t>Energy Efficiency &amp; Security</a:t>
            </a:r>
            <a:endParaRPr lang="en-IN" dirty="0"/>
          </a:p>
          <a:p>
            <a:pPr marL="742950" lvl="1" indent="-285750">
              <a:buFont typeface="+mj-lt"/>
              <a:buAutoNum type="arabicPeriod"/>
            </a:pPr>
            <a:r>
              <a:rPr lang="en-IN" dirty="0"/>
              <a:t>Devices can enter </a:t>
            </a:r>
            <a:r>
              <a:rPr lang="en-IN" b="1" dirty="0"/>
              <a:t>low-power sleep modes</a:t>
            </a:r>
            <a:r>
              <a:rPr lang="en-IN" dirty="0"/>
              <a:t> between time slots.</a:t>
            </a:r>
          </a:p>
          <a:p>
            <a:pPr marL="742950" lvl="1" indent="-285750">
              <a:buFont typeface="+mj-lt"/>
              <a:buAutoNum type="arabicPeriod"/>
            </a:pPr>
            <a:r>
              <a:rPr lang="en-IN" dirty="0"/>
              <a:t>Supports </a:t>
            </a:r>
            <a:r>
              <a:rPr lang="en-IN" b="1" dirty="0"/>
              <a:t>security mechanisms</a:t>
            </a:r>
            <a:r>
              <a:rPr lang="en-IN" dirty="0"/>
              <a:t> for authentication and encryption.</a:t>
            </a:r>
          </a:p>
          <a:p>
            <a:endParaRPr lang="en-IN" dirty="0"/>
          </a:p>
        </p:txBody>
      </p:sp>
    </p:spTree>
    <p:extLst>
      <p:ext uri="{BB962C8B-B14F-4D97-AF65-F5344CB8AC3E}">
        <p14:creationId xmlns:p14="http://schemas.microsoft.com/office/powerpoint/2010/main" val="1999122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0DC3C-805C-FF10-8511-D1CDD31CBAF3}"/>
              </a:ext>
            </a:extLst>
          </p:cNvPr>
          <p:cNvSpPr>
            <a:spLocks noGrp="1"/>
          </p:cNvSpPr>
          <p:nvPr>
            <p:ph idx="1"/>
          </p:nvPr>
        </p:nvSpPr>
        <p:spPr>
          <a:xfrm>
            <a:off x="740230" y="990600"/>
            <a:ext cx="10515600" cy="4543926"/>
          </a:xfrm>
        </p:spPr>
        <p:txBody>
          <a:bodyPr>
            <a:normAutofit/>
          </a:bodyPr>
          <a:lstStyle/>
          <a:p>
            <a:r>
              <a:rPr lang="en-GB" sz="2400" b="0" i="0" u="none" strike="noStrike" baseline="0" dirty="0">
                <a:latin typeface="Times New Roman" panose="02020603050405020304" pitchFamily="18" charset="0"/>
                <a:cs typeface="Times New Roman" panose="02020603050405020304" pitchFamily="18" charset="0"/>
              </a:rPr>
              <a:t>The IETF chartered the </a:t>
            </a:r>
            <a:r>
              <a:rPr lang="en-GB" sz="2400" b="0" i="0" u="none" strike="noStrike" baseline="0" dirty="0" err="1">
                <a:latin typeface="Times New Roman" panose="02020603050405020304" pitchFamily="18" charset="0"/>
                <a:cs typeface="Times New Roman" panose="02020603050405020304" pitchFamily="18" charset="0"/>
              </a:rPr>
              <a:t>RoLL</a:t>
            </a:r>
            <a:r>
              <a:rPr lang="en-GB" sz="2400" b="0" i="0" u="none" strike="noStrike" baseline="0" dirty="0">
                <a:latin typeface="Times New Roman" panose="02020603050405020304" pitchFamily="18" charset="0"/>
                <a:cs typeface="Times New Roman" panose="02020603050405020304" pitchFamily="18" charset="0"/>
              </a:rPr>
              <a:t> (Routing over Low-Power and Lossy Networks) working group to evaluate all Layer 3 IP routing protocols and determine the needs and requirements for developing a routing solution for IP smart objects. </a:t>
            </a:r>
          </a:p>
          <a:p>
            <a:pPr algn="just"/>
            <a:r>
              <a:rPr lang="en-IN" sz="2400" b="0" i="0" u="none" strike="noStrike" baseline="0" dirty="0">
                <a:latin typeface="Times New Roman" panose="02020603050405020304" pitchFamily="18" charset="0"/>
                <a:cs typeface="Times New Roman" panose="02020603050405020304" pitchFamily="18" charset="0"/>
              </a:rPr>
              <a:t>The RPL specification was </a:t>
            </a:r>
            <a:r>
              <a:rPr lang="en-GB" sz="2400" b="0" i="0" u="none" strike="noStrike" baseline="0" dirty="0">
                <a:latin typeface="Times New Roman" panose="02020603050405020304" pitchFamily="18" charset="0"/>
                <a:cs typeface="Times New Roman" panose="02020603050405020304" pitchFamily="18" charset="0"/>
              </a:rPr>
              <a:t>published as RFC 6550 by the </a:t>
            </a:r>
            <a:r>
              <a:rPr lang="en-GB" sz="2400" b="0" i="0" u="none" strike="noStrike" baseline="0" dirty="0" err="1">
                <a:latin typeface="Times New Roman" panose="02020603050405020304" pitchFamily="18" charset="0"/>
                <a:cs typeface="Times New Roman" panose="02020603050405020304" pitchFamily="18" charset="0"/>
              </a:rPr>
              <a:t>RoLL</a:t>
            </a:r>
            <a:r>
              <a:rPr lang="en-GB" sz="2400" b="0" i="0" u="none" strike="noStrike" baseline="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working group.</a:t>
            </a:r>
          </a:p>
          <a:p>
            <a:pPr algn="just"/>
            <a:r>
              <a:rPr lang="en-GB" sz="2400" dirty="0">
                <a:latin typeface="Times New Roman" panose="02020603050405020304" pitchFamily="18" charset="0"/>
                <a:cs typeface="Times New Roman" panose="02020603050405020304" pitchFamily="18" charset="0"/>
              </a:rPr>
              <a:t>In an RPL network, each node acts as a router and becomes part of a mesh network. Routing is performed at the IP layer. </a:t>
            </a:r>
          </a:p>
          <a:p>
            <a:pPr algn="just"/>
            <a:r>
              <a:rPr lang="en-GB" sz="2400" dirty="0">
                <a:latin typeface="Times New Roman" panose="02020603050405020304" pitchFamily="18" charset="0"/>
                <a:cs typeface="Times New Roman" panose="02020603050405020304" pitchFamily="18" charset="0"/>
              </a:rPr>
              <a:t>Each node examines every received IPv6 packet and determines the next-hop destination based on the information contained in the IPv6 header. </a:t>
            </a:r>
          </a:p>
          <a:p>
            <a:pPr algn="just"/>
            <a:r>
              <a:rPr lang="en-GB" sz="2400" dirty="0">
                <a:latin typeface="Times New Roman" panose="02020603050405020304" pitchFamily="18" charset="0"/>
                <a:cs typeface="Times New Roman" panose="02020603050405020304" pitchFamily="18" charset="0"/>
              </a:rPr>
              <a:t>No information from the MAC-layer header is needed to perform next-hop determination.</a:t>
            </a:r>
            <a:endParaRPr lang="en-IN" sz="24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1C0B0E24-2814-2253-B534-853CA52995A7}"/>
              </a:ext>
            </a:extLst>
          </p:cNvPr>
          <p:cNvSpPr>
            <a:spLocks noGrp="1"/>
          </p:cNvSpPr>
          <p:nvPr>
            <p:ph type="title"/>
          </p:nvPr>
        </p:nvSpPr>
        <p:spPr>
          <a:xfrm>
            <a:off x="838200" y="365126"/>
            <a:ext cx="10515600" cy="451304"/>
          </a:xfrm>
        </p:spPr>
        <p:txBody>
          <a:bodyPr>
            <a:normAutofit fontScale="90000"/>
          </a:bodyPr>
          <a:lstStyle/>
          <a:p>
            <a:r>
              <a:rPr lang="en-IN" sz="3600" b="1" dirty="0">
                <a:latin typeface="Times New Roman" panose="02020603050405020304" pitchFamily="18" charset="0"/>
                <a:cs typeface="Times New Roman" panose="02020603050405020304" pitchFamily="18" charset="0"/>
              </a:rPr>
              <a:t>RPL</a:t>
            </a:r>
          </a:p>
        </p:txBody>
      </p:sp>
    </p:spTree>
    <p:extLst>
      <p:ext uri="{BB962C8B-B14F-4D97-AF65-F5344CB8AC3E}">
        <p14:creationId xmlns:p14="http://schemas.microsoft.com/office/powerpoint/2010/main" val="277972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EB486-F74E-B7C2-F9C7-A8C5378154AB}"/>
              </a:ext>
            </a:extLst>
          </p:cNvPr>
          <p:cNvSpPr>
            <a:spLocks noGrp="1"/>
          </p:cNvSpPr>
          <p:nvPr>
            <p:ph idx="1"/>
          </p:nvPr>
        </p:nvSpPr>
        <p:spPr>
          <a:xfrm>
            <a:off x="1012370" y="468086"/>
            <a:ext cx="10341429" cy="5708877"/>
          </a:xfrm>
        </p:spPr>
        <p:txBody>
          <a:bodyPr>
            <a:normAutofit lnSpcReduction="10000"/>
          </a:bodyPr>
          <a:lstStyle/>
          <a:p>
            <a:pPr algn="just"/>
            <a:r>
              <a:rPr lang="en-GB" b="0" i="0" u="none" strike="noStrike" baseline="0" dirty="0">
                <a:latin typeface="DejaVuSerif"/>
              </a:rPr>
              <a:t>To cope with the constraints of computing and memory that are common characteristics of constrained nodes, the protocol defines two modes:</a:t>
            </a:r>
          </a:p>
          <a:p>
            <a:pPr marL="0" indent="0" algn="just">
              <a:buNone/>
            </a:pPr>
            <a:r>
              <a:rPr lang="en-GB" b="1" i="0" u="none" strike="noStrike" baseline="0" dirty="0">
                <a:latin typeface="DejaVuSerif-Bold"/>
              </a:rPr>
              <a:t>1. Storing mode: </a:t>
            </a:r>
            <a:r>
              <a:rPr lang="en-GB" b="0" i="0" u="none" strike="noStrike" baseline="0" dirty="0">
                <a:latin typeface="DejaVuSerif"/>
              </a:rPr>
              <a:t>All nodes contain the full routing table of the RPL domain. Every node knows how to directly reach every other node.</a:t>
            </a:r>
          </a:p>
          <a:p>
            <a:pPr marL="0" indent="0" algn="just">
              <a:buNone/>
            </a:pPr>
            <a:r>
              <a:rPr lang="en-GB" b="1" i="0" u="none" strike="noStrike" baseline="0" dirty="0">
                <a:latin typeface="DejaVuSerif-Bold"/>
              </a:rPr>
              <a:t>2. Non-storing mode: </a:t>
            </a:r>
            <a:r>
              <a:rPr lang="en-GB" b="0" i="0" u="none" strike="noStrike" baseline="0" dirty="0">
                <a:latin typeface="DejaVuSerif"/>
              </a:rPr>
              <a:t>Only the border router(s) of the RPL domain contain(s) the full routing table.</a:t>
            </a:r>
          </a:p>
          <a:p>
            <a:pPr algn="just"/>
            <a:r>
              <a:rPr lang="en-GB" b="0" i="0" u="none" strike="noStrike" baseline="0" dirty="0">
                <a:latin typeface="DejaVuSerif"/>
              </a:rPr>
              <a:t>All other nodes in the domain only maintain their list of parents and use this as a list of default routes toward the border router. </a:t>
            </a:r>
          </a:p>
          <a:p>
            <a:pPr algn="just"/>
            <a:r>
              <a:rPr lang="en-GB" b="0" i="0" u="none" strike="noStrike" baseline="0" dirty="0">
                <a:latin typeface="DejaVuSerif"/>
              </a:rPr>
              <a:t>This abbreviated routing table saves memory space and CPU. </a:t>
            </a:r>
          </a:p>
          <a:p>
            <a:pPr algn="just"/>
            <a:r>
              <a:rPr lang="en-GB" b="0" i="0" u="none" strike="noStrike" baseline="0" dirty="0">
                <a:latin typeface="DejaVuSerif"/>
              </a:rPr>
              <a:t>When communicating in non-storing mode, a node always forwards its packets to the border router, which knows how to ultimately reach the final destination.</a:t>
            </a:r>
            <a:endParaRPr lang="en-IN" sz="4000" dirty="0"/>
          </a:p>
        </p:txBody>
      </p:sp>
    </p:spTree>
    <p:extLst>
      <p:ext uri="{BB962C8B-B14F-4D97-AF65-F5344CB8AC3E}">
        <p14:creationId xmlns:p14="http://schemas.microsoft.com/office/powerpoint/2010/main" val="3009545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C35BB-7349-D19F-48B6-DF8350FDC8BA}"/>
              </a:ext>
            </a:extLst>
          </p:cNvPr>
          <p:cNvSpPr>
            <a:spLocks noGrp="1"/>
          </p:cNvSpPr>
          <p:nvPr>
            <p:ph idx="1"/>
          </p:nvPr>
        </p:nvSpPr>
        <p:spPr>
          <a:xfrm>
            <a:off x="685800" y="551997"/>
            <a:ext cx="10515600" cy="4351338"/>
          </a:xfrm>
        </p:spPr>
        <p:txBody>
          <a:bodyPr>
            <a:normAutofit/>
          </a:bodyPr>
          <a:lstStyle/>
          <a:p>
            <a:pPr algn="just"/>
            <a:r>
              <a:rPr lang="en-GB" b="0" i="0" u="none" strike="noStrike" baseline="0" dirty="0">
                <a:solidFill>
                  <a:srgbClr val="000000"/>
                </a:solidFill>
                <a:latin typeface="DejaVuSerif"/>
              </a:rPr>
              <a:t>RPL is based on the concept of a directed acyclic graph (DAG). </a:t>
            </a:r>
          </a:p>
          <a:p>
            <a:pPr algn="just"/>
            <a:r>
              <a:rPr lang="en-GB" b="0" i="0" u="none" strike="noStrike" baseline="0" dirty="0">
                <a:solidFill>
                  <a:srgbClr val="000000"/>
                </a:solidFill>
                <a:latin typeface="DejaVuSerif"/>
              </a:rPr>
              <a:t>A DAG is a directed graph where no cycles exist. </a:t>
            </a:r>
          </a:p>
          <a:p>
            <a:pPr algn="just"/>
            <a:r>
              <a:rPr lang="en-GB" b="0" i="0" u="none" strike="noStrike" baseline="0" dirty="0">
                <a:solidFill>
                  <a:srgbClr val="000000"/>
                </a:solidFill>
                <a:latin typeface="DejaVuSerif"/>
              </a:rPr>
              <a:t>This means that from any vertex or point in the graph, you cannot follow an edge or a line back to this same point. All of the edges are arranged in paths oriented toward and terminating at one or more root nodes. </a:t>
            </a:r>
            <a:r>
              <a:rPr lang="en-GB" b="0" i="0" u="none" strike="noStrike" baseline="0" dirty="0">
                <a:latin typeface="DejaVuSerif"/>
              </a:rPr>
              <a:t>Figure </a:t>
            </a:r>
            <a:r>
              <a:rPr lang="en-GB" b="0" i="0" u="none" strike="noStrike" baseline="0" dirty="0">
                <a:solidFill>
                  <a:srgbClr val="000000"/>
                </a:solidFill>
                <a:latin typeface="DejaVuSerif"/>
              </a:rPr>
              <a:t>shows a basic DAG.</a:t>
            </a:r>
            <a:endParaRPr lang="en-IN" sz="4000" dirty="0"/>
          </a:p>
        </p:txBody>
      </p:sp>
      <p:pic>
        <p:nvPicPr>
          <p:cNvPr id="5" name="Picture 4">
            <a:extLst>
              <a:ext uri="{FF2B5EF4-FFF2-40B4-BE49-F238E27FC236}">
                <a16:creationId xmlns:a16="http://schemas.microsoft.com/office/drawing/2014/main" id="{7D2A3982-BF5C-3398-EBA2-486B324BB3E2}"/>
              </a:ext>
            </a:extLst>
          </p:cNvPr>
          <p:cNvPicPr>
            <a:picLocks noChangeAspect="1"/>
          </p:cNvPicPr>
          <p:nvPr/>
        </p:nvPicPr>
        <p:blipFill>
          <a:blip r:embed="rId2"/>
          <a:stretch>
            <a:fillRect/>
          </a:stretch>
        </p:blipFill>
        <p:spPr>
          <a:xfrm>
            <a:off x="4117125" y="3263014"/>
            <a:ext cx="4591446" cy="3042989"/>
          </a:xfrm>
          <a:prstGeom prst="rect">
            <a:avLst/>
          </a:prstGeom>
        </p:spPr>
      </p:pic>
      <p:sp>
        <p:nvSpPr>
          <p:cNvPr id="7" name="TextBox 6">
            <a:extLst>
              <a:ext uri="{FF2B5EF4-FFF2-40B4-BE49-F238E27FC236}">
                <a16:creationId xmlns:a16="http://schemas.microsoft.com/office/drawing/2014/main" id="{525A7A2F-4101-2204-9599-B798BEFEAC95}"/>
              </a:ext>
            </a:extLst>
          </p:cNvPr>
          <p:cNvSpPr txBox="1"/>
          <p:nvPr/>
        </p:nvSpPr>
        <p:spPr>
          <a:xfrm>
            <a:off x="3897085" y="6488668"/>
            <a:ext cx="6096000" cy="369332"/>
          </a:xfrm>
          <a:prstGeom prst="rect">
            <a:avLst/>
          </a:prstGeom>
          <a:noFill/>
        </p:spPr>
        <p:txBody>
          <a:bodyPr wrap="square">
            <a:spAutoFit/>
          </a:bodyPr>
          <a:lstStyle/>
          <a:p>
            <a:r>
              <a:rPr lang="en-GB" sz="1800" b="0" i="1" u="none" strike="noStrike" baseline="0" dirty="0">
                <a:latin typeface="DejaVuSerif-Italic"/>
              </a:rPr>
              <a:t>Example of a Directed Acyclic Graph (DAG)</a:t>
            </a:r>
            <a:endParaRPr lang="en-IN" dirty="0"/>
          </a:p>
        </p:txBody>
      </p:sp>
    </p:spTree>
    <p:extLst>
      <p:ext uri="{BB962C8B-B14F-4D97-AF65-F5344CB8AC3E}">
        <p14:creationId xmlns:p14="http://schemas.microsoft.com/office/powerpoint/2010/main" val="1981385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D5A37-B047-A073-8CAC-85471967F0F6}"/>
              </a:ext>
            </a:extLst>
          </p:cNvPr>
          <p:cNvSpPr>
            <a:spLocks noGrp="1"/>
          </p:cNvSpPr>
          <p:nvPr>
            <p:ph idx="1"/>
          </p:nvPr>
        </p:nvSpPr>
        <p:spPr>
          <a:xfrm>
            <a:off x="838200" y="522514"/>
            <a:ext cx="10515600" cy="5654449"/>
          </a:xfrm>
        </p:spPr>
        <p:txBody>
          <a:bodyPr vert="horz" lIns="91440" tIns="45720" rIns="91440" bIns="45720" rtlCol="0" anchor="t">
            <a:normAutofit/>
          </a:bodyPr>
          <a:lstStyle/>
          <a:p>
            <a:pPr algn="just"/>
            <a:r>
              <a:rPr lang="en-GB" dirty="0">
                <a:latin typeface="DejaVuSerif"/>
                <a:ea typeface="+mn-lt"/>
                <a:cs typeface="+mn-lt"/>
              </a:rPr>
              <a:t>A basic RPL process involves building a destination-oriented directed acyclic graph </a:t>
            </a:r>
            <a:r>
              <a:rPr lang="en-GB" b="0" i="0" u="none" strike="noStrike" baseline="0" dirty="0">
                <a:latin typeface="DejaVuSerif"/>
                <a:ea typeface="+mn-lt"/>
                <a:cs typeface="+mn-lt"/>
              </a:rPr>
              <a:t>(</a:t>
            </a:r>
            <a:r>
              <a:rPr lang="en-GB" dirty="0">
                <a:latin typeface="DejaVuSerif"/>
                <a:ea typeface="+mn-lt"/>
                <a:cs typeface="+mn-lt"/>
              </a:rPr>
              <a:t>DODAG). A DODAG is a DAG rooted to one destination</a:t>
            </a:r>
            <a:r>
              <a:rPr lang="en-GB" b="0" i="0" u="none" strike="noStrike" baseline="0" dirty="0">
                <a:latin typeface="DejaVuSerif"/>
                <a:ea typeface="+mn-lt"/>
                <a:cs typeface="+mn-lt"/>
              </a:rPr>
              <a:t>. </a:t>
            </a:r>
            <a:endParaRPr lang="en-US" dirty="0">
              <a:latin typeface="DejaVuSerif"/>
            </a:endParaRPr>
          </a:p>
          <a:p>
            <a:pPr algn="just"/>
            <a:r>
              <a:rPr lang="en-GB" b="0" i="0" u="none" strike="noStrike" baseline="0" dirty="0">
                <a:latin typeface="DejaVuSerif"/>
                <a:ea typeface="+mn-lt"/>
                <a:cs typeface="+mn-lt"/>
              </a:rPr>
              <a:t>In RPL</a:t>
            </a:r>
            <a:r>
              <a:rPr lang="en-GB" dirty="0">
                <a:latin typeface="DejaVuSerif"/>
                <a:ea typeface="+mn-lt"/>
                <a:cs typeface="+mn-lt"/>
              </a:rPr>
              <a:t>, this</a:t>
            </a:r>
            <a:r>
              <a:rPr lang="en-GB" b="0" i="0" u="none" strike="noStrike" baseline="0" dirty="0">
                <a:latin typeface="DejaVuSerif"/>
                <a:ea typeface="+mn-lt"/>
                <a:cs typeface="+mn-lt"/>
              </a:rPr>
              <a:t> </a:t>
            </a:r>
            <a:r>
              <a:rPr lang="en-GB" dirty="0">
                <a:latin typeface="DejaVuSerif"/>
                <a:ea typeface="+mn-lt"/>
                <a:cs typeface="+mn-lt"/>
              </a:rPr>
              <a:t>destination occurs at </a:t>
            </a:r>
            <a:r>
              <a:rPr lang="en-GB" b="0" i="0" u="none" strike="noStrike" baseline="0" dirty="0">
                <a:latin typeface="DejaVuSerif"/>
                <a:ea typeface="+mn-lt"/>
                <a:cs typeface="+mn-lt"/>
              </a:rPr>
              <a:t>a </a:t>
            </a:r>
            <a:r>
              <a:rPr lang="en-GB" dirty="0">
                <a:latin typeface="DejaVuSerif"/>
                <a:ea typeface="+mn-lt"/>
                <a:cs typeface="+mn-lt"/>
              </a:rPr>
              <a:t>border router known as the DODAG root</a:t>
            </a:r>
            <a:r>
              <a:rPr lang="en-GB" b="0" i="0" u="none" strike="noStrike" baseline="0" dirty="0">
                <a:latin typeface="DejaVuSerif"/>
                <a:ea typeface="+mn-lt"/>
                <a:cs typeface="+mn-lt"/>
              </a:rPr>
              <a:t>. </a:t>
            </a:r>
            <a:endParaRPr lang="en-GB" dirty="0">
              <a:latin typeface="DejaVuSerif"/>
            </a:endParaRPr>
          </a:p>
          <a:p>
            <a:pPr algn="just"/>
            <a:r>
              <a:rPr lang="en-GB" dirty="0">
                <a:latin typeface="DejaVuSerif"/>
                <a:ea typeface="+mn-lt"/>
                <a:cs typeface="+mn-lt"/>
              </a:rPr>
              <a:t>Figure compares </a:t>
            </a:r>
            <a:r>
              <a:rPr lang="en-GB" b="0" i="0" u="none" strike="noStrike" baseline="0" dirty="0">
                <a:latin typeface="DejaVuSerif"/>
                <a:ea typeface="+mn-lt"/>
                <a:cs typeface="+mn-lt"/>
              </a:rPr>
              <a:t>a DAG </a:t>
            </a:r>
            <a:r>
              <a:rPr lang="en-GB" dirty="0">
                <a:latin typeface="DejaVuSerif"/>
                <a:ea typeface="+mn-lt"/>
                <a:cs typeface="+mn-lt"/>
              </a:rPr>
              <a:t>and a DODAG. You can see that that a DAG has multiple roots, whereas </a:t>
            </a:r>
            <a:r>
              <a:rPr lang="en-GB" b="0" i="0" u="none" strike="noStrike" baseline="0" dirty="0">
                <a:latin typeface="DejaVuSerif"/>
                <a:ea typeface="+mn-lt"/>
                <a:cs typeface="+mn-lt"/>
              </a:rPr>
              <a:t>the </a:t>
            </a:r>
            <a:r>
              <a:rPr lang="en-GB" dirty="0">
                <a:latin typeface="DejaVuSerif"/>
                <a:ea typeface="+mn-lt"/>
                <a:cs typeface="+mn-lt"/>
              </a:rPr>
              <a:t>DODAG has just </a:t>
            </a:r>
            <a:r>
              <a:rPr lang="en-GB" b="0" i="0" u="none" strike="noStrike" baseline="0" dirty="0">
                <a:latin typeface="DejaVuSerif"/>
                <a:ea typeface="+mn-lt"/>
                <a:cs typeface="+mn-lt"/>
              </a:rPr>
              <a:t>one.</a:t>
            </a:r>
            <a:endParaRPr lang="en-IN" sz="4000" dirty="0">
              <a:latin typeface="DejaVuSerif"/>
              <a:ea typeface="Calibri"/>
              <a:cs typeface="Calibri"/>
            </a:endParaRPr>
          </a:p>
        </p:txBody>
      </p:sp>
      <p:pic>
        <p:nvPicPr>
          <p:cNvPr id="5" name="Picture 4">
            <a:extLst>
              <a:ext uri="{FF2B5EF4-FFF2-40B4-BE49-F238E27FC236}">
                <a16:creationId xmlns:a16="http://schemas.microsoft.com/office/drawing/2014/main" id="{ED35FD90-03FC-1F27-2103-8F53671C4858}"/>
              </a:ext>
            </a:extLst>
          </p:cNvPr>
          <p:cNvPicPr>
            <a:picLocks noChangeAspect="1"/>
          </p:cNvPicPr>
          <p:nvPr/>
        </p:nvPicPr>
        <p:blipFill>
          <a:blip r:embed="rId2"/>
          <a:stretch>
            <a:fillRect/>
          </a:stretch>
        </p:blipFill>
        <p:spPr>
          <a:xfrm>
            <a:off x="2920803" y="3720824"/>
            <a:ext cx="6363588" cy="2617775"/>
          </a:xfrm>
          <a:prstGeom prst="rect">
            <a:avLst/>
          </a:prstGeom>
        </p:spPr>
      </p:pic>
      <p:sp>
        <p:nvSpPr>
          <p:cNvPr id="7" name="TextBox 6">
            <a:extLst>
              <a:ext uri="{FF2B5EF4-FFF2-40B4-BE49-F238E27FC236}">
                <a16:creationId xmlns:a16="http://schemas.microsoft.com/office/drawing/2014/main" id="{9C191E54-3531-A960-AE2A-07A83D13CD03}"/>
              </a:ext>
            </a:extLst>
          </p:cNvPr>
          <p:cNvSpPr txBox="1"/>
          <p:nvPr/>
        </p:nvSpPr>
        <p:spPr>
          <a:xfrm>
            <a:off x="4909457" y="6488668"/>
            <a:ext cx="6096000" cy="369332"/>
          </a:xfrm>
          <a:prstGeom prst="rect">
            <a:avLst/>
          </a:prstGeom>
          <a:noFill/>
        </p:spPr>
        <p:txBody>
          <a:bodyPr wrap="square">
            <a:spAutoFit/>
          </a:bodyPr>
          <a:lstStyle/>
          <a:p>
            <a:r>
              <a:rPr lang="en-IN" sz="1800" b="0" i="1" u="none" strike="noStrike" baseline="0" dirty="0">
                <a:latin typeface="DejaVuSerif-Italic"/>
              </a:rPr>
              <a:t>DAG and DODAG Comparison</a:t>
            </a:r>
            <a:endParaRPr lang="en-IN" dirty="0"/>
          </a:p>
        </p:txBody>
      </p:sp>
    </p:spTree>
    <p:extLst>
      <p:ext uri="{BB962C8B-B14F-4D97-AF65-F5344CB8AC3E}">
        <p14:creationId xmlns:p14="http://schemas.microsoft.com/office/powerpoint/2010/main" val="1265440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2C80C-7991-2ADB-B0C0-73F40E146189}"/>
              </a:ext>
            </a:extLst>
          </p:cNvPr>
          <p:cNvSpPr>
            <a:spLocks noGrp="1"/>
          </p:cNvSpPr>
          <p:nvPr>
            <p:ph idx="1"/>
          </p:nvPr>
        </p:nvSpPr>
        <p:spPr>
          <a:xfrm>
            <a:off x="1088570" y="478971"/>
            <a:ext cx="10602687" cy="6128658"/>
          </a:xfrm>
        </p:spPr>
        <p:txBody>
          <a:bodyPr>
            <a:normAutofit/>
          </a:bodyPr>
          <a:lstStyle/>
          <a:p>
            <a:pPr algn="just"/>
            <a:r>
              <a:rPr lang="en-GB" b="0" i="0" u="none" strike="noStrike" baseline="0" dirty="0">
                <a:latin typeface="DejaVuSerif"/>
              </a:rPr>
              <a:t>In a DODAG, each node maintains up to three parents that provide a path to the root. </a:t>
            </a:r>
          </a:p>
          <a:p>
            <a:pPr algn="just"/>
            <a:r>
              <a:rPr lang="en-GB" b="0" i="0" u="none" strike="noStrike" baseline="0" dirty="0">
                <a:latin typeface="DejaVuSerif"/>
              </a:rPr>
              <a:t>Typically, one of these parents is the preferred parent, which means it is the preferred next hop for upward routes toward </a:t>
            </a:r>
            <a:r>
              <a:rPr lang="en-IN" b="0" i="0" u="none" strike="noStrike" baseline="0" dirty="0">
                <a:latin typeface="DejaVuSerif"/>
              </a:rPr>
              <a:t>the root.</a:t>
            </a:r>
          </a:p>
          <a:p>
            <a:pPr algn="just"/>
            <a:r>
              <a:rPr lang="en-GB" b="0" i="0" u="none" strike="noStrike" baseline="0" dirty="0">
                <a:latin typeface="DejaVuSerif"/>
              </a:rPr>
              <a:t>The routing graph created by the set of DODAG parents across all nodes defines the full set of upward routes. </a:t>
            </a:r>
          </a:p>
          <a:p>
            <a:pPr algn="just"/>
            <a:r>
              <a:rPr lang="en-GB" b="0" i="0" u="none" strike="noStrike" baseline="0" dirty="0">
                <a:latin typeface="DejaVuSerif"/>
              </a:rPr>
              <a:t>RPL protocol implementation should ensure that routes are loop free by disallowing nodes from selected DODAG parents that are positioned further away from the border router.</a:t>
            </a:r>
          </a:p>
        </p:txBody>
      </p:sp>
    </p:spTree>
    <p:extLst>
      <p:ext uri="{BB962C8B-B14F-4D97-AF65-F5344CB8AC3E}">
        <p14:creationId xmlns:p14="http://schemas.microsoft.com/office/powerpoint/2010/main" val="185099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3CE47-DA10-EC71-8F63-B334DFF302C1}"/>
              </a:ext>
            </a:extLst>
          </p:cNvPr>
          <p:cNvSpPr>
            <a:spLocks noGrp="1"/>
          </p:cNvSpPr>
          <p:nvPr>
            <p:ph idx="1"/>
          </p:nvPr>
        </p:nvSpPr>
        <p:spPr>
          <a:xfrm>
            <a:off x="500743" y="97970"/>
            <a:ext cx="11136086" cy="6760029"/>
          </a:xfrm>
        </p:spPr>
        <p:txBody>
          <a:bodyPr>
            <a:normAutofit/>
          </a:bodyPr>
          <a:lstStyle/>
          <a:p>
            <a:pPr algn="l"/>
            <a:r>
              <a:rPr lang="en-GB" sz="2400" b="1" i="0" u="none" strike="noStrike" baseline="0" dirty="0">
                <a:latin typeface="DejaVuSerif-Bold"/>
              </a:rPr>
              <a:t>The Key Advantages of Internet Protocol</a:t>
            </a:r>
          </a:p>
          <a:p>
            <a:pPr algn="just"/>
            <a:r>
              <a:rPr lang="en-GB" sz="2400" b="0" i="0" u="none" strike="noStrike" baseline="0" dirty="0">
                <a:latin typeface="DejaVuSerif"/>
              </a:rPr>
              <a:t>One of the main differences between traditional information technology (IT) and operational technology (OT) is the lifetime of the underlying technologies and products.</a:t>
            </a:r>
          </a:p>
          <a:p>
            <a:pPr algn="just"/>
            <a:r>
              <a:rPr lang="en-GB" sz="2400" b="1" i="0" u="none" strike="noStrike" baseline="0" dirty="0">
                <a:latin typeface="DejaVuSerif"/>
              </a:rPr>
              <a:t>key advantages of the IP suite for the Internet of Things:</a:t>
            </a:r>
          </a:p>
          <a:p>
            <a:pPr marL="0" indent="0" algn="just">
              <a:buNone/>
            </a:pPr>
            <a:r>
              <a:rPr lang="en-GB" sz="2400" b="1" i="0" u="none" strike="noStrike" baseline="0" dirty="0">
                <a:latin typeface="DejaVuSerif-Bold"/>
              </a:rPr>
              <a:t>Open and standards-based: </a:t>
            </a:r>
          </a:p>
          <a:p>
            <a:pPr algn="just"/>
            <a:r>
              <a:rPr lang="en-GB" sz="2400" b="0" i="0" u="none" strike="noStrike" baseline="0" dirty="0">
                <a:latin typeface="DejaVuSerif"/>
              </a:rPr>
              <a:t>The Internet of Things creates a new paradigm in which </a:t>
            </a:r>
            <a:r>
              <a:rPr lang="en-GB" sz="2400" b="1" i="0" u="none" strike="noStrike" baseline="0" dirty="0">
                <a:latin typeface="DejaVuSerif"/>
              </a:rPr>
              <a:t>devices, applications, and users </a:t>
            </a:r>
            <a:r>
              <a:rPr lang="en-GB" sz="2400" b="0" i="0" u="none" strike="noStrike" baseline="0" dirty="0">
                <a:latin typeface="DejaVuSerif"/>
              </a:rPr>
              <a:t>can leverage a large set of devices and functionalities while guaranteeing </a:t>
            </a:r>
            <a:r>
              <a:rPr lang="en-GB" sz="2400" b="1" i="0" u="none" strike="noStrike" baseline="0" dirty="0">
                <a:latin typeface="DejaVuSerif"/>
              </a:rPr>
              <a:t>interchangeability and interoperability, security, and management. </a:t>
            </a:r>
          </a:p>
          <a:p>
            <a:pPr algn="just"/>
            <a:r>
              <a:rPr lang="en-GB" sz="2400" b="0" i="0" u="none" strike="noStrike" baseline="0" dirty="0">
                <a:latin typeface="DejaVuSerif"/>
              </a:rPr>
              <a:t>This calls for </a:t>
            </a:r>
            <a:r>
              <a:rPr lang="en-GB" sz="2400" b="1" i="0" u="none" strike="noStrike" baseline="0" dirty="0">
                <a:latin typeface="DejaVuSerif"/>
              </a:rPr>
              <a:t>implementation, validation, and deployment of open, standards-based solutions</a:t>
            </a:r>
            <a:r>
              <a:rPr lang="en-GB" sz="2400" b="0" i="0" u="none" strike="noStrike" baseline="0" dirty="0">
                <a:latin typeface="DejaVuSerif"/>
              </a:rPr>
              <a:t>. </a:t>
            </a:r>
          </a:p>
          <a:p>
            <a:pPr algn="just"/>
            <a:r>
              <a:rPr lang="en-GB" sz="2400" b="0" i="0" u="none" strike="noStrike" baseline="0" dirty="0">
                <a:latin typeface="DejaVuSerif"/>
              </a:rPr>
              <a:t>While many standards development organizations (SDOs) are working on </a:t>
            </a:r>
            <a:r>
              <a:rPr lang="en-GB" sz="2400" b="1" i="0" u="none" strike="noStrike" baseline="0" dirty="0">
                <a:latin typeface="DejaVuSerif"/>
              </a:rPr>
              <a:t>Internet of Things definitions, frameworks, applications, and technologies</a:t>
            </a:r>
            <a:r>
              <a:rPr lang="en-GB" sz="2400" b="0" i="0" u="none" strike="noStrike" baseline="0" dirty="0">
                <a:latin typeface="DejaVuSerif"/>
              </a:rPr>
              <a:t>, none are questioning the role of the Internet Engineering Task Force (IETF) as the foundation for specifying and </a:t>
            </a:r>
            <a:r>
              <a:rPr lang="en-GB" sz="2400" b="1" i="0" u="none" strike="noStrike" baseline="0" dirty="0">
                <a:latin typeface="DejaVuSerif"/>
              </a:rPr>
              <a:t>optimizing the network and transport layers</a:t>
            </a:r>
            <a:r>
              <a:rPr lang="en-GB" sz="2400" b="0" i="0" u="none" strike="noStrike" baseline="0" dirty="0">
                <a:latin typeface="DejaVuSerif"/>
              </a:rPr>
              <a:t>. </a:t>
            </a:r>
          </a:p>
          <a:p>
            <a:pPr algn="just"/>
            <a:r>
              <a:rPr lang="en-GB" sz="2400" b="0" i="0" u="none" strike="noStrike" baseline="0" dirty="0">
                <a:latin typeface="DejaVuSerif"/>
              </a:rPr>
              <a:t>The </a:t>
            </a:r>
            <a:r>
              <a:rPr lang="en-GB" sz="2400" b="1" i="0" u="none" strike="noStrike" baseline="0" dirty="0">
                <a:latin typeface="DejaVuSerif"/>
              </a:rPr>
              <a:t>IETF</a:t>
            </a:r>
            <a:r>
              <a:rPr lang="en-GB" sz="2400" b="0" i="0" u="none" strike="noStrike" baseline="0" dirty="0">
                <a:latin typeface="DejaVuSerif"/>
              </a:rPr>
              <a:t> is an open standards body that focuses on the </a:t>
            </a:r>
            <a:r>
              <a:rPr lang="en-GB" sz="2400" b="1" i="0" u="none" strike="noStrike" baseline="0" dirty="0">
                <a:latin typeface="DejaVuSerif"/>
              </a:rPr>
              <a:t>development of the Internet Protocol suite</a:t>
            </a:r>
            <a:r>
              <a:rPr lang="en-GB" sz="2400" b="0" i="0" u="none" strike="noStrike" baseline="0" dirty="0">
                <a:latin typeface="DejaVuSerif"/>
              </a:rPr>
              <a:t> and </a:t>
            </a:r>
            <a:r>
              <a:rPr lang="en-GB" sz="2400" b="1" i="0" u="none" strike="noStrike" baseline="0" dirty="0">
                <a:latin typeface="DejaVuSerif"/>
              </a:rPr>
              <a:t>related Internet </a:t>
            </a:r>
            <a:r>
              <a:rPr lang="en-IN" sz="2400" b="1" i="0" u="none" strike="noStrike" baseline="0" dirty="0">
                <a:latin typeface="DejaVuSerif"/>
              </a:rPr>
              <a:t>technologies and protocols.</a:t>
            </a:r>
            <a:endParaRPr lang="en-IN" sz="3600" b="1" dirty="0"/>
          </a:p>
        </p:txBody>
      </p:sp>
    </p:spTree>
    <p:extLst>
      <p:ext uri="{BB962C8B-B14F-4D97-AF65-F5344CB8AC3E}">
        <p14:creationId xmlns:p14="http://schemas.microsoft.com/office/powerpoint/2010/main" val="2705358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D283B-030B-391C-02E5-6847FC2AE2B2}"/>
              </a:ext>
            </a:extLst>
          </p:cNvPr>
          <p:cNvSpPr>
            <a:spLocks noGrp="1"/>
          </p:cNvSpPr>
          <p:nvPr>
            <p:ph idx="1"/>
          </p:nvPr>
        </p:nvSpPr>
        <p:spPr>
          <a:xfrm>
            <a:off x="740229" y="370114"/>
            <a:ext cx="10874828" cy="6041572"/>
          </a:xfrm>
        </p:spPr>
        <p:txBody>
          <a:bodyPr>
            <a:normAutofit fontScale="92500" lnSpcReduction="10000"/>
          </a:bodyPr>
          <a:lstStyle/>
          <a:p>
            <a:pPr>
              <a:buNone/>
            </a:pPr>
            <a:r>
              <a:rPr lang="en-GB" b="1" dirty="0"/>
              <a:t>RPL Messages:</a:t>
            </a:r>
          </a:p>
          <a:p>
            <a:pPr>
              <a:buFont typeface="+mj-lt"/>
              <a:buAutoNum type="arabicPeriod"/>
            </a:pPr>
            <a:r>
              <a:rPr lang="en-GB" b="1" dirty="0"/>
              <a:t>DIO (DODAG Information Object) – Upward Route Advertisement</a:t>
            </a:r>
            <a:endParaRPr lang="en-GB" dirty="0"/>
          </a:p>
          <a:p>
            <a:pPr marL="742950" lvl="1" indent="-285750">
              <a:buFont typeface="+mj-lt"/>
              <a:buAutoNum type="arabicPeriod"/>
            </a:pPr>
            <a:r>
              <a:rPr lang="en-GB" dirty="0"/>
              <a:t>Used by the </a:t>
            </a:r>
            <a:r>
              <a:rPr lang="en-GB" b="1" dirty="0"/>
              <a:t>root (border router)</a:t>
            </a:r>
            <a:r>
              <a:rPr lang="en-GB" dirty="0"/>
              <a:t> to </a:t>
            </a:r>
            <a:r>
              <a:rPr lang="en-GB" b="1" dirty="0"/>
              <a:t>broadcast routing information</a:t>
            </a:r>
            <a:r>
              <a:rPr lang="en-GB" dirty="0"/>
              <a:t> downward to nodes.</a:t>
            </a:r>
          </a:p>
          <a:p>
            <a:pPr marL="742950" lvl="1" indent="-285750">
              <a:buFont typeface="+mj-lt"/>
              <a:buAutoNum type="arabicPeriod"/>
            </a:pPr>
            <a:r>
              <a:rPr lang="en-GB" dirty="0"/>
              <a:t>Nodes use DIO messages to join a </a:t>
            </a:r>
            <a:r>
              <a:rPr lang="en-GB" b="1" dirty="0"/>
              <a:t>DODAG (Directed Acyclic Graph)</a:t>
            </a:r>
            <a:r>
              <a:rPr lang="en-GB" dirty="0"/>
              <a:t>.</a:t>
            </a:r>
          </a:p>
          <a:p>
            <a:pPr marL="742950" lvl="1" indent="-285750">
              <a:buFont typeface="+mj-lt"/>
              <a:buAutoNum type="arabicPeriod"/>
            </a:pPr>
            <a:r>
              <a:rPr lang="en-GB" dirty="0"/>
              <a:t>Helps establish the </a:t>
            </a:r>
            <a:r>
              <a:rPr lang="en-GB" b="1" dirty="0"/>
              <a:t>upward route</a:t>
            </a:r>
            <a:r>
              <a:rPr lang="en-GB" dirty="0"/>
              <a:t> (from nodes to the border router).</a:t>
            </a:r>
          </a:p>
          <a:p>
            <a:pPr>
              <a:buFont typeface="+mj-lt"/>
              <a:buAutoNum type="arabicPeriod"/>
            </a:pPr>
            <a:r>
              <a:rPr lang="en-GB" b="1" dirty="0"/>
              <a:t>DAO (Destination Advertisement Object) – Downward Route Advertisement</a:t>
            </a:r>
            <a:endParaRPr lang="en-GB" dirty="0"/>
          </a:p>
          <a:p>
            <a:pPr marL="742950" lvl="1" indent="-285750">
              <a:buFont typeface="+mj-lt"/>
              <a:buAutoNum type="arabicPeriod"/>
            </a:pPr>
            <a:r>
              <a:rPr lang="en-GB" dirty="0"/>
              <a:t>Used by nodes to </a:t>
            </a:r>
            <a:r>
              <a:rPr lang="en-GB" b="1" dirty="0"/>
              <a:t>send routing updates back to the root</a:t>
            </a:r>
            <a:r>
              <a:rPr lang="en-GB" dirty="0"/>
              <a:t>.</a:t>
            </a:r>
          </a:p>
          <a:p>
            <a:pPr marL="742950" lvl="1" indent="-285750">
              <a:buFont typeface="+mj-lt"/>
              <a:buAutoNum type="arabicPeriod"/>
            </a:pPr>
            <a:r>
              <a:rPr lang="en-GB" dirty="0"/>
              <a:t>Helps establish </a:t>
            </a:r>
            <a:r>
              <a:rPr lang="en-GB" b="1" dirty="0"/>
              <a:t>downward routes</a:t>
            </a:r>
            <a:r>
              <a:rPr lang="en-GB" dirty="0"/>
              <a:t> (for communication from the border router to nodes).</a:t>
            </a:r>
          </a:p>
          <a:p>
            <a:pPr marL="742950" lvl="1" indent="-285750">
              <a:buFont typeface="+mj-lt"/>
              <a:buAutoNum type="arabicPeriod"/>
            </a:pPr>
            <a:r>
              <a:rPr lang="en-GB" dirty="0"/>
              <a:t>Nodes send DAOs to advertise their presence and reachable destinations.</a:t>
            </a:r>
          </a:p>
          <a:p>
            <a:pPr>
              <a:buFont typeface="+mj-lt"/>
              <a:buAutoNum type="arabicPeriod"/>
            </a:pPr>
            <a:r>
              <a:rPr lang="en-GB" b="1" dirty="0"/>
              <a:t>DIS (DODAG Information Solicitation) – Request for DIO Messages</a:t>
            </a:r>
            <a:endParaRPr lang="en-GB" dirty="0"/>
          </a:p>
          <a:p>
            <a:pPr marL="742950" lvl="1" indent="-285750">
              <a:buFont typeface="+mj-lt"/>
              <a:buAutoNum type="arabicPeriod"/>
            </a:pPr>
            <a:r>
              <a:rPr lang="en-GB" dirty="0"/>
              <a:t>Sent by nodes when they </a:t>
            </a:r>
            <a:r>
              <a:rPr lang="en-GB" b="1" dirty="0"/>
              <a:t>want to join the network</a:t>
            </a:r>
            <a:r>
              <a:rPr lang="en-GB" dirty="0"/>
              <a:t> but haven't received a DIO yet.</a:t>
            </a:r>
          </a:p>
          <a:p>
            <a:pPr marL="742950" lvl="1" indent="-285750">
              <a:buFont typeface="+mj-lt"/>
              <a:buAutoNum type="arabicPeriod"/>
            </a:pPr>
            <a:r>
              <a:rPr lang="en-GB" dirty="0"/>
              <a:t>Triggers a DIO response from </a:t>
            </a:r>
            <a:r>
              <a:rPr lang="en-GB" dirty="0" err="1"/>
              <a:t>neighboring</a:t>
            </a:r>
            <a:r>
              <a:rPr lang="en-GB" dirty="0"/>
              <a:t> nodes.</a:t>
            </a:r>
          </a:p>
          <a:p>
            <a:pPr marL="457200" lvl="1" indent="0">
              <a:buNone/>
            </a:pPr>
            <a:endParaRPr lang="en-GB" dirty="0"/>
          </a:p>
          <a:p>
            <a:pPr marL="457200" lvl="1" indent="0">
              <a:buNone/>
            </a:pPr>
            <a:r>
              <a:rPr lang="en-GB" dirty="0"/>
              <a:t>This bidirectional communication enables </a:t>
            </a:r>
            <a:r>
              <a:rPr lang="en-GB" b="1" dirty="0"/>
              <a:t>RPL’s upward and downward routing</a:t>
            </a:r>
            <a:r>
              <a:rPr lang="en-GB" dirty="0"/>
              <a:t>, allowing </a:t>
            </a:r>
            <a:r>
              <a:rPr lang="en-GB" b="1" dirty="0"/>
              <a:t>sensor nodes to communicate with the Internet and vice versa</a:t>
            </a:r>
            <a:r>
              <a:rPr lang="en-GB" dirty="0"/>
              <a:t>.</a:t>
            </a:r>
          </a:p>
          <a:p>
            <a:endParaRPr lang="en-IN" dirty="0"/>
          </a:p>
        </p:txBody>
      </p:sp>
    </p:spTree>
    <p:extLst>
      <p:ext uri="{BB962C8B-B14F-4D97-AF65-F5344CB8AC3E}">
        <p14:creationId xmlns:p14="http://schemas.microsoft.com/office/powerpoint/2010/main" val="262253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FDD9E-3710-E6B9-78DB-5AEFA14C8BAC}"/>
              </a:ext>
            </a:extLst>
          </p:cNvPr>
          <p:cNvSpPr>
            <a:spLocks noGrp="1"/>
          </p:cNvSpPr>
          <p:nvPr>
            <p:ph idx="1"/>
          </p:nvPr>
        </p:nvSpPr>
        <p:spPr>
          <a:xfrm>
            <a:off x="664030" y="304800"/>
            <a:ext cx="10689770" cy="5872163"/>
          </a:xfrm>
        </p:spPr>
        <p:txBody>
          <a:bodyPr>
            <a:normAutofit/>
          </a:bodyPr>
          <a:lstStyle/>
          <a:p>
            <a:pPr algn="just"/>
            <a:r>
              <a:rPr lang="en-GB" b="0" i="0" u="none" strike="noStrike" baseline="0" dirty="0">
                <a:solidFill>
                  <a:srgbClr val="000000"/>
                </a:solidFill>
                <a:latin typeface="DejaVuSerif"/>
              </a:rPr>
              <a:t>RPL messages, such as DIO and DAO, run on top of IPv6. These messages exchange and advertise downstream and upstream routing information between a border router and the nodes under it. </a:t>
            </a:r>
          </a:p>
          <a:p>
            <a:pPr algn="just"/>
            <a:r>
              <a:rPr lang="en-GB" b="0" i="0" u="none" strike="noStrike" baseline="0" dirty="0">
                <a:solidFill>
                  <a:srgbClr val="000000"/>
                </a:solidFill>
                <a:latin typeface="DejaVuSerif"/>
              </a:rPr>
              <a:t>As illustrated in </a:t>
            </a:r>
            <a:r>
              <a:rPr lang="en-GB" b="0" i="0" u="none" strike="noStrike" baseline="0" dirty="0">
                <a:latin typeface="DejaVuSerif"/>
              </a:rPr>
              <a:t>Figure</a:t>
            </a:r>
            <a:r>
              <a:rPr lang="en-GB" b="0" i="0" u="none" strike="noStrike" baseline="0" dirty="0">
                <a:solidFill>
                  <a:srgbClr val="000000"/>
                </a:solidFill>
                <a:latin typeface="DejaVuSerif"/>
              </a:rPr>
              <a:t>, DAO and DIO messages move both up and down the DODAG, depending on the </a:t>
            </a:r>
            <a:r>
              <a:rPr lang="en-IN" b="0" i="0" u="none" strike="noStrike" baseline="0" dirty="0">
                <a:solidFill>
                  <a:srgbClr val="000000"/>
                </a:solidFill>
                <a:latin typeface="DejaVuSerif"/>
              </a:rPr>
              <a:t>exact message type.</a:t>
            </a:r>
            <a:endParaRPr lang="en-IN" sz="4000" dirty="0"/>
          </a:p>
        </p:txBody>
      </p:sp>
      <p:pic>
        <p:nvPicPr>
          <p:cNvPr id="5" name="Picture 4">
            <a:extLst>
              <a:ext uri="{FF2B5EF4-FFF2-40B4-BE49-F238E27FC236}">
                <a16:creationId xmlns:a16="http://schemas.microsoft.com/office/drawing/2014/main" id="{2D3A8311-6065-8F46-1BEA-735CBFBD452A}"/>
              </a:ext>
            </a:extLst>
          </p:cNvPr>
          <p:cNvPicPr>
            <a:picLocks noChangeAspect="1"/>
          </p:cNvPicPr>
          <p:nvPr/>
        </p:nvPicPr>
        <p:blipFill>
          <a:blip r:embed="rId2"/>
          <a:stretch>
            <a:fillRect/>
          </a:stretch>
        </p:blipFill>
        <p:spPr>
          <a:xfrm>
            <a:off x="1660171" y="2510587"/>
            <a:ext cx="9693629" cy="3666376"/>
          </a:xfrm>
          <a:prstGeom prst="rect">
            <a:avLst/>
          </a:prstGeom>
        </p:spPr>
      </p:pic>
      <p:sp>
        <p:nvSpPr>
          <p:cNvPr id="7" name="TextBox 6">
            <a:extLst>
              <a:ext uri="{FF2B5EF4-FFF2-40B4-BE49-F238E27FC236}">
                <a16:creationId xmlns:a16="http://schemas.microsoft.com/office/drawing/2014/main" id="{8E3DEB4A-6091-AA39-1939-CCA8F5740551}"/>
              </a:ext>
            </a:extLst>
          </p:cNvPr>
          <p:cNvSpPr txBox="1"/>
          <p:nvPr/>
        </p:nvSpPr>
        <p:spPr>
          <a:xfrm>
            <a:off x="3875314" y="6169920"/>
            <a:ext cx="6096000" cy="369332"/>
          </a:xfrm>
          <a:prstGeom prst="rect">
            <a:avLst/>
          </a:prstGeom>
          <a:noFill/>
        </p:spPr>
        <p:txBody>
          <a:bodyPr wrap="square">
            <a:spAutoFit/>
          </a:bodyPr>
          <a:lstStyle/>
          <a:p>
            <a:r>
              <a:rPr lang="en-IN" sz="1800" b="1" i="0" u="none" strike="noStrike" baseline="0" dirty="0">
                <a:latin typeface="DejaVuSerif-Bold"/>
              </a:rPr>
              <a:t>Figure  </a:t>
            </a:r>
            <a:r>
              <a:rPr lang="en-IN" sz="1800" b="0" i="1" u="none" strike="noStrike" baseline="0" dirty="0">
                <a:latin typeface="DejaVuSerif-Italic"/>
              </a:rPr>
              <a:t>RPL Overview</a:t>
            </a:r>
            <a:endParaRPr lang="en-IN" dirty="0"/>
          </a:p>
        </p:txBody>
      </p:sp>
    </p:spTree>
    <p:extLst>
      <p:ext uri="{BB962C8B-B14F-4D97-AF65-F5344CB8AC3E}">
        <p14:creationId xmlns:p14="http://schemas.microsoft.com/office/powerpoint/2010/main" val="3393563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AD28-950A-B46E-DB5F-EE81848FAA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AF73DF-8BE5-A8CF-C4FD-14EB739B31FA}"/>
              </a:ext>
            </a:extLst>
          </p:cNvPr>
          <p:cNvSpPr>
            <a:spLocks noGrp="1"/>
          </p:cNvSpPr>
          <p:nvPr>
            <p:ph idx="1"/>
          </p:nvPr>
        </p:nvSpPr>
        <p:spPr/>
        <p:txBody>
          <a:bodyPr/>
          <a:lstStyle/>
          <a:p>
            <a:pPr>
              <a:buNone/>
            </a:pPr>
            <a:r>
              <a:rPr lang="en-GB" b="1" dirty="0"/>
              <a:t>Objective Function (OF) in RPL</a:t>
            </a:r>
          </a:p>
          <a:p>
            <a:r>
              <a:rPr lang="en-GB" dirty="0"/>
              <a:t>The </a:t>
            </a:r>
            <a:r>
              <a:rPr lang="en-GB" b="1" dirty="0"/>
              <a:t>Objective Function (OF)</a:t>
            </a:r>
            <a:r>
              <a:rPr lang="en-GB" dirty="0"/>
              <a:t> in </a:t>
            </a:r>
            <a:r>
              <a:rPr lang="en-GB" b="1" dirty="0"/>
              <a:t>RPL (Routing Protocol for Low-Power and Lossy Networks, RFC 6550)</a:t>
            </a:r>
            <a:r>
              <a:rPr lang="en-GB" dirty="0"/>
              <a:t> defines how nodes evaluate potential parents and compute their </a:t>
            </a:r>
            <a:r>
              <a:rPr lang="en-GB" b="1" dirty="0"/>
              <a:t>rank</a:t>
            </a:r>
            <a:r>
              <a:rPr lang="en-GB" dirty="0"/>
              <a:t> in the </a:t>
            </a:r>
            <a:r>
              <a:rPr lang="en-GB" b="1" dirty="0"/>
              <a:t>DODAG (Destination-Oriented Directed Acyclic Graph)</a:t>
            </a:r>
            <a:r>
              <a:rPr lang="en-GB" dirty="0"/>
              <a:t>. </a:t>
            </a:r>
          </a:p>
          <a:p>
            <a:r>
              <a:rPr lang="en-GB" dirty="0"/>
              <a:t>The OF determines the best path based on </a:t>
            </a:r>
            <a:r>
              <a:rPr lang="en-GB" b="1" dirty="0"/>
              <a:t>metrics</a:t>
            </a:r>
            <a:r>
              <a:rPr lang="en-GB" dirty="0"/>
              <a:t> such as link quality, hop count, or energy consumption.</a:t>
            </a:r>
          </a:p>
          <a:p>
            <a:endParaRPr lang="en-IN" dirty="0"/>
          </a:p>
        </p:txBody>
      </p:sp>
    </p:spTree>
    <p:extLst>
      <p:ext uri="{BB962C8B-B14F-4D97-AF65-F5344CB8AC3E}">
        <p14:creationId xmlns:p14="http://schemas.microsoft.com/office/powerpoint/2010/main" val="3583234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AE0ED-37EB-6806-2193-49CCDE700D2A}"/>
              </a:ext>
            </a:extLst>
          </p:cNvPr>
          <p:cNvSpPr>
            <a:spLocks noGrp="1"/>
          </p:cNvSpPr>
          <p:nvPr>
            <p:ph idx="1"/>
          </p:nvPr>
        </p:nvSpPr>
        <p:spPr>
          <a:xfrm>
            <a:off x="751115" y="606425"/>
            <a:ext cx="10515600" cy="4351338"/>
          </a:xfrm>
        </p:spPr>
        <p:txBody>
          <a:bodyPr>
            <a:normAutofit lnSpcReduction="10000"/>
          </a:bodyPr>
          <a:lstStyle/>
          <a:p>
            <a:pPr algn="just">
              <a:buNone/>
            </a:pPr>
            <a:r>
              <a:rPr lang="en-GB" b="1" dirty="0"/>
              <a:t>Characteristics of Objective Functions:</a:t>
            </a:r>
          </a:p>
          <a:p>
            <a:pPr algn="just">
              <a:buFont typeface="+mj-lt"/>
              <a:buAutoNum type="arabicPeriod"/>
            </a:pPr>
            <a:r>
              <a:rPr lang="en-GB" b="1" dirty="0"/>
              <a:t>Used for Parent Selection &amp; Rank Computation</a:t>
            </a:r>
            <a:endParaRPr lang="en-GB" dirty="0"/>
          </a:p>
          <a:p>
            <a:pPr marL="742950" lvl="1" indent="-285750" algn="just">
              <a:buFont typeface="+mj-lt"/>
              <a:buAutoNum type="arabicPeriod"/>
            </a:pPr>
            <a:r>
              <a:rPr lang="en-GB" dirty="0"/>
              <a:t>Each node chooses its </a:t>
            </a:r>
            <a:r>
              <a:rPr lang="en-GB" b="1" dirty="0"/>
              <a:t>preferred parent</a:t>
            </a:r>
            <a:r>
              <a:rPr lang="en-GB" dirty="0"/>
              <a:t> based on the </a:t>
            </a:r>
            <a:r>
              <a:rPr lang="en-GB" b="1" dirty="0"/>
              <a:t>OF's metric(s)</a:t>
            </a:r>
            <a:r>
              <a:rPr lang="en-GB" dirty="0"/>
              <a:t>.</a:t>
            </a:r>
          </a:p>
          <a:p>
            <a:pPr marL="742950" lvl="1" indent="-285750" algn="just">
              <a:buFont typeface="+mj-lt"/>
              <a:buAutoNum type="arabicPeriod"/>
            </a:pPr>
            <a:r>
              <a:rPr lang="en-GB" dirty="0"/>
              <a:t>The </a:t>
            </a:r>
            <a:r>
              <a:rPr lang="en-GB" b="1" dirty="0"/>
              <a:t>rank</a:t>
            </a:r>
            <a:r>
              <a:rPr lang="en-GB" dirty="0"/>
              <a:t> of a node represents its distance (cost) from the root (border router).</a:t>
            </a:r>
          </a:p>
          <a:p>
            <a:pPr marL="742950" lvl="1" indent="-285750" algn="just">
              <a:buFont typeface="+mj-lt"/>
              <a:buAutoNum type="arabicPeriod"/>
            </a:pPr>
            <a:r>
              <a:rPr lang="en-GB" dirty="0"/>
              <a:t>A </a:t>
            </a:r>
            <a:r>
              <a:rPr lang="en-GB" b="1" dirty="0"/>
              <a:t>lower rank</a:t>
            </a:r>
            <a:r>
              <a:rPr lang="en-GB" dirty="0"/>
              <a:t> means the node is closer to the root.</a:t>
            </a:r>
          </a:p>
          <a:p>
            <a:pPr algn="just">
              <a:buFont typeface="+mj-lt"/>
              <a:buAutoNum type="arabicPeriod"/>
            </a:pPr>
            <a:r>
              <a:rPr lang="en-GB" b="1" dirty="0"/>
              <a:t>Defined in Standard RFCs</a:t>
            </a:r>
            <a:endParaRPr lang="en-GB" dirty="0"/>
          </a:p>
          <a:p>
            <a:pPr marL="742950" lvl="1" indent="-285750" algn="just">
              <a:buFont typeface="+mj-lt"/>
              <a:buAutoNum type="arabicPeriod"/>
            </a:pPr>
            <a:r>
              <a:rPr lang="en-GB" b="1" dirty="0"/>
              <a:t>RFC 6552</a:t>
            </a:r>
            <a:r>
              <a:rPr lang="en-GB" dirty="0"/>
              <a:t> – </a:t>
            </a:r>
            <a:r>
              <a:rPr lang="en-GB" b="1" dirty="0"/>
              <a:t>Objective Function Zero (OF0)</a:t>
            </a:r>
            <a:r>
              <a:rPr lang="en-GB" dirty="0"/>
              <a:t> (Default, hop-count-based).</a:t>
            </a:r>
          </a:p>
          <a:p>
            <a:pPr marL="742950" lvl="1" indent="-285750" algn="just">
              <a:buFont typeface="+mj-lt"/>
              <a:buAutoNum type="arabicPeriod"/>
            </a:pPr>
            <a:r>
              <a:rPr lang="en-GB" b="1" dirty="0"/>
              <a:t>RFC 6719</a:t>
            </a:r>
            <a:r>
              <a:rPr lang="en-GB" dirty="0"/>
              <a:t> – </a:t>
            </a:r>
            <a:r>
              <a:rPr lang="en-GB" b="1" dirty="0"/>
              <a:t>Minimum Expected Number of Transmissions (METX)</a:t>
            </a:r>
            <a:r>
              <a:rPr lang="en-GB" dirty="0"/>
              <a:t>.</a:t>
            </a:r>
          </a:p>
          <a:p>
            <a:pPr marL="742950" lvl="1" indent="-285750" algn="just">
              <a:buFont typeface="+mj-lt"/>
              <a:buAutoNum type="arabicPeriod"/>
            </a:pPr>
            <a:r>
              <a:rPr lang="en-GB" dirty="0"/>
              <a:t>Vendors and researchers can </a:t>
            </a:r>
            <a:r>
              <a:rPr lang="en-GB" b="1" dirty="0"/>
              <a:t>define custom OFs</a:t>
            </a:r>
            <a:r>
              <a:rPr lang="en-GB" dirty="0"/>
              <a:t> to optimize RPL for specific applications.</a:t>
            </a:r>
          </a:p>
          <a:p>
            <a:pPr algn="just"/>
            <a:endParaRPr lang="en-IN" dirty="0"/>
          </a:p>
        </p:txBody>
      </p:sp>
    </p:spTree>
    <p:extLst>
      <p:ext uri="{BB962C8B-B14F-4D97-AF65-F5344CB8AC3E}">
        <p14:creationId xmlns:p14="http://schemas.microsoft.com/office/powerpoint/2010/main" val="1617858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4806-B887-8ABB-572B-D4B87A26317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1665017-350A-49D6-A968-41185F1C86A7}"/>
              </a:ext>
            </a:extLst>
          </p:cNvPr>
          <p:cNvSpPr>
            <a:spLocks noGrp="1"/>
          </p:cNvSpPr>
          <p:nvPr>
            <p:ph idx="1"/>
          </p:nvPr>
        </p:nvSpPr>
        <p:spPr/>
        <p:txBody>
          <a:bodyPr/>
          <a:lstStyle/>
          <a:p>
            <a:pPr algn="just">
              <a:buNone/>
            </a:pPr>
            <a:r>
              <a:rPr lang="en-GB" b="1" dirty="0"/>
              <a:t>Rank in RPL (Routing Protocol for Low-Power and Lossy Networks)</a:t>
            </a:r>
          </a:p>
          <a:p>
            <a:pPr algn="just"/>
            <a:r>
              <a:rPr lang="en-GB" dirty="0"/>
              <a:t>In </a:t>
            </a:r>
            <a:r>
              <a:rPr lang="en-GB" b="1" dirty="0"/>
              <a:t>RPL (RFC 6550)</a:t>
            </a:r>
            <a:r>
              <a:rPr lang="en-GB" dirty="0"/>
              <a:t>, </a:t>
            </a:r>
            <a:r>
              <a:rPr lang="en-GB" b="1" dirty="0"/>
              <a:t>rank</a:t>
            </a:r>
            <a:r>
              <a:rPr lang="en-GB" dirty="0"/>
              <a:t> is a key concept used to represent the </a:t>
            </a:r>
            <a:r>
              <a:rPr lang="en-GB" b="1" dirty="0"/>
              <a:t>distance (or cost)</a:t>
            </a:r>
            <a:r>
              <a:rPr lang="en-GB" dirty="0"/>
              <a:t> of a node from the </a:t>
            </a:r>
            <a:r>
              <a:rPr lang="en-GB" b="1" dirty="0"/>
              <a:t>root (border router)</a:t>
            </a:r>
            <a:r>
              <a:rPr lang="en-GB" dirty="0"/>
              <a:t> in a </a:t>
            </a:r>
            <a:r>
              <a:rPr lang="en-GB" b="1" dirty="0"/>
              <a:t>DODAG (Destination-Oriented Directed Acyclic Graph)</a:t>
            </a:r>
            <a:r>
              <a:rPr lang="en-GB" dirty="0"/>
              <a:t>.</a:t>
            </a:r>
          </a:p>
          <a:p>
            <a:pPr algn="just"/>
            <a:endParaRPr lang="en-IN" dirty="0"/>
          </a:p>
        </p:txBody>
      </p:sp>
    </p:spTree>
    <p:extLst>
      <p:ext uri="{BB962C8B-B14F-4D97-AF65-F5344CB8AC3E}">
        <p14:creationId xmlns:p14="http://schemas.microsoft.com/office/powerpoint/2010/main" val="90418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AE039-ECDF-73E7-2864-1D25F19AC087}"/>
              </a:ext>
            </a:extLst>
          </p:cNvPr>
          <p:cNvSpPr>
            <a:spLocks noGrp="1"/>
          </p:cNvSpPr>
          <p:nvPr>
            <p:ph idx="1"/>
          </p:nvPr>
        </p:nvSpPr>
        <p:spPr>
          <a:xfrm>
            <a:off x="827314" y="674914"/>
            <a:ext cx="10526486" cy="5502049"/>
          </a:xfrm>
        </p:spPr>
        <p:txBody>
          <a:bodyPr>
            <a:normAutofit/>
          </a:bodyPr>
          <a:lstStyle/>
          <a:p>
            <a:pPr algn="just">
              <a:buNone/>
            </a:pPr>
            <a:r>
              <a:rPr lang="en-GB" b="1" dirty="0"/>
              <a:t>Characteristics of Rank in RPL</a:t>
            </a:r>
          </a:p>
          <a:p>
            <a:pPr algn="just">
              <a:buFont typeface="+mj-lt"/>
              <a:buAutoNum type="arabicPeriod"/>
            </a:pPr>
            <a:r>
              <a:rPr lang="en-GB" b="1" dirty="0"/>
              <a:t>Prevents Routing Loops</a:t>
            </a:r>
            <a:endParaRPr lang="en-GB" dirty="0"/>
          </a:p>
          <a:p>
            <a:pPr marL="742950" lvl="1" indent="-285750" algn="just">
              <a:buFont typeface="+mj-lt"/>
              <a:buAutoNum type="arabicPeriod"/>
            </a:pPr>
            <a:r>
              <a:rPr lang="en-GB" dirty="0"/>
              <a:t>Ensures nodes </a:t>
            </a:r>
            <a:r>
              <a:rPr lang="en-GB" b="1" dirty="0"/>
              <a:t>always move "downward"</a:t>
            </a:r>
            <a:r>
              <a:rPr lang="en-GB" dirty="0"/>
              <a:t> in the DODAG.</a:t>
            </a:r>
          </a:p>
          <a:p>
            <a:pPr marL="742950" lvl="1" indent="-285750" algn="just">
              <a:buFont typeface="+mj-lt"/>
              <a:buAutoNum type="arabicPeriod"/>
            </a:pPr>
            <a:r>
              <a:rPr lang="en-GB" dirty="0"/>
              <a:t>A node </a:t>
            </a:r>
            <a:r>
              <a:rPr lang="en-GB" b="1" dirty="0"/>
              <a:t>can only select a parent with a lower rank</a:t>
            </a:r>
            <a:r>
              <a:rPr lang="en-GB" dirty="0"/>
              <a:t> to avoid loops.</a:t>
            </a:r>
          </a:p>
          <a:p>
            <a:pPr algn="just">
              <a:buFont typeface="+mj-lt"/>
              <a:buAutoNum type="arabicPeriod"/>
            </a:pPr>
            <a:r>
              <a:rPr lang="en-GB" b="1" dirty="0"/>
              <a:t>Changes Dynamically</a:t>
            </a:r>
            <a:endParaRPr lang="en-GB" dirty="0"/>
          </a:p>
          <a:p>
            <a:pPr marL="742950" lvl="1" indent="-285750" algn="just">
              <a:buFont typeface="+mj-lt"/>
              <a:buAutoNum type="arabicPeriod"/>
            </a:pPr>
            <a:r>
              <a:rPr lang="en-GB" b="1" dirty="0"/>
              <a:t>Increases</a:t>
            </a:r>
            <a:r>
              <a:rPr lang="en-GB" dirty="0"/>
              <a:t> if a node receives a </a:t>
            </a:r>
            <a:r>
              <a:rPr lang="en-GB" b="1" dirty="0"/>
              <a:t>DIO message with a larger version number</a:t>
            </a:r>
            <a:r>
              <a:rPr lang="en-GB" dirty="0"/>
              <a:t>.</a:t>
            </a:r>
          </a:p>
          <a:p>
            <a:pPr marL="742950" lvl="1" indent="-285750" algn="just">
              <a:buFont typeface="+mj-lt"/>
              <a:buAutoNum type="arabicPeriod"/>
            </a:pPr>
            <a:r>
              <a:rPr lang="en-GB" b="1" dirty="0"/>
              <a:t>Decreases</a:t>
            </a:r>
            <a:r>
              <a:rPr lang="en-GB" dirty="0"/>
              <a:t> if a lower-cost route is found.</a:t>
            </a:r>
          </a:p>
          <a:p>
            <a:pPr algn="just">
              <a:buFont typeface="+mj-lt"/>
              <a:buAutoNum type="arabicPeriod"/>
            </a:pPr>
            <a:r>
              <a:rPr lang="en-GB" b="1" dirty="0"/>
              <a:t>Different from Routing Metrics</a:t>
            </a:r>
            <a:endParaRPr lang="en-GB" dirty="0"/>
          </a:p>
          <a:p>
            <a:pPr marL="742950" lvl="1" indent="-285750" algn="just">
              <a:buFont typeface="+mj-lt"/>
              <a:buAutoNum type="arabicPeriod"/>
            </a:pPr>
            <a:r>
              <a:rPr lang="en-GB" b="1" dirty="0"/>
              <a:t>Rank ≠ Routing Metric</a:t>
            </a:r>
            <a:r>
              <a:rPr lang="en-GB" dirty="0"/>
              <a:t> (e.g., ETX, RSSI).</a:t>
            </a:r>
          </a:p>
          <a:p>
            <a:pPr marL="742950" lvl="1" indent="-285750" algn="just">
              <a:buFont typeface="+mj-lt"/>
              <a:buAutoNum type="arabicPeriod"/>
            </a:pPr>
            <a:r>
              <a:rPr lang="en-GB" dirty="0"/>
              <a:t>Rank is </a:t>
            </a:r>
            <a:r>
              <a:rPr lang="en-GB" b="1" dirty="0"/>
              <a:t>a constraint</a:t>
            </a:r>
            <a:r>
              <a:rPr lang="en-GB" dirty="0"/>
              <a:t> to maintain DAG structure, while routing metrics </a:t>
            </a:r>
            <a:r>
              <a:rPr lang="en-GB" b="1" dirty="0"/>
              <a:t>optimize</a:t>
            </a:r>
            <a:r>
              <a:rPr lang="en-GB" dirty="0"/>
              <a:t> path selection.</a:t>
            </a:r>
          </a:p>
          <a:p>
            <a:pPr algn="just"/>
            <a:endParaRPr lang="en-IN" dirty="0"/>
          </a:p>
        </p:txBody>
      </p:sp>
    </p:spTree>
    <p:extLst>
      <p:ext uri="{BB962C8B-B14F-4D97-AF65-F5344CB8AC3E}">
        <p14:creationId xmlns:p14="http://schemas.microsoft.com/office/powerpoint/2010/main" val="913257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EC005-1E08-B5A3-EFEB-6FB3D052387B}"/>
              </a:ext>
            </a:extLst>
          </p:cNvPr>
          <p:cNvSpPr>
            <a:spLocks noGrp="1"/>
          </p:cNvSpPr>
          <p:nvPr>
            <p:ph idx="1"/>
          </p:nvPr>
        </p:nvSpPr>
        <p:spPr>
          <a:xfrm>
            <a:off x="838200" y="541111"/>
            <a:ext cx="10515600" cy="4351338"/>
          </a:xfrm>
        </p:spPr>
        <p:txBody>
          <a:bodyPr/>
          <a:lstStyle/>
          <a:p>
            <a:pPr algn="just">
              <a:buNone/>
            </a:pPr>
            <a:r>
              <a:rPr lang="en-GB" b="1" dirty="0"/>
              <a:t>RPL Headers in IPv6</a:t>
            </a:r>
          </a:p>
          <a:p>
            <a:pPr algn="just"/>
            <a:r>
              <a:rPr lang="en-GB" dirty="0"/>
              <a:t>RPL (Routing Protocol for Low-Power and Lossy Networks, </a:t>
            </a:r>
            <a:r>
              <a:rPr lang="en-GB" b="1" dirty="0"/>
              <a:t>RFC 6550</a:t>
            </a:r>
            <a:r>
              <a:rPr lang="en-GB" dirty="0"/>
              <a:t>) introduces specific </a:t>
            </a:r>
            <a:r>
              <a:rPr lang="en-GB" b="1" dirty="0"/>
              <a:t>network layer headers</a:t>
            </a:r>
            <a:r>
              <a:rPr lang="en-GB" dirty="0"/>
              <a:t> to manage routing within an </a:t>
            </a:r>
            <a:r>
              <a:rPr lang="en-GB" b="1" dirty="0"/>
              <a:t>RPL domain</a:t>
            </a:r>
            <a:r>
              <a:rPr lang="en-GB" dirty="0"/>
              <a:t>. </a:t>
            </a:r>
          </a:p>
          <a:p>
            <a:pPr algn="just"/>
            <a:r>
              <a:rPr lang="en-GB" dirty="0"/>
              <a:t>These headers help with </a:t>
            </a:r>
            <a:r>
              <a:rPr lang="en-GB" b="1" dirty="0"/>
              <a:t>loop detection, source routing, and efficient data forwarding</a:t>
            </a:r>
            <a:r>
              <a:rPr lang="en-GB" dirty="0"/>
              <a:t> in LLNs (Low-Power and Lossy Networks).</a:t>
            </a:r>
          </a:p>
          <a:p>
            <a:pPr algn="just"/>
            <a:endParaRPr lang="en-IN" dirty="0"/>
          </a:p>
          <a:p>
            <a:pPr algn="just"/>
            <a:endParaRPr lang="en-IN" dirty="0"/>
          </a:p>
        </p:txBody>
      </p:sp>
      <p:graphicFrame>
        <p:nvGraphicFramePr>
          <p:cNvPr id="4" name="Table 3">
            <a:extLst>
              <a:ext uri="{FF2B5EF4-FFF2-40B4-BE49-F238E27FC236}">
                <a16:creationId xmlns:a16="http://schemas.microsoft.com/office/drawing/2014/main" id="{AF3FCD0E-F1E4-6BF1-C322-789CBD6E8B82}"/>
              </a:ext>
            </a:extLst>
          </p:cNvPr>
          <p:cNvGraphicFramePr>
            <a:graphicFrameLocks noGrp="1"/>
          </p:cNvGraphicFramePr>
          <p:nvPr>
            <p:extLst>
              <p:ext uri="{D42A27DB-BD31-4B8C-83A1-F6EECF244321}">
                <p14:modId xmlns:p14="http://schemas.microsoft.com/office/powerpoint/2010/main" val="3426713252"/>
              </p:ext>
            </p:extLst>
          </p:nvPr>
        </p:nvGraphicFramePr>
        <p:xfrm>
          <a:off x="960559" y="4069489"/>
          <a:ext cx="10515600" cy="1645920"/>
        </p:xfrm>
        <a:graphic>
          <a:graphicData uri="http://schemas.openxmlformats.org/drawingml/2006/table">
            <a:tbl>
              <a:tblPr/>
              <a:tblGrid>
                <a:gridCol w="3505200">
                  <a:extLst>
                    <a:ext uri="{9D8B030D-6E8A-4147-A177-3AD203B41FA5}">
                      <a16:colId xmlns:a16="http://schemas.microsoft.com/office/drawing/2014/main" val="3365628171"/>
                    </a:ext>
                  </a:extLst>
                </a:gridCol>
                <a:gridCol w="3505200">
                  <a:extLst>
                    <a:ext uri="{9D8B030D-6E8A-4147-A177-3AD203B41FA5}">
                      <a16:colId xmlns:a16="http://schemas.microsoft.com/office/drawing/2014/main" val="2492405542"/>
                    </a:ext>
                  </a:extLst>
                </a:gridCol>
                <a:gridCol w="3505200">
                  <a:extLst>
                    <a:ext uri="{9D8B030D-6E8A-4147-A177-3AD203B41FA5}">
                      <a16:colId xmlns:a16="http://schemas.microsoft.com/office/drawing/2014/main" val="3072474166"/>
                    </a:ext>
                  </a:extLst>
                </a:gridCol>
              </a:tblGrid>
              <a:tr h="0">
                <a:tc>
                  <a:txBody>
                    <a:bodyPr/>
                    <a:lstStyle/>
                    <a:p>
                      <a:r>
                        <a:rPr lang="en-IN" b="1"/>
                        <a:t>RFC</a:t>
                      </a:r>
                      <a:endParaRPr lang="en-IN"/>
                    </a:p>
                  </a:txBody>
                  <a:tcPr anchor="ctr">
                    <a:lnL>
                      <a:noFill/>
                    </a:lnL>
                    <a:lnR>
                      <a:noFill/>
                    </a:lnR>
                    <a:lnT>
                      <a:noFill/>
                    </a:lnT>
                    <a:lnB>
                      <a:noFill/>
                    </a:lnB>
                    <a:noFill/>
                  </a:tcPr>
                </a:tc>
                <a:tc>
                  <a:txBody>
                    <a:bodyPr/>
                    <a:lstStyle/>
                    <a:p>
                      <a:r>
                        <a:rPr lang="en-IN" b="1"/>
                        <a:t>Header Name</a:t>
                      </a:r>
                      <a:endParaRPr lang="en-IN"/>
                    </a:p>
                  </a:txBody>
                  <a:tcPr anchor="ctr">
                    <a:lnL>
                      <a:noFill/>
                    </a:lnL>
                    <a:lnR>
                      <a:noFill/>
                    </a:lnR>
                    <a:lnT>
                      <a:noFill/>
                    </a:lnT>
                    <a:lnB>
                      <a:noFill/>
                    </a:lnB>
                    <a:noFill/>
                  </a:tcPr>
                </a:tc>
                <a:tc>
                  <a:txBody>
                    <a:bodyPr/>
                    <a:lstStyle/>
                    <a:p>
                      <a:r>
                        <a:rPr lang="en-IN" b="1"/>
                        <a:t>Function</a:t>
                      </a:r>
                      <a:endParaRPr lang="en-IN"/>
                    </a:p>
                  </a:txBody>
                  <a:tcPr anchor="ctr">
                    <a:lnL>
                      <a:noFill/>
                    </a:lnL>
                    <a:lnR>
                      <a:noFill/>
                    </a:lnR>
                    <a:lnT>
                      <a:noFill/>
                    </a:lnT>
                    <a:lnB>
                      <a:noFill/>
                    </a:lnB>
                    <a:noFill/>
                  </a:tcPr>
                </a:tc>
                <a:extLst>
                  <a:ext uri="{0D108BD9-81ED-4DB2-BD59-A6C34878D82A}">
                    <a16:rowId xmlns:a16="http://schemas.microsoft.com/office/drawing/2014/main" val="1318987259"/>
                  </a:ext>
                </a:extLst>
              </a:tr>
              <a:tr h="0">
                <a:tc>
                  <a:txBody>
                    <a:bodyPr/>
                    <a:lstStyle/>
                    <a:p>
                      <a:r>
                        <a:rPr lang="en-IN" b="1" dirty="0"/>
                        <a:t>RFC 6553</a:t>
                      </a:r>
                      <a:endParaRPr lang="en-IN" dirty="0"/>
                    </a:p>
                  </a:txBody>
                  <a:tcPr anchor="ctr">
                    <a:lnL>
                      <a:noFill/>
                    </a:lnL>
                    <a:lnR>
                      <a:noFill/>
                    </a:lnR>
                    <a:lnT>
                      <a:noFill/>
                    </a:lnT>
                    <a:lnB>
                      <a:noFill/>
                    </a:lnB>
                    <a:noFill/>
                  </a:tcPr>
                </a:tc>
                <a:tc>
                  <a:txBody>
                    <a:bodyPr/>
                    <a:lstStyle/>
                    <a:p>
                      <a:r>
                        <a:rPr lang="en-GB" b="1"/>
                        <a:t>RPL Option (RPL Hop-by-Hop Header)</a:t>
                      </a:r>
                      <a:endParaRPr lang="en-GB"/>
                    </a:p>
                  </a:txBody>
                  <a:tcPr anchor="ctr">
                    <a:lnL>
                      <a:noFill/>
                    </a:lnL>
                    <a:lnR>
                      <a:noFill/>
                    </a:lnR>
                    <a:lnT>
                      <a:noFill/>
                    </a:lnT>
                    <a:lnB>
                      <a:noFill/>
                    </a:lnB>
                    <a:noFill/>
                  </a:tcPr>
                </a:tc>
                <a:tc>
                  <a:txBody>
                    <a:bodyPr/>
                    <a:lstStyle/>
                    <a:p>
                      <a:r>
                        <a:rPr lang="en-GB"/>
                        <a:t>Loop detection and RPL instance management</a:t>
                      </a:r>
                    </a:p>
                  </a:txBody>
                  <a:tcPr anchor="ctr">
                    <a:lnL>
                      <a:noFill/>
                    </a:lnL>
                    <a:lnR>
                      <a:noFill/>
                    </a:lnR>
                    <a:lnT>
                      <a:noFill/>
                    </a:lnT>
                    <a:lnB>
                      <a:noFill/>
                    </a:lnB>
                    <a:noFill/>
                  </a:tcPr>
                </a:tc>
                <a:extLst>
                  <a:ext uri="{0D108BD9-81ED-4DB2-BD59-A6C34878D82A}">
                    <a16:rowId xmlns:a16="http://schemas.microsoft.com/office/drawing/2014/main" val="1569764184"/>
                  </a:ext>
                </a:extLst>
              </a:tr>
              <a:tr h="0">
                <a:tc>
                  <a:txBody>
                    <a:bodyPr/>
                    <a:lstStyle/>
                    <a:p>
                      <a:r>
                        <a:rPr lang="en-IN" b="1"/>
                        <a:t>RFC 6554</a:t>
                      </a:r>
                      <a:endParaRPr lang="en-IN"/>
                    </a:p>
                  </a:txBody>
                  <a:tcPr anchor="ctr">
                    <a:lnL>
                      <a:noFill/>
                    </a:lnL>
                    <a:lnR>
                      <a:noFill/>
                    </a:lnR>
                    <a:lnT>
                      <a:noFill/>
                    </a:lnT>
                    <a:lnB>
                      <a:noFill/>
                    </a:lnB>
                    <a:noFill/>
                  </a:tcPr>
                </a:tc>
                <a:tc>
                  <a:txBody>
                    <a:bodyPr/>
                    <a:lstStyle/>
                    <a:p>
                      <a:r>
                        <a:rPr lang="en-GB" b="1" dirty="0"/>
                        <a:t>RPL Source Routing Header (SRH)</a:t>
                      </a:r>
                      <a:endParaRPr lang="en-GB" dirty="0"/>
                    </a:p>
                  </a:txBody>
                  <a:tcPr anchor="ctr">
                    <a:lnL>
                      <a:noFill/>
                    </a:lnL>
                    <a:lnR>
                      <a:noFill/>
                    </a:lnR>
                    <a:lnT>
                      <a:noFill/>
                    </a:lnT>
                    <a:lnB>
                      <a:noFill/>
                    </a:lnB>
                    <a:noFill/>
                  </a:tcPr>
                </a:tc>
                <a:tc>
                  <a:txBody>
                    <a:bodyPr/>
                    <a:lstStyle/>
                    <a:p>
                      <a:r>
                        <a:rPr lang="en-IN" dirty="0"/>
                        <a:t>Supports source routing in non-storing mode</a:t>
                      </a:r>
                    </a:p>
                  </a:txBody>
                  <a:tcPr anchor="ctr">
                    <a:lnL>
                      <a:noFill/>
                    </a:lnL>
                    <a:lnR>
                      <a:noFill/>
                    </a:lnR>
                    <a:lnT>
                      <a:noFill/>
                    </a:lnT>
                    <a:lnB>
                      <a:noFill/>
                    </a:lnB>
                    <a:noFill/>
                  </a:tcPr>
                </a:tc>
                <a:extLst>
                  <a:ext uri="{0D108BD9-81ED-4DB2-BD59-A6C34878D82A}">
                    <a16:rowId xmlns:a16="http://schemas.microsoft.com/office/drawing/2014/main" val="2410158333"/>
                  </a:ext>
                </a:extLst>
              </a:tr>
            </a:tbl>
          </a:graphicData>
        </a:graphic>
      </p:graphicFrame>
      <p:sp>
        <p:nvSpPr>
          <p:cNvPr id="5" name="Rectangle 1">
            <a:extLst>
              <a:ext uri="{FF2B5EF4-FFF2-40B4-BE49-F238E27FC236}">
                <a16:creationId xmlns:a16="http://schemas.microsoft.com/office/drawing/2014/main" id="{CAA9460B-BCE5-B482-7D74-59845A66F46D}"/>
              </a:ext>
            </a:extLst>
          </p:cNvPr>
          <p:cNvSpPr>
            <a:spLocks noChangeArrowheads="1"/>
          </p:cNvSpPr>
          <p:nvPr/>
        </p:nvSpPr>
        <p:spPr bwMode="auto">
          <a:xfrm>
            <a:off x="715841" y="3429000"/>
            <a:ext cx="468609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RPL Headers (RFC 6553 &amp; RFC 6554)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53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6F1F5-DE29-133B-8CFA-CEE0DDAC657A}"/>
              </a:ext>
            </a:extLst>
          </p:cNvPr>
          <p:cNvSpPr>
            <a:spLocks noGrp="1"/>
          </p:cNvSpPr>
          <p:nvPr>
            <p:ph idx="1"/>
          </p:nvPr>
        </p:nvSpPr>
        <p:spPr>
          <a:xfrm>
            <a:off x="1023258" y="500743"/>
            <a:ext cx="10657114" cy="5823857"/>
          </a:xfrm>
        </p:spPr>
        <p:txBody>
          <a:bodyPr>
            <a:normAutofit lnSpcReduction="10000"/>
          </a:bodyPr>
          <a:lstStyle/>
          <a:p>
            <a:pPr algn="just">
              <a:buNone/>
            </a:pPr>
            <a:r>
              <a:rPr lang="en-GB" b="1" dirty="0"/>
              <a:t>1. RFC 6553 – RPL Option (Hop-by-Hop Header)</a:t>
            </a:r>
          </a:p>
          <a:p>
            <a:pPr algn="just">
              <a:buFont typeface="Arial" panose="020B0604020202020204" pitchFamily="34" charset="0"/>
              <a:buChar char="•"/>
            </a:pPr>
            <a:r>
              <a:rPr lang="en-GB" dirty="0"/>
              <a:t>Introduces a new </a:t>
            </a:r>
            <a:r>
              <a:rPr lang="en-GB" b="1" dirty="0"/>
              <a:t>IPv6 Hop-by-Hop option</a:t>
            </a:r>
            <a:r>
              <a:rPr lang="en-GB" dirty="0"/>
              <a:t> called the </a:t>
            </a:r>
            <a:r>
              <a:rPr lang="en-GB" b="1" dirty="0"/>
              <a:t>RPL Option</a:t>
            </a:r>
            <a:r>
              <a:rPr lang="en-GB" dirty="0"/>
              <a:t>.</a:t>
            </a:r>
          </a:p>
          <a:p>
            <a:pPr algn="just">
              <a:buFont typeface="Arial" panose="020B0604020202020204" pitchFamily="34" charset="0"/>
              <a:buChar char="•"/>
            </a:pPr>
            <a:r>
              <a:rPr lang="en-GB" dirty="0"/>
              <a:t>Used to carry </a:t>
            </a:r>
            <a:r>
              <a:rPr lang="en-GB" b="1" dirty="0"/>
              <a:t>RPL-related information</a:t>
            </a:r>
            <a:r>
              <a:rPr lang="en-GB" dirty="0"/>
              <a:t> in </a:t>
            </a:r>
            <a:r>
              <a:rPr lang="en-GB" b="1" dirty="0"/>
              <a:t>data packets</a:t>
            </a:r>
            <a:r>
              <a:rPr lang="en-GB" dirty="0"/>
              <a:t> within an RPL domain.</a:t>
            </a:r>
          </a:p>
          <a:p>
            <a:pPr algn="just">
              <a:buFont typeface="Arial" panose="020B0604020202020204" pitchFamily="34" charset="0"/>
              <a:buChar char="•"/>
            </a:pPr>
            <a:r>
              <a:rPr lang="en-GB" dirty="0"/>
              <a:t>Helps </a:t>
            </a:r>
            <a:r>
              <a:rPr lang="en-GB" b="1" dirty="0"/>
              <a:t>detect routing loops</a:t>
            </a:r>
            <a:r>
              <a:rPr lang="en-GB" dirty="0"/>
              <a:t> by checking RPL instance information.</a:t>
            </a:r>
          </a:p>
          <a:p>
            <a:pPr algn="just">
              <a:buNone/>
            </a:pPr>
            <a:endParaRPr lang="en-GB" b="1" dirty="0"/>
          </a:p>
          <a:p>
            <a:pPr algn="just">
              <a:buNone/>
            </a:pPr>
            <a:r>
              <a:rPr lang="en-GB" b="1" dirty="0"/>
              <a:t>Fields in the RPL Option Header:</a:t>
            </a:r>
            <a:endParaRPr lang="en-GB" dirty="0"/>
          </a:p>
          <a:p>
            <a:pPr algn="just">
              <a:buFont typeface="Arial" panose="020B0604020202020204" pitchFamily="34" charset="0"/>
              <a:buChar char="•"/>
            </a:pPr>
            <a:r>
              <a:rPr lang="en-GB" b="1" dirty="0"/>
              <a:t>Flags:</a:t>
            </a:r>
            <a:r>
              <a:rPr lang="en-GB" dirty="0"/>
              <a:t> Control bits for RPL-specific </a:t>
            </a:r>
            <a:r>
              <a:rPr lang="en-GB" dirty="0" err="1"/>
              <a:t>behaviors</a:t>
            </a:r>
            <a:r>
              <a:rPr lang="en-GB" dirty="0"/>
              <a:t>.</a:t>
            </a:r>
          </a:p>
          <a:p>
            <a:pPr algn="just">
              <a:buFont typeface="Arial" panose="020B0604020202020204" pitchFamily="34" charset="0"/>
              <a:buChar char="•"/>
            </a:pPr>
            <a:r>
              <a:rPr lang="en-GB" b="1" dirty="0"/>
              <a:t>RPL Instance ID:</a:t>
            </a:r>
            <a:r>
              <a:rPr lang="en-GB" dirty="0"/>
              <a:t> Identifies the RPL instance.</a:t>
            </a:r>
          </a:p>
          <a:p>
            <a:pPr algn="just">
              <a:buFont typeface="Arial" panose="020B0604020202020204" pitchFamily="34" charset="0"/>
              <a:buChar char="•"/>
            </a:pPr>
            <a:r>
              <a:rPr lang="en-GB" b="1" dirty="0"/>
              <a:t>Sender Rank:</a:t>
            </a:r>
            <a:r>
              <a:rPr lang="en-GB" dirty="0"/>
              <a:t> Helps detect and prevent loops.</a:t>
            </a:r>
          </a:p>
          <a:p>
            <a:pPr algn="just">
              <a:buFont typeface="Arial" panose="020B0604020202020204" pitchFamily="34" charset="0"/>
              <a:buChar char="•"/>
            </a:pPr>
            <a:r>
              <a:rPr lang="en-GB" b="1" dirty="0"/>
              <a:t>O (OAM) Bit:</a:t>
            </a:r>
            <a:r>
              <a:rPr lang="en-GB" dirty="0"/>
              <a:t> Used for Operations, Administration, and Maintenance (OAM).</a:t>
            </a:r>
          </a:p>
          <a:p>
            <a:pPr algn="just"/>
            <a:endParaRPr lang="en-IN" dirty="0"/>
          </a:p>
        </p:txBody>
      </p:sp>
    </p:spTree>
    <p:extLst>
      <p:ext uri="{BB962C8B-B14F-4D97-AF65-F5344CB8AC3E}">
        <p14:creationId xmlns:p14="http://schemas.microsoft.com/office/powerpoint/2010/main" val="295814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7CE17-4A8A-61DB-EC37-252D29BEDC94}"/>
              </a:ext>
            </a:extLst>
          </p:cNvPr>
          <p:cNvSpPr>
            <a:spLocks noGrp="1"/>
          </p:cNvSpPr>
          <p:nvPr>
            <p:ph idx="1"/>
          </p:nvPr>
        </p:nvSpPr>
        <p:spPr>
          <a:xfrm>
            <a:off x="1012370" y="544286"/>
            <a:ext cx="10341429" cy="5632677"/>
          </a:xfrm>
        </p:spPr>
        <p:txBody>
          <a:bodyPr>
            <a:normAutofit/>
          </a:bodyPr>
          <a:lstStyle/>
          <a:p>
            <a:pPr>
              <a:buNone/>
            </a:pPr>
            <a:r>
              <a:rPr lang="en-GB" b="1" dirty="0"/>
              <a:t>2. RFC 6554 – RPL Source Routing Header (SRH)</a:t>
            </a:r>
          </a:p>
          <a:p>
            <a:pPr>
              <a:buFont typeface="Arial" panose="020B0604020202020204" pitchFamily="34" charset="0"/>
              <a:buChar char="•"/>
            </a:pPr>
            <a:r>
              <a:rPr lang="en-GB" dirty="0"/>
              <a:t>Defines a </a:t>
            </a:r>
            <a:r>
              <a:rPr lang="en-GB" b="1" dirty="0"/>
              <a:t>new IPv6 Routing Header</a:t>
            </a:r>
            <a:r>
              <a:rPr lang="en-GB" dirty="0"/>
              <a:t> for </a:t>
            </a:r>
            <a:r>
              <a:rPr lang="en-GB" b="1" dirty="0"/>
              <a:t>source routing in RPL</a:t>
            </a:r>
            <a:r>
              <a:rPr lang="en-GB" dirty="0"/>
              <a:t>.</a:t>
            </a:r>
          </a:p>
          <a:p>
            <a:pPr>
              <a:buFont typeface="Arial" panose="020B0604020202020204" pitchFamily="34" charset="0"/>
              <a:buChar char="•"/>
            </a:pPr>
            <a:r>
              <a:rPr lang="en-GB" dirty="0"/>
              <a:t>Used in </a:t>
            </a:r>
            <a:r>
              <a:rPr lang="en-GB" b="1" dirty="0"/>
              <a:t>RPL Non-Storing Mode</a:t>
            </a:r>
            <a:r>
              <a:rPr lang="en-GB" dirty="0"/>
              <a:t>, where the root </a:t>
            </a:r>
            <a:r>
              <a:rPr lang="en-GB" b="1" dirty="0"/>
              <a:t>precomputes the path</a:t>
            </a:r>
            <a:r>
              <a:rPr lang="en-GB" dirty="0"/>
              <a:t> and sends it in the packet header.</a:t>
            </a:r>
          </a:p>
          <a:p>
            <a:pPr>
              <a:buNone/>
            </a:pPr>
            <a:endParaRPr lang="en-GB" b="1" dirty="0"/>
          </a:p>
          <a:p>
            <a:pPr>
              <a:buNone/>
            </a:pPr>
            <a:r>
              <a:rPr lang="en-GB" b="1" dirty="0"/>
              <a:t>How SRH Works in RPL Non-Storing Mode:</a:t>
            </a:r>
            <a:endParaRPr lang="en-GB" dirty="0"/>
          </a:p>
          <a:p>
            <a:pPr>
              <a:buFont typeface="+mj-lt"/>
              <a:buAutoNum type="arabicPeriod"/>
            </a:pPr>
            <a:r>
              <a:rPr lang="en-GB" dirty="0"/>
              <a:t>The </a:t>
            </a:r>
            <a:r>
              <a:rPr lang="en-GB" b="1" dirty="0"/>
              <a:t>root (border router)</a:t>
            </a:r>
            <a:r>
              <a:rPr lang="en-GB" dirty="0"/>
              <a:t> computes the </a:t>
            </a:r>
            <a:r>
              <a:rPr lang="en-GB" b="1" dirty="0"/>
              <a:t>entire path</a:t>
            </a:r>
            <a:r>
              <a:rPr lang="en-GB" dirty="0"/>
              <a:t> to the destination.</a:t>
            </a:r>
          </a:p>
          <a:p>
            <a:pPr>
              <a:buFont typeface="+mj-lt"/>
              <a:buAutoNum type="arabicPeriod"/>
            </a:pPr>
            <a:r>
              <a:rPr lang="en-GB" dirty="0"/>
              <a:t>The </a:t>
            </a:r>
            <a:r>
              <a:rPr lang="en-GB" b="1" dirty="0"/>
              <a:t>path is added to the Source Routing Header (SRH)</a:t>
            </a:r>
            <a:r>
              <a:rPr lang="en-GB" dirty="0"/>
              <a:t>.</a:t>
            </a:r>
          </a:p>
          <a:p>
            <a:pPr>
              <a:buFont typeface="+mj-lt"/>
              <a:buAutoNum type="arabicPeriod"/>
            </a:pPr>
            <a:r>
              <a:rPr lang="en-GB" dirty="0"/>
              <a:t>Intermediate nodes </a:t>
            </a:r>
            <a:r>
              <a:rPr lang="en-GB" b="1" dirty="0"/>
              <a:t>read and forward</a:t>
            </a:r>
            <a:r>
              <a:rPr lang="en-GB" dirty="0"/>
              <a:t> the packet based on the SRH.</a:t>
            </a:r>
          </a:p>
          <a:p>
            <a:endParaRPr lang="en-IN" dirty="0"/>
          </a:p>
        </p:txBody>
      </p:sp>
    </p:spTree>
    <p:extLst>
      <p:ext uri="{BB962C8B-B14F-4D97-AF65-F5344CB8AC3E}">
        <p14:creationId xmlns:p14="http://schemas.microsoft.com/office/powerpoint/2010/main" val="57165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9D6C8-03E6-7E6D-65BE-5F9F5110AAF6}"/>
              </a:ext>
            </a:extLst>
          </p:cNvPr>
          <p:cNvSpPr>
            <a:spLocks noGrp="1"/>
          </p:cNvSpPr>
          <p:nvPr>
            <p:ph idx="1"/>
          </p:nvPr>
        </p:nvSpPr>
        <p:spPr>
          <a:xfrm>
            <a:off x="838200" y="620486"/>
            <a:ext cx="10591800" cy="3407228"/>
          </a:xfrm>
        </p:spPr>
        <p:txBody>
          <a:bodyPr/>
          <a:lstStyle/>
          <a:p>
            <a:pPr algn="just">
              <a:buNone/>
            </a:pPr>
            <a:r>
              <a:rPr lang="en-GB" b="1" dirty="0"/>
              <a:t>RPL </a:t>
            </a:r>
            <a:r>
              <a:rPr lang="en-GB" b="1" dirty="0">
                <a:highlight>
                  <a:srgbClr val="FFFF00"/>
                </a:highlight>
              </a:rPr>
              <a:t>Routing Metrics </a:t>
            </a:r>
            <a:r>
              <a:rPr lang="en-GB" b="1" dirty="0"/>
              <a:t>&amp; </a:t>
            </a:r>
            <a:r>
              <a:rPr lang="en-GB" b="1" dirty="0">
                <a:highlight>
                  <a:srgbClr val="FFFF00"/>
                </a:highlight>
              </a:rPr>
              <a:t>Constraints</a:t>
            </a:r>
            <a:r>
              <a:rPr lang="en-GB" b="1" dirty="0"/>
              <a:t> (RFC 6551)</a:t>
            </a:r>
          </a:p>
          <a:p>
            <a:pPr algn="just"/>
            <a:r>
              <a:rPr lang="en-GB" dirty="0"/>
              <a:t>RPL (Routing Protocol for Low-Power and Lossy Networks) is designed for </a:t>
            </a:r>
            <a:r>
              <a:rPr lang="en-GB" b="1" dirty="0"/>
              <a:t>low-power and lossy networks (LLNs)</a:t>
            </a:r>
            <a:r>
              <a:rPr lang="en-GB" dirty="0"/>
              <a:t>, which include a mix of </a:t>
            </a:r>
            <a:r>
              <a:rPr lang="en-GB" b="1" dirty="0"/>
              <a:t>battery-powered and mains-powered nodes</a:t>
            </a:r>
            <a:r>
              <a:rPr lang="en-GB" dirty="0"/>
              <a:t>. </a:t>
            </a:r>
          </a:p>
          <a:p>
            <a:pPr algn="just"/>
            <a:r>
              <a:rPr lang="en-GB" dirty="0"/>
              <a:t>To optimize routing, </a:t>
            </a:r>
            <a:r>
              <a:rPr lang="en-GB" b="1" dirty="0"/>
              <a:t>RFC 6551</a:t>
            </a:r>
            <a:r>
              <a:rPr lang="en-GB" dirty="0"/>
              <a:t> defines a </a:t>
            </a:r>
            <a:r>
              <a:rPr lang="en-GB" b="1" dirty="0">
                <a:highlight>
                  <a:srgbClr val="FFFF00"/>
                </a:highlight>
              </a:rPr>
              <a:t>comprehensive set of metrics </a:t>
            </a:r>
            <a:r>
              <a:rPr lang="en-GB" b="1" dirty="0"/>
              <a:t>and </a:t>
            </a:r>
            <a:r>
              <a:rPr lang="en-GB" b="1" dirty="0">
                <a:highlight>
                  <a:srgbClr val="FFFF00"/>
                </a:highlight>
              </a:rPr>
              <a:t>constraints</a:t>
            </a:r>
            <a:r>
              <a:rPr lang="en-GB" dirty="0"/>
              <a:t> that help RPL nodes select the best path in a </a:t>
            </a:r>
            <a:r>
              <a:rPr lang="en-GB" b="1" dirty="0"/>
              <a:t>DODAG (Destination-Oriented Directed Acyclic Graph)</a:t>
            </a:r>
            <a:r>
              <a:rPr lang="en-GB" dirty="0"/>
              <a:t>.</a:t>
            </a:r>
            <a:endParaRPr lang="en-IN" dirty="0"/>
          </a:p>
        </p:txBody>
      </p:sp>
    </p:spTree>
    <p:extLst>
      <p:ext uri="{BB962C8B-B14F-4D97-AF65-F5344CB8AC3E}">
        <p14:creationId xmlns:p14="http://schemas.microsoft.com/office/powerpoint/2010/main" val="313828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C4F8-06E1-6352-280D-B483B88BB5BA}"/>
              </a:ext>
            </a:extLst>
          </p:cNvPr>
          <p:cNvSpPr>
            <a:spLocks noGrp="1"/>
          </p:cNvSpPr>
          <p:nvPr>
            <p:ph type="title"/>
          </p:nvPr>
        </p:nvSpPr>
        <p:spPr>
          <a:xfrm>
            <a:off x="838200" y="0"/>
            <a:ext cx="9764486" cy="483961"/>
          </a:xfrm>
        </p:spPr>
        <p:txBody>
          <a:bodyPr>
            <a:normAutofit fontScale="90000"/>
          </a:bodyPr>
          <a:lstStyle/>
          <a:p>
            <a:r>
              <a:rPr lang="en-GB" sz="4400" b="1" i="0" u="none" strike="noStrike" baseline="0" dirty="0">
                <a:latin typeface="DejaVuSerif-Bold"/>
              </a:rPr>
              <a:t>Versatile:</a:t>
            </a:r>
            <a:endParaRPr lang="en-IN" dirty="0"/>
          </a:p>
        </p:txBody>
      </p:sp>
      <p:sp>
        <p:nvSpPr>
          <p:cNvPr id="3" name="Content Placeholder 2">
            <a:extLst>
              <a:ext uri="{FF2B5EF4-FFF2-40B4-BE49-F238E27FC236}">
                <a16:creationId xmlns:a16="http://schemas.microsoft.com/office/drawing/2014/main" id="{98066F33-6A08-2ECF-6582-9E19C6928280}"/>
              </a:ext>
            </a:extLst>
          </p:cNvPr>
          <p:cNvSpPr>
            <a:spLocks noGrp="1"/>
          </p:cNvSpPr>
          <p:nvPr>
            <p:ph idx="1"/>
          </p:nvPr>
        </p:nvSpPr>
        <p:spPr>
          <a:xfrm>
            <a:off x="838200" y="674914"/>
            <a:ext cx="10515600" cy="5502049"/>
          </a:xfrm>
        </p:spPr>
        <p:txBody>
          <a:bodyPr>
            <a:normAutofit/>
          </a:bodyPr>
          <a:lstStyle/>
          <a:p>
            <a:pPr algn="just"/>
            <a:r>
              <a:rPr lang="en-GB" sz="2400" b="0" i="0" u="none" strike="noStrike" baseline="0" dirty="0">
                <a:latin typeface="Times New Roman" panose="02020603050405020304" pitchFamily="18" charset="0"/>
                <a:cs typeface="Times New Roman" panose="02020603050405020304" pitchFamily="18" charset="0"/>
              </a:rPr>
              <a:t>A </a:t>
            </a:r>
            <a:r>
              <a:rPr lang="en-GB" sz="2400" b="1" i="0" u="none" strike="noStrike" baseline="0" dirty="0">
                <a:latin typeface="Times New Roman" panose="02020603050405020304" pitchFamily="18" charset="0"/>
                <a:cs typeface="Times New Roman" panose="02020603050405020304" pitchFamily="18" charset="0"/>
              </a:rPr>
              <a:t>large spectrum of access technologies is available </a:t>
            </a:r>
            <a:r>
              <a:rPr lang="en-GB" sz="2400" b="0" i="0" u="none" strike="noStrike" baseline="0" dirty="0">
                <a:latin typeface="Times New Roman" panose="02020603050405020304" pitchFamily="18" charset="0"/>
                <a:cs typeface="Times New Roman" panose="02020603050405020304" pitchFamily="18" charset="0"/>
              </a:rPr>
              <a:t>to offer connectivity of “things” in the last mile. </a:t>
            </a:r>
          </a:p>
          <a:p>
            <a:pPr algn="just"/>
            <a:r>
              <a:rPr lang="en-GB" sz="2400" dirty="0">
                <a:latin typeface="Times New Roman" panose="02020603050405020304" pitchFamily="18" charset="0"/>
                <a:cs typeface="Times New Roman" panose="02020603050405020304" pitchFamily="18" charset="0"/>
              </a:rPr>
              <a:t>L</a:t>
            </a:r>
            <a:r>
              <a:rPr lang="en-GB" sz="2400" b="0" i="0" u="none" strike="noStrike" baseline="0" dirty="0">
                <a:latin typeface="Times New Roman" panose="02020603050405020304" pitchFamily="18" charset="0"/>
                <a:cs typeface="Times New Roman" panose="02020603050405020304" pitchFamily="18" charset="0"/>
              </a:rPr>
              <a:t>ayered IP architecture is well equipped to cope with any type of physical and data link layers. </a:t>
            </a:r>
          </a:p>
          <a:p>
            <a:pPr algn="just"/>
            <a:r>
              <a:rPr lang="en-GB" sz="2400" b="0" i="0" u="none" strike="noStrike" baseline="0" dirty="0">
                <a:latin typeface="Times New Roman" panose="02020603050405020304" pitchFamily="18" charset="0"/>
                <a:cs typeface="Times New Roman" panose="02020603050405020304" pitchFamily="18" charset="0"/>
              </a:rPr>
              <a:t>This makes </a:t>
            </a:r>
            <a:r>
              <a:rPr lang="en-GB" sz="2400" b="1" i="0" u="none" strike="noStrike" baseline="0" dirty="0">
                <a:latin typeface="Times New Roman" panose="02020603050405020304" pitchFamily="18" charset="0"/>
                <a:cs typeface="Times New Roman" panose="02020603050405020304" pitchFamily="18" charset="0"/>
              </a:rPr>
              <a:t>IP ideal as a long-term investment</a:t>
            </a:r>
            <a:r>
              <a:rPr lang="en-GB" sz="2400" b="0" i="0" u="none" strike="noStrike" baseline="0" dirty="0">
                <a:latin typeface="Times New Roman" panose="02020603050405020304" pitchFamily="18" charset="0"/>
                <a:cs typeface="Times New Roman" panose="02020603050405020304" pitchFamily="18" charset="0"/>
              </a:rPr>
              <a:t> because various protocols at these layers can be used in a deployment now and over time, without requiring changes to the whole </a:t>
            </a:r>
            <a:r>
              <a:rPr lang="en-GB" sz="2400" b="1" i="0" u="none" strike="noStrike" baseline="0" dirty="0">
                <a:latin typeface="Times New Roman" panose="02020603050405020304" pitchFamily="18" charset="0"/>
                <a:cs typeface="Times New Roman" panose="02020603050405020304" pitchFamily="18" charset="0"/>
              </a:rPr>
              <a:t>solution architecture and </a:t>
            </a:r>
            <a:r>
              <a:rPr lang="en-IN" sz="2400" b="1" i="0" u="none" strike="noStrike" baseline="0" dirty="0">
                <a:latin typeface="Times New Roman" panose="02020603050405020304" pitchFamily="18" charset="0"/>
                <a:cs typeface="Times New Roman" panose="02020603050405020304" pitchFamily="18" charset="0"/>
              </a:rPr>
              <a:t>data flow</a:t>
            </a:r>
            <a:r>
              <a:rPr lang="en-IN" sz="2400" b="0" i="0" u="none" strike="noStrike" baseline="0" dirty="0">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06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434AE-6EA9-97E3-6DF4-48B312A23EB9}"/>
              </a:ext>
            </a:extLst>
          </p:cNvPr>
          <p:cNvSpPr>
            <a:spLocks noGrp="1"/>
          </p:cNvSpPr>
          <p:nvPr>
            <p:ph idx="1"/>
          </p:nvPr>
        </p:nvSpPr>
        <p:spPr>
          <a:xfrm>
            <a:off x="947057" y="345168"/>
            <a:ext cx="10515600" cy="4351338"/>
          </a:xfrm>
        </p:spPr>
        <p:txBody>
          <a:bodyPr/>
          <a:lstStyle/>
          <a:p>
            <a:pPr algn="just">
              <a:buNone/>
            </a:pPr>
            <a:r>
              <a:rPr lang="en-GB" b="1" dirty="0"/>
              <a:t>1. Routing Metrics (Used for Path Selection)</a:t>
            </a:r>
          </a:p>
          <a:p>
            <a:pPr algn="just"/>
            <a:r>
              <a:rPr lang="en-GB" dirty="0"/>
              <a:t>Routing metrics in RPL </a:t>
            </a:r>
            <a:r>
              <a:rPr lang="en-GB" b="1" dirty="0"/>
              <a:t>quantify link/node quality</a:t>
            </a:r>
            <a:r>
              <a:rPr lang="en-GB" dirty="0"/>
              <a:t> and help select the most efficient path. </a:t>
            </a:r>
          </a:p>
          <a:p>
            <a:pPr algn="just"/>
            <a:r>
              <a:rPr lang="en-GB" dirty="0"/>
              <a:t>Some key metrics include:</a:t>
            </a:r>
          </a:p>
          <a:p>
            <a:pPr algn="just"/>
            <a:endParaRPr lang="en-IN" dirty="0"/>
          </a:p>
        </p:txBody>
      </p:sp>
      <p:pic>
        <p:nvPicPr>
          <p:cNvPr id="13" name="Picture 12">
            <a:extLst>
              <a:ext uri="{FF2B5EF4-FFF2-40B4-BE49-F238E27FC236}">
                <a16:creationId xmlns:a16="http://schemas.microsoft.com/office/drawing/2014/main" id="{A986FC75-32DC-1BF4-9C90-BBA34343D03D}"/>
              </a:ext>
            </a:extLst>
          </p:cNvPr>
          <p:cNvPicPr>
            <a:picLocks noChangeAspect="1"/>
          </p:cNvPicPr>
          <p:nvPr/>
        </p:nvPicPr>
        <p:blipFill>
          <a:blip r:embed="rId2"/>
          <a:stretch>
            <a:fillRect/>
          </a:stretch>
        </p:blipFill>
        <p:spPr>
          <a:xfrm>
            <a:off x="729343" y="2234151"/>
            <a:ext cx="11131495" cy="4460564"/>
          </a:xfrm>
          <a:prstGeom prst="rect">
            <a:avLst/>
          </a:prstGeom>
        </p:spPr>
      </p:pic>
    </p:spTree>
    <p:extLst>
      <p:ext uri="{BB962C8B-B14F-4D97-AF65-F5344CB8AC3E}">
        <p14:creationId xmlns:p14="http://schemas.microsoft.com/office/powerpoint/2010/main" val="2251141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FA09-929B-DBBB-BD89-FD34640AAF65}"/>
              </a:ext>
            </a:extLst>
          </p:cNvPr>
          <p:cNvSpPr>
            <a:spLocks noGrp="1"/>
          </p:cNvSpPr>
          <p:nvPr>
            <p:ph idx="1"/>
          </p:nvPr>
        </p:nvSpPr>
        <p:spPr>
          <a:xfrm>
            <a:off x="838199" y="337457"/>
            <a:ext cx="10711543" cy="5834743"/>
          </a:xfrm>
        </p:spPr>
        <p:txBody>
          <a:bodyPr/>
          <a:lstStyle/>
          <a:p>
            <a:pPr>
              <a:buNone/>
            </a:pPr>
            <a:r>
              <a:rPr lang="en-GB" b="1" dirty="0"/>
              <a:t>2. Routing Constraints (Used to Filter Out Paths)</a:t>
            </a:r>
          </a:p>
          <a:p>
            <a:pPr algn="just"/>
            <a:r>
              <a:rPr lang="en-GB" dirty="0"/>
              <a:t>Routing constraints </a:t>
            </a:r>
            <a:r>
              <a:rPr lang="en-GB" b="1" dirty="0"/>
              <a:t>restrict paths</a:t>
            </a:r>
            <a:r>
              <a:rPr lang="en-GB" dirty="0"/>
              <a:t> that do not meet certain requirements. </a:t>
            </a:r>
          </a:p>
          <a:p>
            <a:pPr algn="just"/>
            <a:r>
              <a:rPr lang="en-GB" dirty="0"/>
              <a:t>Some key constraints include:</a:t>
            </a:r>
          </a:p>
          <a:p>
            <a:endParaRPr lang="en-IN" dirty="0"/>
          </a:p>
        </p:txBody>
      </p:sp>
      <p:pic>
        <p:nvPicPr>
          <p:cNvPr id="5" name="Picture 4">
            <a:extLst>
              <a:ext uri="{FF2B5EF4-FFF2-40B4-BE49-F238E27FC236}">
                <a16:creationId xmlns:a16="http://schemas.microsoft.com/office/drawing/2014/main" id="{25A2428F-1FF2-659A-5CD5-7FB3B64F5BD1}"/>
              </a:ext>
            </a:extLst>
          </p:cNvPr>
          <p:cNvPicPr>
            <a:picLocks noChangeAspect="1"/>
          </p:cNvPicPr>
          <p:nvPr/>
        </p:nvPicPr>
        <p:blipFill>
          <a:blip r:embed="rId2"/>
          <a:stretch>
            <a:fillRect/>
          </a:stretch>
        </p:blipFill>
        <p:spPr>
          <a:xfrm>
            <a:off x="804124" y="2457314"/>
            <a:ext cx="10583752" cy="1943371"/>
          </a:xfrm>
          <a:prstGeom prst="rect">
            <a:avLst/>
          </a:prstGeom>
        </p:spPr>
      </p:pic>
    </p:spTree>
    <p:extLst>
      <p:ext uri="{BB962C8B-B14F-4D97-AF65-F5344CB8AC3E}">
        <p14:creationId xmlns:p14="http://schemas.microsoft.com/office/powerpoint/2010/main" val="1239143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DB6D-571C-CAC5-0BA9-1B9A93F6D689}"/>
              </a:ext>
            </a:extLst>
          </p:cNvPr>
          <p:cNvSpPr>
            <a:spLocks noGrp="1"/>
          </p:cNvSpPr>
          <p:nvPr>
            <p:ph type="title"/>
          </p:nvPr>
        </p:nvSpPr>
        <p:spPr>
          <a:xfrm>
            <a:off x="838200" y="365126"/>
            <a:ext cx="10515600" cy="679904"/>
          </a:xfrm>
        </p:spPr>
        <p:txBody>
          <a:bodyPr>
            <a:normAutofit/>
          </a:bodyPr>
          <a:lstStyle/>
          <a:p>
            <a:r>
              <a:rPr lang="en-GB" sz="3200" b="1" i="0" u="none" strike="noStrike" baseline="0" dirty="0">
                <a:latin typeface="DejaVuSerif-Bold"/>
              </a:rPr>
              <a:t>Authentication and Encryption on Constrained Nodes</a:t>
            </a:r>
            <a:endParaRPr lang="en-IN" sz="6600" dirty="0"/>
          </a:p>
        </p:txBody>
      </p:sp>
      <p:sp>
        <p:nvSpPr>
          <p:cNvPr id="3" name="Content Placeholder 2">
            <a:extLst>
              <a:ext uri="{FF2B5EF4-FFF2-40B4-BE49-F238E27FC236}">
                <a16:creationId xmlns:a16="http://schemas.microsoft.com/office/drawing/2014/main" id="{F797AB44-F86E-CEF6-A756-4EF8089F42DA}"/>
              </a:ext>
            </a:extLst>
          </p:cNvPr>
          <p:cNvSpPr>
            <a:spLocks noGrp="1"/>
          </p:cNvSpPr>
          <p:nvPr>
            <p:ph idx="1"/>
          </p:nvPr>
        </p:nvSpPr>
        <p:spPr>
          <a:xfrm>
            <a:off x="751114" y="1145721"/>
            <a:ext cx="10515600" cy="4351338"/>
          </a:xfrm>
        </p:spPr>
        <p:txBody>
          <a:bodyPr/>
          <a:lstStyle/>
          <a:p>
            <a:pPr algn="l"/>
            <a:r>
              <a:rPr lang="en-GB" b="1" dirty="0"/>
              <a:t>IETF working groups that are focused on </a:t>
            </a:r>
            <a:r>
              <a:rPr lang="en-IN" b="1" dirty="0"/>
              <a:t>IoT security</a:t>
            </a:r>
            <a:r>
              <a:rPr lang="en-GB" b="1" dirty="0"/>
              <a:t>: </a:t>
            </a:r>
            <a:r>
              <a:rPr lang="en-GB" b="1" dirty="0">
                <a:highlight>
                  <a:srgbClr val="FFFF00"/>
                </a:highlight>
              </a:rPr>
              <a:t>ACE and DICE.</a:t>
            </a:r>
          </a:p>
          <a:p>
            <a:pPr algn="just">
              <a:buNone/>
            </a:pPr>
            <a:endParaRPr lang="en-GB" b="1" dirty="0"/>
          </a:p>
          <a:p>
            <a:pPr algn="just">
              <a:buNone/>
            </a:pPr>
            <a:r>
              <a:rPr lang="en-GB" b="1" dirty="0"/>
              <a:t>ACE (Authentication and Authorization for Constrained Environments)</a:t>
            </a:r>
          </a:p>
          <a:p>
            <a:pPr algn="just"/>
            <a:r>
              <a:rPr lang="en-GB" dirty="0"/>
              <a:t>The </a:t>
            </a:r>
            <a:r>
              <a:rPr lang="en-GB" b="1" dirty="0"/>
              <a:t>ACE (Authentication and Authorization for Constrained Environments) Working Group</a:t>
            </a:r>
            <a:r>
              <a:rPr lang="en-GB" dirty="0"/>
              <a:t> is responsible for adapting </a:t>
            </a:r>
            <a:r>
              <a:rPr lang="en-GB" b="1" dirty="0"/>
              <a:t>authentication and authorization mechanisms</a:t>
            </a:r>
            <a:r>
              <a:rPr lang="en-GB" dirty="0"/>
              <a:t> for </a:t>
            </a:r>
            <a:r>
              <a:rPr lang="en-GB" b="1" dirty="0"/>
              <a:t>low-power, constrained networks</a:t>
            </a:r>
            <a:r>
              <a:rPr lang="en-GB" dirty="0"/>
              <a:t>, such as </a:t>
            </a:r>
            <a:r>
              <a:rPr lang="en-GB" b="1" dirty="0"/>
              <a:t>6LoWPAN, RPL, and CoAP-based IoT systems</a:t>
            </a:r>
            <a:r>
              <a:rPr lang="en-GB" dirty="0"/>
              <a:t>.</a:t>
            </a:r>
          </a:p>
          <a:p>
            <a:pPr algn="l"/>
            <a:endParaRPr lang="en-IN" dirty="0"/>
          </a:p>
        </p:txBody>
      </p:sp>
    </p:spTree>
    <p:extLst>
      <p:ext uri="{BB962C8B-B14F-4D97-AF65-F5344CB8AC3E}">
        <p14:creationId xmlns:p14="http://schemas.microsoft.com/office/powerpoint/2010/main" val="2364633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A34A2-D446-0E81-326D-23CEC132B30D}"/>
              </a:ext>
            </a:extLst>
          </p:cNvPr>
          <p:cNvSpPr>
            <a:spLocks noGrp="1"/>
          </p:cNvSpPr>
          <p:nvPr>
            <p:ph idx="1"/>
          </p:nvPr>
        </p:nvSpPr>
        <p:spPr>
          <a:xfrm>
            <a:off x="1208314" y="674914"/>
            <a:ext cx="10145486" cy="5502049"/>
          </a:xfrm>
        </p:spPr>
        <p:txBody>
          <a:bodyPr>
            <a:normAutofit/>
          </a:bodyPr>
          <a:lstStyle/>
          <a:p>
            <a:pPr>
              <a:buNone/>
            </a:pPr>
            <a:r>
              <a:rPr lang="en-IN" b="1" dirty="0">
                <a:highlight>
                  <a:srgbClr val="FFFF00"/>
                </a:highlight>
              </a:rPr>
              <a:t>ACE Working Group</a:t>
            </a:r>
          </a:p>
          <a:p>
            <a:pPr>
              <a:buFont typeface="+mj-lt"/>
              <a:buAutoNum type="arabicPeriod"/>
            </a:pPr>
            <a:r>
              <a:rPr lang="en-IN" b="1" dirty="0"/>
              <a:t>Evaluate existing authentication and authorization protocols</a:t>
            </a:r>
            <a:r>
              <a:rPr lang="en-IN" dirty="0"/>
              <a:t> for suitability in </a:t>
            </a:r>
            <a:r>
              <a:rPr lang="en-IN" b="1" dirty="0"/>
              <a:t>LLNs (Low-Power and Lossy Networks)</a:t>
            </a:r>
            <a:r>
              <a:rPr lang="en-IN" dirty="0"/>
              <a:t>.</a:t>
            </a:r>
          </a:p>
          <a:p>
            <a:pPr>
              <a:buFont typeface="+mj-lt"/>
              <a:buAutoNum type="arabicPeriod"/>
            </a:pPr>
            <a:r>
              <a:rPr lang="en-IN" b="1" dirty="0"/>
              <a:t>Develop a secure framework</a:t>
            </a:r>
            <a:r>
              <a:rPr lang="en-IN" dirty="0"/>
              <a:t> for </a:t>
            </a:r>
            <a:r>
              <a:rPr lang="en-IN" b="1" dirty="0"/>
              <a:t>access control</a:t>
            </a:r>
            <a:r>
              <a:rPr lang="en-IN" dirty="0"/>
              <a:t> in IoT environments.</a:t>
            </a:r>
          </a:p>
          <a:p>
            <a:pPr>
              <a:buFont typeface="+mj-lt"/>
              <a:buAutoNum type="arabicPeriod"/>
            </a:pPr>
            <a:r>
              <a:rPr lang="en-IN" b="1" dirty="0"/>
              <a:t>Focus on CoAP + DTLS </a:t>
            </a:r>
            <a:r>
              <a:rPr lang="en-IN" dirty="0"/>
              <a:t>(Datagram Transport Layer Security) </a:t>
            </a:r>
            <a:r>
              <a:rPr lang="en-IN" b="1" dirty="0"/>
              <a:t>for security</a:t>
            </a:r>
            <a:r>
              <a:rPr lang="en-IN" dirty="0"/>
              <a:t>, ensuring lightweight, encrypted communication.</a:t>
            </a:r>
          </a:p>
          <a:p>
            <a:pPr>
              <a:buFont typeface="+mj-lt"/>
              <a:buAutoNum type="arabicPeriod"/>
            </a:pPr>
            <a:r>
              <a:rPr lang="en-IN" b="1" dirty="0"/>
              <a:t>Enable resource access (GET, PUT, POST, DELETE)</a:t>
            </a:r>
            <a:r>
              <a:rPr lang="en-IN" dirty="0"/>
              <a:t> via secure methods.</a:t>
            </a:r>
          </a:p>
          <a:p>
            <a:pPr>
              <a:buFont typeface="+mj-lt"/>
              <a:buAutoNum type="arabicPeriod"/>
            </a:pPr>
            <a:r>
              <a:rPr lang="en-IN" b="1" dirty="0"/>
              <a:t>Work on interoperability</a:t>
            </a:r>
            <a:r>
              <a:rPr lang="en-IN" dirty="0"/>
              <a:t> between </a:t>
            </a:r>
            <a:r>
              <a:rPr lang="en-IN" b="1" dirty="0"/>
              <a:t>CoAP-DTLS and HTTP-TLS</a:t>
            </a:r>
            <a:r>
              <a:rPr lang="en-IN" dirty="0"/>
              <a:t> for seamless IoT security.</a:t>
            </a:r>
          </a:p>
          <a:p>
            <a:endParaRPr lang="en-IN" dirty="0"/>
          </a:p>
        </p:txBody>
      </p:sp>
    </p:spTree>
    <p:extLst>
      <p:ext uri="{BB962C8B-B14F-4D97-AF65-F5344CB8AC3E}">
        <p14:creationId xmlns:p14="http://schemas.microsoft.com/office/powerpoint/2010/main" val="160349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92ECC-C251-7A45-7FD1-B31CB3777BE2}"/>
              </a:ext>
            </a:extLst>
          </p:cNvPr>
          <p:cNvSpPr>
            <a:spLocks noGrp="1"/>
          </p:cNvSpPr>
          <p:nvPr>
            <p:ph idx="1"/>
          </p:nvPr>
        </p:nvSpPr>
        <p:spPr>
          <a:xfrm>
            <a:off x="707571" y="584654"/>
            <a:ext cx="10515600" cy="4351338"/>
          </a:xfrm>
        </p:spPr>
        <p:txBody>
          <a:bodyPr/>
          <a:lstStyle/>
          <a:p>
            <a:pPr>
              <a:buNone/>
            </a:pPr>
            <a:r>
              <a:rPr lang="en-GB" b="1" dirty="0"/>
              <a:t>How ACE Secures Constrained IoT Networks</a:t>
            </a:r>
          </a:p>
          <a:p>
            <a:pPr algn="just"/>
            <a:r>
              <a:rPr lang="en-GB" dirty="0"/>
              <a:t>The ACE framework introduces a </a:t>
            </a:r>
            <a:r>
              <a:rPr lang="en-GB" b="1" dirty="0"/>
              <a:t>centralized authorization model</a:t>
            </a:r>
            <a:r>
              <a:rPr lang="en-GB" dirty="0"/>
              <a:t> using an </a:t>
            </a:r>
            <a:r>
              <a:rPr lang="en-GB" b="1" dirty="0"/>
              <a:t>Authorization Server (AS)</a:t>
            </a:r>
            <a:r>
              <a:rPr lang="en-GB" dirty="0"/>
              <a:t> to mediate access between </a:t>
            </a:r>
            <a:r>
              <a:rPr lang="en-GB" b="1" dirty="0"/>
              <a:t>Client, Resource Server, and AS</a:t>
            </a:r>
            <a:r>
              <a:rPr lang="en-GB" dirty="0"/>
              <a:t>.</a:t>
            </a:r>
          </a:p>
          <a:p>
            <a:endParaRPr lang="en-IN" dirty="0"/>
          </a:p>
        </p:txBody>
      </p:sp>
      <p:graphicFrame>
        <p:nvGraphicFramePr>
          <p:cNvPr id="4" name="Table 3">
            <a:extLst>
              <a:ext uri="{FF2B5EF4-FFF2-40B4-BE49-F238E27FC236}">
                <a16:creationId xmlns:a16="http://schemas.microsoft.com/office/drawing/2014/main" id="{D03B1C7B-3BAD-096C-B205-7F6D46428D9A}"/>
              </a:ext>
            </a:extLst>
          </p:cNvPr>
          <p:cNvGraphicFramePr>
            <a:graphicFrameLocks noGrp="1"/>
          </p:cNvGraphicFramePr>
          <p:nvPr>
            <p:extLst>
              <p:ext uri="{D42A27DB-BD31-4B8C-83A1-F6EECF244321}">
                <p14:modId xmlns:p14="http://schemas.microsoft.com/office/powerpoint/2010/main" val="3458906058"/>
              </p:ext>
            </p:extLst>
          </p:nvPr>
        </p:nvGraphicFramePr>
        <p:xfrm>
          <a:off x="968829" y="3685608"/>
          <a:ext cx="10515600" cy="1828800"/>
        </p:xfrm>
        <a:graphic>
          <a:graphicData uri="http://schemas.openxmlformats.org/drawingml/2006/table">
            <a:tbl>
              <a:tblPr/>
              <a:tblGrid>
                <a:gridCol w="5257800">
                  <a:extLst>
                    <a:ext uri="{9D8B030D-6E8A-4147-A177-3AD203B41FA5}">
                      <a16:colId xmlns:a16="http://schemas.microsoft.com/office/drawing/2014/main" val="4200447215"/>
                    </a:ext>
                  </a:extLst>
                </a:gridCol>
                <a:gridCol w="5257800">
                  <a:extLst>
                    <a:ext uri="{9D8B030D-6E8A-4147-A177-3AD203B41FA5}">
                      <a16:colId xmlns:a16="http://schemas.microsoft.com/office/drawing/2014/main" val="878891372"/>
                    </a:ext>
                  </a:extLst>
                </a:gridCol>
              </a:tblGrid>
              <a:tr h="0">
                <a:tc>
                  <a:txBody>
                    <a:bodyPr/>
                    <a:lstStyle/>
                    <a:p>
                      <a:r>
                        <a:rPr lang="en-IN" b="1"/>
                        <a:t>Component</a:t>
                      </a:r>
                      <a:endParaRPr lang="en-IN"/>
                    </a:p>
                  </a:txBody>
                  <a:tcPr anchor="ctr">
                    <a:lnL>
                      <a:noFill/>
                    </a:lnL>
                    <a:lnR>
                      <a:noFill/>
                    </a:lnR>
                    <a:lnT>
                      <a:noFill/>
                    </a:lnT>
                    <a:lnB>
                      <a:noFill/>
                    </a:lnB>
                    <a:noFill/>
                  </a:tcPr>
                </a:tc>
                <a:tc>
                  <a:txBody>
                    <a:bodyPr/>
                    <a:lstStyle/>
                    <a:p>
                      <a:r>
                        <a:rPr lang="en-IN" b="1"/>
                        <a:t>Role</a:t>
                      </a:r>
                      <a:endParaRPr lang="en-IN"/>
                    </a:p>
                  </a:txBody>
                  <a:tcPr anchor="ctr">
                    <a:lnL>
                      <a:noFill/>
                    </a:lnL>
                    <a:lnR>
                      <a:noFill/>
                    </a:lnR>
                    <a:lnT>
                      <a:noFill/>
                    </a:lnT>
                    <a:lnB>
                      <a:noFill/>
                    </a:lnB>
                    <a:noFill/>
                  </a:tcPr>
                </a:tc>
                <a:extLst>
                  <a:ext uri="{0D108BD9-81ED-4DB2-BD59-A6C34878D82A}">
                    <a16:rowId xmlns:a16="http://schemas.microsoft.com/office/drawing/2014/main" val="3443621215"/>
                  </a:ext>
                </a:extLst>
              </a:tr>
              <a:tr h="0">
                <a:tc>
                  <a:txBody>
                    <a:bodyPr/>
                    <a:lstStyle/>
                    <a:p>
                      <a:r>
                        <a:rPr lang="en-IN" b="1"/>
                        <a:t>Client (C)</a:t>
                      </a:r>
                      <a:endParaRPr lang="en-IN"/>
                    </a:p>
                  </a:txBody>
                  <a:tcPr anchor="ctr">
                    <a:lnL>
                      <a:noFill/>
                    </a:lnL>
                    <a:lnR>
                      <a:noFill/>
                    </a:lnR>
                    <a:lnT>
                      <a:noFill/>
                    </a:lnT>
                    <a:lnB>
                      <a:noFill/>
                    </a:lnB>
                    <a:noFill/>
                  </a:tcPr>
                </a:tc>
                <a:tc>
                  <a:txBody>
                    <a:bodyPr/>
                    <a:lstStyle/>
                    <a:p>
                      <a:r>
                        <a:rPr lang="en-GB"/>
                        <a:t>Requests access to a resource (e.g., sensor data)</a:t>
                      </a:r>
                    </a:p>
                  </a:txBody>
                  <a:tcPr anchor="ctr">
                    <a:lnL>
                      <a:noFill/>
                    </a:lnL>
                    <a:lnR>
                      <a:noFill/>
                    </a:lnR>
                    <a:lnT>
                      <a:noFill/>
                    </a:lnT>
                    <a:lnB>
                      <a:noFill/>
                    </a:lnB>
                    <a:noFill/>
                  </a:tcPr>
                </a:tc>
                <a:extLst>
                  <a:ext uri="{0D108BD9-81ED-4DB2-BD59-A6C34878D82A}">
                    <a16:rowId xmlns:a16="http://schemas.microsoft.com/office/drawing/2014/main" val="774765964"/>
                  </a:ext>
                </a:extLst>
              </a:tr>
              <a:tr h="0">
                <a:tc>
                  <a:txBody>
                    <a:bodyPr/>
                    <a:lstStyle/>
                    <a:p>
                      <a:r>
                        <a:rPr lang="en-IN" b="1"/>
                        <a:t>Resource Server (RS)</a:t>
                      </a:r>
                      <a:endParaRPr lang="en-IN"/>
                    </a:p>
                  </a:txBody>
                  <a:tcPr anchor="ctr">
                    <a:lnL>
                      <a:noFill/>
                    </a:lnL>
                    <a:lnR>
                      <a:noFill/>
                    </a:lnR>
                    <a:lnT>
                      <a:noFill/>
                    </a:lnT>
                    <a:lnB>
                      <a:noFill/>
                    </a:lnB>
                    <a:noFill/>
                  </a:tcPr>
                </a:tc>
                <a:tc>
                  <a:txBody>
                    <a:bodyPr/>
                    <a:lstStyle/>
                    <a:p>
                      <a:r>
                        <a:rPr lang="en-GB"/>
                        <a:t>Hosts protected resources (e.g., an IoT device)</a:t>
                      </a:r>
                    </a:p>
                  </a:txBody>
                  <a:tcPr anchor="ctr">
                    <a:lnL>
                      <a:noFill/>
                    </a:lnL>
                    <a:lnR>
                      <a:noFill/>
                    </a:lnR>
                    <a:lnT>
                      <a:noFill/>
                    </a:lnT>
                    <a:lnB>
                      <a:noFill/>
                    </a:lnB>
                    <a:noFill/>
                  </a:tcPr>
                </a:tc>
                <a:extLst>
                  <a:ext uri="{0D108BD9-81ED-4DB2-BD59-A6C34878D82A}">
                    <a16:rowId xmlns:a16="http://schemas.microsoft.com/office/drawing/2014/main" val="2425678261"/>
                  </a:ext>
                </a:extLst>
              </a:tr>
              <a:tr h="0">
                <a:tc>
                  <a:txBody>
                    <a:bodyPr/>
                    <a:lstStyle/>
                    <a:p>
                      <a:r>
                        <a:rPr lang="en-IN" b="1"/>
                        <a:t>Authorization Server (AS)</a:t>
                      </a:r>
                      <a:endParaRPr lang="en-IN"/>
                    </a:p>
                  </a:txBody>
                  <a:tcPr anchor="ctr">
                    <a:lnL>
                      <a:noFill/>
                    </a:lnL>
                    <a:lnR>
                      <a:noFill/>
                    </a:lnR>
                    <a:lnT>
                      <a:noFill/>
                    </a:lnT>
                    <a:lnB>
                      <a:noFill/>
                    </a:lnB>
                    <a:noFill/>
                  </a:tcPr>
                </a:tc>
                <a:tc>
                  <a:txBody>
                    <a:bodyPr/>
                    <a:lstStyle/>
                    <a:p>
                      <a:r>
                        <a:rPr lang="en-GB"/>
                        <a:t>Grants access tokens to clients</a:t>
                      </a:r>
                    </a:p>
                  </a:txBody>
                  <a:tcPr anchor="ctr">
                    <a:lnL>
                      <a:noFill/>
                    </a:lnL>
                    <a:lnR>
                      <a:noFill/>
                    </a:lnR>
                    <a:lnT>
                      <a:noFill/>
                    </a:lnT>
                    <a:lnB>
                      <a:noFill/>
                    </a:lnB>
                    <a:noFill/>
                  </a:tcPr>
                </a:tc>
                <a:extLst>
                  <a:ext uri="{0D108BD9-81ED-4DB2-BD59-A6C34878D82A}">
                    <a16:rowId xmlns:a16="http://schemas.microsoft.com/office/drawing/2014/main" val="2688819601"/>
                  </a:ext>
                </a:extLst>
              </a:tr>
              <a:tr h="0">
                <a:tc>
                  <a:txBody>
                    <a:bodyPr/>
                    <a:lstStyle/>
                    <a:p>
                      <a:r>
                        <a:rPr lang="en-IN" b="1"/>
                        <a:t>Access Token</a:t>
                      </a:r>
                      <a:endParaRPr lang="en-IN"/>
                    </a:p>
                  </a:txBody>
                  <a:tcPr anchor="ctr">
                    <a:lnL>
                      <a:noFill/>
                    </a:lnL>
                    <a:lnR>
                      <a:noFill/>
                    </a:lnR>
                    <a:lnT>
                      <a:noFill/>
                    </a:lnT>
                    <a:lnB>
                      <a:noFill/>
                    </a:lnB>
                    <a:noFill/>
                  </a:tcPr>
                </a:tc>
                <a:tc>
                  <a:txBody>
                    <a:bodyPr/>
                    <a:lstStyle/>
                    <a:p>
                      <a:r>
                        <a:rPr lang="en-GB" dirty="0"/>
                        <a:t>Used by the client to prove authorization</a:t>
                      </a:r>
                    </a:p>
                  </a:txBody>
                  <a:tcPr anchor="ctr">
                    <a:lnL>
                      <a:noFill/>
                    </a:lnL>
                    <a:lnR>
                      <a:noFill/>
                    </a:lnR>
                    <a:lnT>
                      <a:noFill/>
                    </a:lnT>
                    <a:lnB>
                      <a:noFill/>
                    </a:lnB>
                    <a:noFill/>
                  </a:tcPr>
                </a:tc>
                <a:extLst>
                  <a:ext uri="{0D108BD9-81ED-4DB2-BD59-A6C34878D82A}">
                    <a16:rowId xmlns:a16="http://schemas.microsoft.com/office/drawing/2014/main" val="1291691244"/>
                  </a:ext>
                </a:extLst>
              </a:tr>
            </a:tbl>
          </a:graphicData>
        </a:graphic>
      </p:graphicFrame>
      <p:sp>
        <p:nvSpPr>
          <p:cNvPr id="5" name="Rectangle 1">
            <a:extLst>
              <a:ext uri="{FF2B5EF4-FFF2-40B4-BE49-F238E27FC236}">
                <a16:creationId xmlns:a16="http://schemas.microsoft.com/office/drawing/2014/main" id="{8C618613-90A9-4F2C-8299-F271BDFC5DE6}"/>
              </a:ext>
            </a:extLst>
          </p:cNvPr>
          <p:cNvSpPr>
            <a:spLocks noChangeArrowheads="1"/>
          </p:cNvSpPr>
          <p:nvPr/>
        </p:nvSpPr>
        <p:spPr bwMode="auto">
          <a:xfrm>
            <a:off x="1045029" y="2849226"/>
            <a:ext cx="4600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Key Components in ACE Security Model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7235B6D-B690-D8E5-AFC7-134178F3FB4B}"/>
              </a:ext>
            </a:extLst>
          </p:cNvPr>
          <p:cNvSpPr txBox="1"/>
          <p:nvPr/>
        </p:nvSpPr>
        <p:spPr>
          <a:xfrm>
            <a:off x="1126671" y="5760129"/>
            <a:ext cx="9938658" cy="369332"/>
          </a:xfrm>
          <a:prstGeom prst="rect">
            <a:avLst/>
          </a:prstGeom>
          <a:noFill/>
        </p:spPr>
        <p:txBody>
          <a:bodyPr wrap="square">
            <a:spAutoFit/>
          </a:bodyPr>
          <a:lstStyle/>
          <a:p>
            <a:r>
              <a:rPr lang="en-GB" b="1" dirty="0"/>
              <a:t>CoAP is used for resource access</a:t>
            </a:r>
            <a:r>
              <a:rPr lang="en-GB" dirty="0"/>
              <a:t>, while </a:t>
            </a:r>
            <a:r>
              <a:rPr lang="en-GB" b="1" dirty="0"/>
              <a:t>DTLS secures the communication</a:t>
            </a:r>
            <a:r>
              <a:rPr lang="en-GB" dirty="0"/>
              <a:t> between nodes.</a:t>
            </a:r>
          </a:p>
        </p:txBody>
      </p:sp>
    </p:spTree>
    <p:extLst>
      <p:ext uri="{BB962C8B-B14F-4D97-AF65-F5344CB8AC3E}">
        <p14:creationId xmlns:p14="http://schemas.microsoft.com/office/powerpoint/2010/main" val="981644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C1EC0-6BE3-8964-C598-2CFB2E862216}"/>
              </a:ext>
            </a:extLst>
          </p:cNvPr>
          <p:cNvSpPr>
            <a:spLocks noGrp="1"/>
          </p:cNvSpPr>
          <p:nvPr>
            <p:ph idx="1"/>
          </p:nvPr>
        </p:nvSpPr>
        <p:spPr>
          <a:xfrm>
            <a:off x="762000" y="1651453"/>
            <a:ext cx="10515600" cy="4351338"/>
          </a:xfrm>
        </p:spPr>
        <p:txBody>
          <a:bodyPr/>
          <a:lstStyle/>
          <a:p>
            <a:pPr algn="just">
              <a:buNone/>
            </a:pPr>
            <a:r>
              <a:rPr lang="en-GB" b="1" dirty="0"/>
              <a:t>DICE (DTLS In Constrained Environments)</a:t>
            </a:r>
          </a:p>
          <a:p>
            <a:pPr algn="just"/>
            <a:r>
              <a:rPr lang="en-GB" b="1" dirty="0"/>
              <a:t>DICE (DTLS In Constrained Environments)</a:t>
            </a:r>
            <a:r>
              <a:rPr lang="en-GB" dirty="0"/>
              <a:t> is an </a:t>
            </a:r>
            <a:r>
              <a:rPr lang="en-GB" b="1" dirty="0"/>
              <a:t>IETF working group</a:t>
            </a:r>
            <a:r>
              <a:rPr lang="en-GB" dirty="0"/>
              <a:t> focused on </a:t>
            </a:r>
            <a:r>
              <a:rPr lang="en-GB" b="1" dirty="0"/>
              <a:t>optimizing DTLS (Datagram Transport Layer Security)</a:t>
            </a:r>
            <a:r>
              <a:rPr lang="en-GB" dirty="0"/>
              <a:t> for </a:t>
            </a:r>
            <a:r>
              <a:rPr lang="en-GB" b="1" dirty="0"/>
              <a:t>constrained nodes and networks</a:t>
            </a:r>
            <a:r>
              <a:rPr lang="en-GB" dirty="0"/>
              <a:t>. </a:t>
            </a:r>
          </a:p>
          <a:p>
            <a:pPr algn="just"/>
            <a:r>
              <a:rPr lang="en-GB" dirty="0"/>
              <a:t>It ensures that </a:t>
            </a:r>
            <a:r>
              <a:rPr lang="en-GB" b="1" dirty="0"/>
              <a:t>CoAP-based IoT applications</a:t>
            </a:r>
            <a:r>
              <a:rPr lang="en-GB" dirty="0"/>
              <a:t> can use </a:t>
            </a:r>
            <a:r>
              <a:rPr lang="en-GB" b="1" dirty="0"/>
              <a:t>secure communication</a:t>
            </a:r>
            <a:r>
              <a:rPr lang="en-GB" dirty="0"/>
              <a:t> efficiently.</a:t>
            </a:r>
          </a:p>
          <a:p>
            <a:pPr algn="just"/>
            <a:endParaRPr lang="en-GB" dirty="0"/>
          </a:p>
          <a:p>
            <a:pPr algn="just"/>
            <a:endParaRPr lang="en-GB" dirty="0"/>
          </a:p>
          <a:p>
            <a:pPr algn="just"/>
            <a:endParaRPr lang="en-IN" dirty="0"/>
          </a:p>
        </p:txBody>
      </p:sp>
    </p:spTree>
    <p:extLst>
      <p:ext uri="{BB962C8B-B14F-4D97-AF65-F5344CB8AC3E}">
        <p14:creationId xmlns:p14="http://schemas.microsoft.com/office/powerpoint/2010/main" val="2249862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2619DE-201E-0CA8-FD35-6BBA5B3810AA}"/>
              </a:ext>
            </a:extLst>
          </p:cNvPr>
          <p:cNvGraphicFramePr>
            <a:graphicFrameLocks noGrp="1"/>
          </p:cNvGraphicFramePr>
          <p:nvPr>
            <p:ph idx="1"/>
            <p:extLst>
              <p:ext uri="{D42A27DB-BD31-4B8C-83A1-F6EECF244321}">
                <p14:modId xmlns:p14="http://schemas.microsoft.com/office/powerpoint/2010/main" val="108686382"/>
              </p:ext>
            </p:extLst>
          </p:nvPr>
        </p:nvGraphicFramePr>
        <p:xfrm>
          <a:off x="642257" y="2209506"/>
          <a:ext cx="10515600" cy="3017520"/>
        </p:xfrm>
        <a:graphic>
          <a:graphicData uri="http://schemas.openxmlformats.org/drawingml/2006/table">
            <a:tbl>
              <a:tblPr/>
              <a:tblGrid>
                <a:gridCol w="5257800">
                  <a:extLst>
                    <a:ext uri="{9D8B030D-6E8A-4147-A177-3AD203B41FA5}">
                      <a16:colId xmlns:a16="http://schemas.microsoft.com/office/drawing/2014/main" val="2841738024"/>
                    </a:ext>
                  </a:extLst>
                </a:gridCol>
                <a:gridCol w="5257800">
                  <a:extLst>
                    <a:ext uri="{9D8B030D-6E8A-4147-A177-3AD203B41FA5}">
                      <a16:colId xmlns:a16="http://schemas.microsoft.com/office/drawing/2014/main" val="3451844281"/>
                    </a:ext>
                  </a:extLst>
                </a:gridCol>
              </a:tblGrid>
              <a:tr h="0">
                <a:tc>
                  <a:txBody>
                    <a:bodyPr/>
                    <a:lstStyle/>
                    <a:p>
                      <a:r>
                        <a:rPr lang="en-IN" b="1"/>
                        <a:t>Optimization</a:t>
                      </a:r>
                      <a:endParaRPr lang="en-IN"/>
                    </a:p>
                  </a:txBody>
                  <a:tcPr anchor="ctr">
                    <a:lnL>
                      <a:noFill/>
                    </a:lnL>
                    <a:lnR>
                      <a:noFill/>
                    </a:lnR>
                    <a:lnT>
                      <a:noFill/>
                    </a:lnT>
                    <a:lnB>
                      <a:noFill/>
                    </a:lnB>
                    <a:noFill/>
                  </a:tcPr>
                </a:tc>
                <a:tc>
                  <a:txBody>
                    <a:bodyPr/>
                    <a:lstStyle/>
                    <a:p>
                      <a:r>
                        <a:rPr lang="en-IN" b="1"/>
                        <a:t>Description</a:t>
                      </a:r>
                      <a:endParaRPr lang="en-IN"/>
                    </a:p>
                  </a:txBody>
                  <a:tcPr anchor="ctr">
                    <a:lnL>
                      <a:noFill/>
                    </a:lnL>
                    <a:lnR>
                      <a:noFill/>
                    </a:lnR>
                    <a:lnT>
                      <a:noFill/>
                    </a:lnT>
                    <a:lnB>
                      <a:noFill/>
                    </a:lnB>
                    <a:noFill/>
                  </a:tcPr>
                </a:tc>
                <a:extLst>
                  <a:ext uri="{0D108BD9-81ED-4DB2-BD59-A6C34878D82A}">
                    <a16:rowId xmlns:a16="http://schemas.microsoft.com/office/drawing/2014/main" val="351029458"/>
                  </a:ext>
                </a:extLst>
              </a:tr>
              <a:tr h="0">
                <a:tc>
                  <a:txBody>
                    <a:bodyPr/>
                    <a:lstStyle/>
                    <a:p>
                      <a:r>
                        <a:rPr lang="en-IN" b="1" dirty="0"/>
                        <a:t>DTLS Record Layer Compression</a:t>
                      </a:r>
                      <a:endParaRPr lang="en-IN" dirty="0"/>
                    </a:p>
                  </a:txBody>
                  <a:tcPr anchor="ctr">
                    <a:lnL>
                      <a:noFill/>
                    </a:lnL>
                    <a:lnR>
                      <a:noFill/>
                    </a:lnR>
                    <a:lnT>
                      <a:noFill/>
                    </a:lnT>
                    <a:lnB>
                      <a:noFill/>
                    </a:lnB>
                    <a:noFill/>
                  </a:tcPr>
                </a:tc>
                <a:tc>
                  <a:txBody>
                    <a:bodyPr/>
                    <a:lstStyle/>
                    <a:p>
                      <a:r>
                        <a:rPr lang="en-GB"/>
                        <a:t>Reduces packet size for constrained networks (6LoWPAN).</a:t>
                      </a:r>
                    </a:p>
                  </a:txBody>
                  <a:tcPr anchor="ctr">
                    <a:lnL>
                      <a:noFill/>
                    </a:lnL>
                    <a:lnR>
                      <a:noFill/>
                    </a:lnR>
                    <a:lnT>
                      <a:noFill/>
                    </a:lnT>
                    <a:lnB>
                      <a:noFill/>
                    </a:lnB>
                    <a:noFill/>
                  </a:tcPr>
                </a:tc>
                <a:extLst>
                  <a:ext uri="{0D108BD9-81ED-4DB2-BD59-A6C34878D82A}">
                    <a16:rowId xmlns:a16="http://schemas.microsoft.com/office/drawing/2014/main" val="1858041456"/>
                  </a:ext>
                </a:extLst>
              </a:tr>
              <a:tr h="0">
                <a:tc>
                  <a:txBody>
                    <a:bodyPr/>
                    <a:lstStyle/>
                    <a:p>
                      <a:r>
                        <a:rPr lang="en-IN" b="1"/>
                        <a:t>Lightweight Handshakes</a:t>
                      </a:r>
                      <a:endParaRPr lang="en-IN"/>
                    </a:p>
                  </a:txBody>
                  <a:tcPr anchor="ctr">
                    <a:lnL>
                      <a:noFill/>
                    </a:lnL>
                    <a:lnR>
                      <a:noFill/>
                    </a:lnR>
                    <a:lnT>
                      <a:noFill/>
                    </a:lnT>
                    <a:lnB>
                      <a:noFill/>
                    </a:lnB>
                    <a:noFill/>
                  </a:tcPr>
                </a:tc>
                <a:tc>
                  <a:txBody>
                    <a:bodyPr/>
                    <a:lstStyle/>
                    <a:p>
                      <a:r>
                        <a:rPr lang="en-GB"/>
                        <a:t>Avoids full key exchanges for every new session.</a:t>
                      </a:r>
                    </a:p>
                  </a:txBody>
                  <a:tcPr anchor="ctr">
                    <a:lnL>
                      <a:noFill/>
                    </a:lnL>
                    <a:lnR>
                      <a:noFill/>
                    </a:lnR>
                    <a:lnT>
                      <a:noFill/>
                    </a:lnT>
                    <a:lnB>
                      <a:noFill/>
                    </a:lnB>
                    <a:noFill/>
                  </a:tcPr>
                </a:tc>
                <a:extLst>
                  <a:ext uri="{0D108BD9-81ED-4DB2-BD59-A6C34878D82A}">
                    <a16:rowId xmlns:a16="http://schemas.microsoft.com/office/drawing/2014/main" val="3957551044"/>
                  </a:ext>
                </a:extLst>
              </a:tr>
              <a:tr h="0">
                <a:tc>
                  <a:txBody>
                    <a:bodyPr/>
                    <a:lstStyle/>
                    <a:p>
                      <a:r>
                        <a:rPr lang="en-IN" b="1"/>
                        <a:t>Session Resumption</a:t>
                      </a:r>
                      <a:endParaRPr lang="en-IN"/>
                    </a:p>
                  </a:txBody>
                  <a:tcPr anchor="ctr">
                    <a:lnL>
                      <a:noFill/>
                    </a:lnL>
                    <a:lnR>
                      <a:noFill/>
                    </a:lnR>
                    <a:lnT>
                      <a:noFill/>
                    </a:lnT>
                    <a:lnB>
                      <a:noFill/>
                    </a:lnB>
                    <a:noFill/>
                  </a:tcPr>
                </a:tc>
                <a:tc>
                  <a:txBody>
                    <a:bodyPr/>
                    <a:lstStyle/>
                    <a:p>
                      <a:r>
                        <a:rPr lang="en-GB"/>
                        <a:t>Allows nodes to reconnect without redoing authentication.</a:t>
                      </a:r>
                    </a:p>
                  </a:txBody>
                  <a:tcPr anchor="ctr">
                    <a:lnL>
                      <a:noFill/>
                    </a:lnL>
                    <a:lnR>
                      <a:noFill/>
                    </a:lnR>
                    <a:lnT>
                      <a:noFill/>
                    </a:lnT>
                    <a:lnB>
                      <a:noFill/>
                    </a:lnB>
                    <a:noFill/>
                  </a:tcPr>
                </a:tc>
                <a:extLst>
                  <a:ext uri="{0D108BD9-81ED-4DB2-BD59-A6C34878D82A}">
                    <a16:rowId xmlns:a16="http://schemas.microsoft.com/office/drawing/2014/main" val="3701576062"/>
                  </a:ext>
                </a:extLst>
              </a:tr>
              <a:tr h="0">
                <a:tc>
                  <a:txBody>
                    <a:bodyPr/>
                    <a:lstStyle/>
                    <a:p>
                      <a:r>
                        <a:rPr lang="en-IN" b="1"/>
                        <a:t>Elliptic Curve Cryptography (ECC)</a:t>
                      </a:r>
                      <a:endParaRPr lang="en-IN"/>
                    </a:p>
                  </a:txBody>
                  <a:tcPr anchor="ctr">
                    <a:lnL>
                      <a:noFill/>
                    </a:lnL>
                    <a:lnR>
                      <a:noFill/>
                    </a:lnR>
                    <a:lnT>
                      <a:noFill/>
                    </a:lnT>
                    <a:lnB>
                      <a:noFill/>
                    </a:lnB>
                    <a:noFill/>
                  </a:tcPr>
                </a:tc>
                <a:tc>
                  <a:txBody>
                    <a:bodyPr/>
                    <a:lstStyle/>
                    <a:p>
                      <a:r>
                        <a:rPr lang="en-GB"/>
                        <a:t>Uses </a:t>
                      </a:r>
                      <a:r>
                        <a:rPr lang="en-GB" b="1"/>
                        <a:t>small keys</a:t>
                      </a:r>
                      <a:r>
                        <a:rPr lang="en-GB"/>
                        <a:t> for fast encryption on constrained devices.</a:t>
                      </a:r>
                    </a:p>
                  </a:txBody>
                  <a:tcPr anchor="ctr">
                    <a:lnL>
                      <a:noFill/>
                    </a:lnL>
                    <a:lnR>
                      <a:noFill/>
                    </a:lnR>
                    <a:lnT>
                      <a:noFill/>
                    </a:lnT>
                    <a:lnB>
                      <a:noFill/>
                    </a:lnB>
                    <a:noFill/>
                  </a:tcPr>
                </a:tc>
                <a:extLst>
                  <a:ext uri="{0D108BD9-81ED-4DB2-BD59-A6C34878D82A}">
                    <a16:rowId xmlns:a16="http://schemas.microsoft.com/office/drawing/2014/main" val="2991162618"/>
                  </a:ext>
                </a:extLst>
              </a:tr>
              <a:tr h="0">
                <a:tc>
                  <a:txBody>
                    <a:bodyPr/>
                    <a:lstStyle/>
                    <a:p>
                      <a:r>
                        <a:rPr lang="en-IN" b="1"/>
                        <a:t>CoAP-DTLS Integration</a:t>
                      </a:r>
                      <a:endParaRPr lang="en-IN"/>
                    </a:p>
                  </a:txBody>
                  <a:tcPr anchor="ctr">
                    <a:lnL>
                      <a:noFill/>
                    </a:lnL>
                    <a:lnR>
                      <a:noFill/>
                    </a:lnR>
                    <a:lnT>
                      <a:noFill/>
                    </a:lnT>
                    <a:lnB>
                      <a:noFill/>
                    </a:lnB>
                    <a:noFill/>
                  </a:tcPr>
                </a:tc>
                <a:tc>
                  <a:txBody>
                    <a:bodyPr/>
                    <a:lstStyle/>
                    <a:p>
                      <a:r>
                        <a:rPr lang="en-IN" dirty="0"/>
                        <a:t>Ensures </a:t>
                      </a:r>
                      <a:r>
                        <a:rPr lang="en-IN" b="1" dirty="0"/>
                        <a:t>secure communication for CoAP messages</a:t>
                      </a:r>
                      <a:r>
                        <a:rPr lang="en-IN" dirty="0"/>
                        <a:t>.</a:t>
                      </a:r>
                    </a:p>
                  </a:txBody>
                  <a:tcPr anchor="ctr">
                    <a:lnL>
                      <a:noFill/>
                    </a:lnL>
                    <a:lnR>
                      <a:noFill/>
                    </a:lnR>
                    <a:lnT>
                      <a:noFill/>
                    </a:lnT>
                    <a:lnB>
                      <a:noFill/>
                    </a:lnB>
                    <a:noFill/>
                  </a:tcPr>
                </a:tc>
                <a:extLst>
                  <a:ext uri="{0D108BD9-81ED-4DB2-BD59-A6C34878D82A}">
                    <a16:rowId xmlns:a16="http://schemas.microsoft.com/office/drawing/2014/main" val="2236338417"/>
                  </a:ext>
                </a:extLst>
              </a:tr>
            </a:tbl>
          </a:graphicData>
        </a:graphic>
      </p:graphicFrame>
      <p:sp>
        <p:nvSpPr>
          <p:cNvPr id="5" name="Rectangle 1">
            <a:extLst>
              <a:ext uri="{FF2B5EF4-FFF2-40B4-BE49-F238E27FC236}">
                <a16:creationId xmlns:a16="http://schemas.microsoft.com/office/drawing/2014/main" id="{6D243DE7-036C-32B7-FA03-37E4F67BE2AB}"/>
              </a:ext>
            </a:extLst>
          </p:cNvPr>
          <p:cNvSpPr>
            <a:spLocks noChangeArrowheads="1"/>
          </p:cNvSpPr>
          <p:nvPr/>
        </p:nvSpPr>
        <p:spPr bwMode="auto">
          <a:xfrm>
            <a:off x="642257" y="327429"/>
            <a:ext cx="1038497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DICE &amp; DTLS Optimizations for IoT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Since </a:t>
            </a:r>
            <a:r>
              <a:rPr kumimoji="0" lang="en-US" altLang="en-US" sz="2400" b="1" i="0" u="none" strike="noStrike" cap="none" normalizeH="0" baseline="0" dirty="0">
                <a:ln>
                  <a:noFill/>
                </a:ln>
                <a:solidFill>
                  <a:schemeClr val="tx1"/>
                </a:solidFill>
                <a:effectLst/>
                <a:latin typeface="Arial" panose="020B0604020202020204" pitchFamily="34" charset="0"/>
              </a:rPr>
              <a:t>DTLS is originally designed for traditional IP networks</a:t>
            </a:r>
            <a:r>
              <a:rPr kumimoji="0" lang="en-US" altLang="en-US" sz="2400" b="0" i="0" u="none" strike="noStrike" cap="none" normalizeH="0" baseline="0" dirty="0">
                <a:ln>
                  <a:noFill/>
                </a:ln>
                <a:solidFill>
                  <a:schemeClr val="tx1"/>
                </a:solidFill>
                <a:effectLst/>
                <a:latin typeface="Arial" panose="020B0604020202020204" pitchFamily="34" charset="0"/>
              </a:rPr>
              <a:t>, it needs </a:t>
            </a:r>
            <a:r>
              <a:rPr kumimoji="0" lang="en-US" altLang="en-US" sz="2400" b="1" i="0" u="none" strike="noStrike" cap="none" normalizeH="0" baseline="0" dirty="0">
                <a:ln>
                  <a:noFill/>
                </a:ln>
                <a:solidFill>
                  <a:schemeClr val="tx1"/>
                </a:solidFill>
                <a:effectLst/>
                <a:latin typeface="Arial" panose="020B0604020202020204" pitchFamily="34" charset="0"/>
              </a:rPr>
              <a:t>modifications</a:t>
            </a:r>
            <a:r>
              <a:rPr kumimoji="0" lang="en-US" altLang="en-US" sz="2400" b="0" i="0" u="none" strike="noStrike" cap="none" normalizeH="0" baseline="0" dirty="0">
                <a:ln>
                  <a:noFill/>
                </a:ln>
                <a:solidFill>
                  <a:schemeClr val="tx1"/>
                </a:solidFill>
                <a:effectLst/>
                <a:latin typeface="Arial" panose="020B0604020202020204" pitchFamily="34" charset="0"/>
              </a:rPr>
              <a:t> for constrained environments: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8810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27F8E-18C2-D395-C19C-D8A666FEAB2C}"/>
              </a:ext>
            </a:extLst>
          </p:cNvPr>
          <p:cNvSpPr>
            <a:spLocks noGrp="1"/>
          </p:cNvSpPr>
          <p:nvPr>
            <p:ph idx="1"/>
          </p:nvPr>
        </p:nvSpPr>
        <p:spPr>
          <a:xfrm>
            <a:off x="838200" y="1175656"/>
            <a:ext cx="10504715" cy="5442857"/>
          </a:xfrm>
        </p:spPr>
        <p:txBody>
          <a:bodyPr/>
          <a:lstStyle/>
          <a:p>
            <a:pPr algn="just">
              <a:buNone/>
            </a:pPr>
            <a:r>
              <a:rPr lang="en-GB" b="1" dirty="0"/>
              <a:t>Profiles and Compliances in IoT Constrained Networks</a:t>
            </a:r>
          </a:p>
          <a:p>
            <a:pPr algn="just"/>
            <a:r>
              <a:rPr lang="en-GB" dirty="0"/>
              <a:t>Since </a:t>
            </a:r>
            <a:r>
              <a:rPr lang="en-GB" b="1" dirty="0"/>
              <a:t>IoT constrained nodes</a:t>
            </a:r>
            <a:r>
              <a:rPr lang="en-GB" dirty="0"/>
              <a:t> rely on multiple protocols working together (</a:t>
            </a:r>
            <a:r>
              <a:rPr lang="en-GB" b="1" dirty="0"/>
              <a:t>6LoWPAN, RPL, CoAP, DTLS, etc.</a:t>
            </a:r>
            <a:r>
              <a:rPr lang="en-GB" dirty="0"/>
              <a:t>), </a:t>
            </a:r>
            <a:r>
              <a:rPr lang="en-GB" b="1" dirty="0"/>
              <a:t>profiles, certifications, and compliance frameworks</a:t>
            </a:r>
            <a:r>
              <a:rPr lang="en-GB" dirty="0"/>
              <a:t> help ensure </a:t>
            </a:r>
            <a:r>
              <a:rPr lang="en-GB" b="1" dirty="0"/>
              <a:t>interoperability, security, and reliability</a:t>
            </a:r>
            <a:r>
              <a:rPr lang="en-GB" dirty="0"/>
              <a:t>.</a:t>
            </a:r>
          </a:p>
          <a:p>
            <a:pPr algn="just"/>
            <a:endParaRPr lang="en-IN" dirty="0"/>
          </a:p>
        </p:txBody>
      </p:sp>
    </p:spTree>
    <p:extLst>
      <p:ext uri="{BB962C8B-B14F-4D97-AF65-F5344CB8AC3E}">
        <p14:creationId xmlns:p14="http://schemas.microsoft.com/office/powerpoint/2010/main" val="2600675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9D646-DDA5-C16B-51B2-37BB09B9063C}"/>
              </a:ext>
            </a:extLst>
          </p:cNvPr>
          <p:cNvSpPr>
            <a:spLocks noGrp="1"/>
          </p:cNvSpPr>
          <p:nvPr>
            <p:ph idx="1"/>
          </p:nvPr>
        </p:nvSpPr>
        <p:spPr>
          <a:xfrm>
            <a:off x="1001486" y="620486"/>
            <a:ext cx="10352314" cy="5556477"/>
          </a:xfrm>
        </p:spPr>
        <p:txBody>
          <a:bodyPr/>
          <a:lstStyle/>
          <a:p>
            <a:pPr algn="just">
              <a:buNone/>
            </a:pPr>
            <a:r>
              <a:rPr lang="en-GB" b="1" dirty="0"/>
              <a:t>IPSO (Internet Protocol for Smart Objects) Alliance</a:t>
            </a:r>
          </a:p>
          <a:p>
            <a:pPr algn="just"/>
            <a:r>
              <a:rPr lang="en-GB" dirty="0"/>
              <a:t>The </a:t>
            </a:r>
            <a:r>
              <a:rPr lang="en-GB" b="1" dirty="0"/>
              <a:t>IPSO Alliance</a:t>
            </a:r>
            <a:r>
              <a:rPr lang="en-GB" dirty="0"/>
              <a:t>, established in </a:t>
            </a:r>
            <a:r>
              <a:rPr lang="en-GB" b="1" dirty="0"/>
              <a:t>2008</a:t>
            </a:r>
            <a:r>
              <a:rPr lang="en-GB" dirty="0"/>
              <a:t>, promotes the </a:t>
            </a:r>
            <a:r>
              <a:rPr lang="en-GB" b="1" dirty="0"/>
              <a:t>use of IP (Internet Protocol) for smart objects</a:t>
            </a:r>
            <a:r>
              <a:rPr lang="en-GB" dirty="0"/>
              <a:t> in IoT networks. </a:t>
            </a:r>
          </a:p>
          <a:p>
            <a:pPr algn="just"/>
            <a:r>
              <a:rPr lang="en-GB" dirty="0"/>
              <a:t>Instead of </a:t>
            </a:r>
            <a:r>
              <a:rPr lang="en-GB" b="1" dirty="0"/>
              <a:t>defining new protocols</a:t>
            </a:r>
            <a:r>
              <a:rPr lang="en-GB" dirty="0"/>
              <a:t>, IPSO focuses on </a:t>
            </a:r>
            <a:r>
              <a:rPr lang="en-GB" b="1" dirty="0"/>
              <a:t>validating interoperability, documenting best practices, and educating engineers</a:t>
            </a:r>
            <a:r>
              <a:rPr lang="en-GB" dirty="0"/>
              <a:t> on how to build </a:t>
            </a:r>
            <a:r>
              <a:rPr lang="en-GB" b="1" dirty="0"/>
              <a:t>IP-based IoT solutions</a:t>
            </a:r>
            <a:r>
              <a:rPr lang="en-GB" dirty="0"/>
              <a:t>.</a:t>
            </a:r>
          </a:p>
          <a:p>
            <a:pPr algn="just"/>
            <a:endParaRPr lang="en-IN" dirty="0"/>
          </a:p>
        </p:txBody>
      </p:sp>
    </p:spTree>
    <p:extLst>
      <p:ext uri="{BB962C8B-B14F-4D97-AF65-F5344CB8AC3E}">
        <p14:creationId xmlns:p14="http://schemas.microsoft.com/office/powerpoint/2010/main" val="2713841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987C4-F7BC-EAA7-376A-B1B06E12E498}"/>
              </a:ext>
            </a:extLst>
          </p:cNvPr>
          <p:cNvSpPr>
            <a:spLocks noGrp="1"/>
          </p:cNvSpPr>
          <p:nvPr>
            <p:ph idx="1"/>
          </p:nvPr>
        </p:nvSpPr>
        <p:spPr>
          <a:xfrm>
            <a:off x="838200" y="356052"/>
            <a:ext cx="10526486" cy="5729061"/>
          </a:xfrm>
        </p:spPr>
        <p:txBody>
          <a:bodyPr>
            <a:normAutofit/>
          </a:bodyPr>
          <a:lstStyle/>
          <a:p>
            <a:pPr algn="just">
              <a:buNone/>
            </a:pPr>
            <a:r>
              <a:rPr lang="en-IN" b="1" dirty="0"/>
              <a:t>Wi-SUN Alliance</a:t>
            </a:r>
          </a:p>
          <a:p>
            <a:pPr algn="just"/>
            <a:r>
              <a:rPr lang="en-IN" dirty="0"/>
              <a:t>The </a:t>
            </a:r>
            <a:r>
              <a:rPr lang="en-IN" b="1" dirty="0"/>
              <a:t>Wi-SUN (Wireless Smart Ubiquitous Networks) Alliance</a:t>
            </a:r>
            <a:r>
              <a:rPr lang="en-IN" dirty="0"/>
              <a:t> is an </a:t>
            </a:r>
            <a:r>
              <a:rPr lang="en-IN" b="1" dirty="0"/>
              <a:t>industry-driven organization</a:t>
            </a:r>
            <a:r>
              <a:rPr lang="en-IN" dirty="0"/>
              <a:t> focused on defining </a:t>
            </a:r>
            <a:r>
              <a:rPr lang="en-IN" b="1" dirty="0"/>
              <a:t>communication profiles</a:t>
            </a:r>
            <a:r>
              <a:rPr lang="en-IN" dirty="0"/>
              <a:t> for </a:t>
            </a:r>
            <a:r>
              <a:rPr lang="en-IN" b="1" dirty="0"/>
              <a:t>secure, IPv6-based wireless networks</a:t>
            </a:r>
            <a:r>
              <a:rPr lang="en-IN" dirty="0"/>
              <a:t>. </a:t>
            </a:r>
          </a:p>
          <a:p>
            <a:pPr algn="just"/>
            <a:r>
              <a:rPr lang="en-IN" dirty="0"/>
              <a:t>It primarily supports the </a:t>
            </a:r>
            <a:r>
              <a:rPr lang="en-IN" b="1" dirty="0"/>
              <a:t>IEEE 802.15.4g</a:t>
            </a:r>
            <a:r>
              <a:rPr lang="en-IN" dirty="0"/>
              <a:t> standard and enables </a:t>
            </a:r>
            <a:r>
              <a:rPr lang="en-IN" b="1" dirty="0"/>
              <a:t>multiservice, energy-efficient networking</a:t>
            </a:r>
            <a:r>
              <a:rPr lang="en-IN" dirty="0"/>
              <a:t> over UDP-based transport.</a:t>
            </a:r>
          </a:p>
          <a:p>
            <a:pPr algn="just"/>
            <a:endParaRPr lang="en-IN" dirty="0"/>
          </a:p>
          <a:p>
            <a:pPr algn="just">
              <a:buNone/>
            </a:pPr>
            <a:r>
              <a:rPr lang="en-GB" b="1" dirty="0"/>
              <a:t>Thread: IPv6-Based Wireless Mesh Networking</a:t>
            </a:r>
          </a:p>
          <a:p>
            <a:pPr algn="just"/>
            <a:r>
              <a:rPr lang="en-GB" dirty="0"/>
              <a:t>The </a:t>
            </a:r>
            <a:r>
              <a:rPr lang="en-GB" b="1" dirty="0"/>
              <a:t>Thread Group</a:t>
            </a:r>
            <a:r>
              <a:rPr lang="en-GB" dirty="0"/>
              <a:t> is an industry consortium that defines </a:t>
            </a:r>
            <a:r>
              <a:rPr lang="en-GB" b="1" dirty="0"/>
              <a:t>Thread</a:t>
            </a:r>
            <a:r>
              <a:rPr lang="en-GB" dirty="0"/>
              <a:t>, an </a:t>
            </a:r>
            <a:r>
              <a:rPr lang="en-GB" b="1" dirty="0"/>
              <a:t>IPv6-based, low-power, wireless mesh networking protocol</a:t>
            </a:r>
            <a:r>
              <a:rPr lang="en-GB" dirty="0"/>
              <a:t>. </a:t>
            </a:r>
          </a:p>
          <a:p>
            <a:pPr algn="just"/>
            <a:r>
              <a:rPr lang="en-GB" dirty="0"/>
              <a:t>It is designed for </a:t>
            </a:r>
            <a:r>
              <a:rPr lang="en-GB" b="1" dirty="0"/>
              <a:t>smart home, building automation, and consumer IoT</a:t>
            </a:r>
            <a:r>
              <a:rPr lang="en-GB" dirty="0"/>
              <a:t> applications.</a:t>
            </a:r>
          </a:p>
          <a:p>
            <a:pPr marL="0" indent="0" algn="just">
              <a:buNone/>
            </a:pPr>
            <a:endParaRPr lang="en-IN" dirty="0"/>
          </a:p>
          <a:p>
            <a:pPr algn="just"/>
            <a:endParaRPr lang="en-IN" dirty="0"/>
          </a:p>
        </p:txBody>
      </p:sp>
      <p:sp>
        <p:nvSpPr>
          <p:cNvPr id="5" name="Rectangle 2">
            <a:extLst>
              <a:ext uri="{FF2B5EF4-FFF2-40B4-BE49-F238E27FC236}">
                <a16:creationId xmlns:a16="http://schemas.microsoft.com/office/drawing/2014/main" id="{13FC6C89-8DA2-53B2-DEFC-DE8C764858AC}"/>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3">
            <a:extLst>
              <a:ext uri="{FF2B5EF4-FFF2-40B4-BE49-F238E27FC236}">
                <a16:creationId xmlns:a16="http://schemas.microsoft.com/office/drawing/2014/main" id="{5692AB94-FDAA-9F39-9EF4-A35A1BD18548}"/>
              </a:ext>
            </a:extLst>
          </p:cNvPr>
          <p:cNvSpPr>
            <a:spLocks noChangeArrowheads="1"/>
          </p:cNvSpPr>
          <p:nvPr/>
        </p:nvSpPr>
        <p:spPr bwMode="auto">
          <a:xfrm>
            <a:off x="0" y="15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819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C609-A352-181C-0CB8-C601E54C9A34}"/>
              </a:ext>
            </a:extLst>
          </p:cNvPr>
          <p:cNvSpPr>
            <a:spLocks noGrp="1"/>
          </p:cNvSpPr>
          <p:nvPr>
            <p:ph type="title"/>
          </p:nvPr>
        </p:nvSpPr>
        <p:spPr>
          <a:xfrm>
            <a:off x="838200" y="365126"/>
            <a:ext cx="10406743" cy="315912"/>
          </a:xfrm>
        </p:spPr>
        <p:txBody>
          <a:bodyPr>
            <a:noAutofit/>
          </a:bodyPr>
          <a:lstStyle/>
          <a:p>
            <a:r>
              <a:rPr lang="en-GB" b="1" i="0" u="none" strike="noStrike" baseline="0" dirty="0">
                <a:latin typeface="DejaVuSerif-Bold"/>
              </a:rPr>
              <a:t>Ubiquitous:</a:t>
            </a:r>
            <a:endParaRPr lang="en-IN" dirty="0"/>
          </a:p>
        </p:txBody>
      </p:sp>
      <p:sp>
        <p:nvSpPr>
          <p:cNvPr id="3" name="Content Placeholder 2">
            <a:extLst>
              <a:ext uri="{FF2B5EF4-FFF2-40B4-BE49-F238E27FC236}">
                <a16:creationId xmlns:a16="http://schemas.microsoft.com/office/drawing/2014/main" id="{101C600A-3033-CED4-A7A4-FE70A287DEEA}"/>
              </a:ext>
            </a:extLst>
          </p:cNvPr>
          <p:cNvSpPr>
            <a:spLocks noGrp="1"/>
          </p:cNvSpPr>
          <p:nvPr>
            <p:ph idx="1"/>
          </p:nvPr>
        </p:nvSpPr>
        <p:spPr>
          <a:xfrm>
            <a:off x="522514" y="870856"/>
            <a:ext cx="11125200" cy="5987143"/>
          </a:xfrm>
        </p:spPr>
        <p:txBody>
          <a:bodyPr>
            <a:normAutofit/>
          </a:bodyPr>
          <a:lstStyle/>
          <a:p>
            <a:pPr algn="just"/>
            <a:r>
              <a:rPr lang="en-GB" b="0" i="0" u="none" strike="noStrike" baseline="0" dirty="0">
                <a:latin typeface="DejaVuSerif"/>
              </a:rPr>
              <a:t>All recent operating system releases, from general-purpose computers and servers to lightweight embedded systems (</a:t>
            </a:r>
            <a:r>
              <a:rPr lang="en-GB" b="0" i="0" u="none" strike="noStrike" baseline="0" dirty="0" err="1">
                <a:latin typeface="DejaVuSerif"/>
              </a:rPr>
              <a:t>TinyOS</a:t>
            </a:r>
            <a:r>
              <a:rPr lang="en-GB" b="0" i="0" u="none" strike="noStrike" baseline="0" dirty="0">
                <a:latin typeface="DejaVuSerif"/>
              </a:rPr>
              <a:t>, Contiki, and so on), have an integrated dual (IPv4 and IPv6) IP stack that gets enhanced over time. </a:t>
            </a:r>
          </a:p>
          <a:p>
            <a:pPr algn="just"/>
            <a:r>
              <a:rPr lang="en-GB" b="0" i="0" u="none" strike="noStrike" baseline="0" dirty="0">
                <a:latin typeface="DejaVuSerif"/>
              </a:rPr>
              <a:t>IP is the most pervasive protocol, supported across the various IoT </a:t>
            </a:r>
            <a:r>
              <a:rPr lang="en-IN" b="0" i="0" u="none" strike="noStrike" baseline="0" dirty="0">
                <a:latin typeface="DejaVuSerif"/>
              </a:rPr>
              <a:t>solutions and industry verticals.</a:t>
            </a:r>
            <a:endParaRPr lang="en-IN" sz="4000" dirty="0"/>
          </a:p>
        </p:txBody>
      </p:sp>
    </p:spTree>
    <p:extLst>
      <p:ext uri="{BB962C8B-B14F-4D97-AF65-F5344CB8AC3E}">
        <p14:creationId xmlns:p14="http://schemas.microsoft.com/office/powerpoint/2010/main" val="3195375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D893F-FEC4-8FAE-5F24-4F0CCD1B0F4A}"/>
              </a:ext>
            </a:extLst>
          </p:cNvPr>
          <p:cNvSpPr>
            <a:spLocks noGrp="1"/>
          </p:cNvSpPr>
          <p:nvPr>
            <p:ph idx="1"/>
          </p:nvPr>
        </p:nvSpPr>
        <p:spPr>
          <a:xfrm>
            <a:off x="1077686" y="925286"/>
            <a:ext cx="10276114" cy="5251677"/>
          </a:xfrm>
        </p:spPr>
        <p:txBody>
          <a:bodyPr/>
          <a:lstStyle/>
          <a:p>
            <a:pPr algn="just">
              <a:buNone/>
            </a:pPr>
            <a:r>
              <a:rPr lang="en-GB" b="1" dirty="0"/>
              <a:t>IPv6 Ready Logo Program</a:t>
            </a:r>
          </a:p>
          <a:p>
            <a:pPr algn="just"/>
            <a:r>
              <a:rPr lang="en-GB" dirty="0"/>
              <a:t>The </a:t>
            </a:r>
            <a:r>
              <a:rPr lang="en-GB" b="1" dirty="0"/>
              <a:t>IPv6 Ready Logo Program</a:t>
            </a:r>
            <a:r>
              <a:rPr lang="en-GB" dirty="0"/>
              <a:t> was created by the </a:t>
            </a:r>
            <a:r>
              <a:rPr lang="en-GB" b="1" dirty="0"/>
              <a:t>IPv6 Forum</a:t>
            </a:r>
            <a:r>
              <a:rPr lang="en-GB" dirty="0"/>
              <a:t> to ensure that </a:t>
            </a:r>
            <a:r>
              <a:rPr lang="en-GB" b="1" dirty="0"/>
              <a:t>IPv6 implementations</a:t>
            </a:r>
            <a:r>
              <a:rPr lang="en-GB" dirty="0"/>
              <a:t> are </a:t>
            </a:r>
            <a:r>
              <a:rPr lang="en-GB" b="1" dirty="0"/>
              <a:t>interoperable and conform to industry standards</a:t>
            </a:r>
            <a:r>
              <a:rPr lang="en-GB" dirty="0"/>
              <a:t>. </a:t>
            </a:r>
          </a:p>
          <a:p>
            <a:pPr algn="just"/>
            <a:r>
              <a:rPr lang="en-GB" dirty="0"/>
              <a:t>This certification program helps increase user confidence in IPv6 adoption by verifying </a:t>
            </a:r>
            <a:r>
              <a:rPr lang="en-GB" b="1" dirty="0"/>
              <a:t>protocol compliance and interoperability</a:t>
            </a:r>
            <a:r>
              <a:rPr lang="en-GB" dirty="0"/>
              <a:t>.</a:t>
            </a:r>
          </a:p>
          <a:p>
            <a:pPr algn="just"/>
            <a:endParaRPr lang="en-IN" dirty="0"/>
          </a:p>
        </p:txBody>
      </p:sp>
    </p:spTree>
    <p:extLst>
      <p:ext uri="{BB962C8B-B14F-4D97-AF65-F5344CB8AC3E}">
        <p14:creationId xmlns:p14="http://schemas.microsoft.com/office/powerpoint/2010/main" val="954559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33E8F-3003-B30A-6782-F8AD95726051}"/>
              </a:ext>
            </a:extLst>
          </p:cNvPr>
          <p:cNvSpPr>
            <a:spLocks noGrp="1"/>
          </p:cNvSpPr>
          <p:nvPr>
            <p:ph idx="1"/>
          </p:nvPr>
        </p:nvSpPr>
        <p:spPr>
          <a:xfrm>
            <a:off x="1034142" y="522514"/>
            <a:ext cx="10341429" cy="6063343"/>
          </a:xfrm>
        </p:spPr>
        <p:txBody>
          <a:bodyPr>
            <a:normAutofit fontScale="92500" lnSpcReduction="10000"/>
          </a:bodyPr>
          <a:lstStyle/>
          <a:p>
            <a:pPr>
              <a:buNone/>
            </a:pPr>
            <a:r>
              <a:rPr lang="en-IN" sz="3600" b="1" dirty="0"/>
              <a:t>5.3 Transporting Higher-Layer IoT Protocols</a:t>
            </a:r>
          </a:p>
          <a:p>
            <a:pPr>
              <a:buNone/>
            </a:pPr>
            <a:r>
              <a:rPr lang="en-IN" b="1" dirty="0"/>
              <a:t>1. Introduction</a:t>
            </a:r>
          </a:p>
          <a:p>
            <a:pPr>
              <a:buFont typeface="Arial" panose="020B0604020202020204" pitchFamily="34" charset="0"/>
              <a:buChar char="•"/>
            </a:pPr>
            <a:r>
              <a:rPr lang="en-IN" dirty="0"/>
              <a:t>Importance of efficient transport in IoT networks</a:t>
            </a:r>
          </a:p>
          <a:p>
            <a:pPr>
              <a:buFont typeface="Arial" panose="020B0604020202020204" pitchFamily="34" charset="0"/>
              <a:buChar char="•"/>
            </a:pPr>
            <a:r>
              <a:rPr lang="en-GB" dirty="0"/>
              <a:t>Choosing the right transport protocol impacts </a:t>
            </a:r>
            <a:r>
              <a:rPr lang="en-GB" b="1" dirty="0"/>
              <a:t>latency, reliability, security, and power consumption</a:t>
            </a:r>
            <a:r>
              <a:rPr lang="en-GB" dirty="0"/>
              <a:t>.</a:t>
            </a:r>
            <a:endParaRPr lang="en-IN" dirty="0"/>
          </a:p>
          <a:p>
            <a:pPr>
              <a:buFont typeface="Arial" panose="020B0604020202020204" pitchFamily="34" charset="0"/>
              <a:buChar char="•"/>
            </a:pPr>
            <a:r>
              <a:rPr lang="en-IN" dirty="0"/>
              <a:t>Challenges in constrained environments (low power, lossy networks, etc.)</a:t>
            </a:r>
          </a:p>
          <a:p>
            <a:pPr>
              <a:buNone/>
            </a:pPr>
            <a:r>
              <a:rPr lang="en-IN" b="1" dirty="0"/>
              <a:t>2. The Transport Layer in IoT</a:t>
            </a:r>
          </a:p>
          <a:p>
            <a:pPr>
              <a:buFont typeface="Arial" panose="020B0604020202020204" pitchFamily="34" charset="0"/>
              <a:buChar char="•"/>
            </a:pPr>
            <a:r>
              <a:rPr lang="en-IN" b="1" dirty="0"/>
              <a:t>TCP vs. UDP in IoT</a:t>
            </a:r>
            <a:endParaRPr lang="en-IN" dirty="0"/>
          </a:p>
          <a:p>
            <a:pPr marL="742950" lvl="1" indent="-285750">
              <a:buFont typeface="Arial" panose="020B0604020202020204" pitchFamily="34" charset="0"/>
              <a:buChar char="•"/>
            </a:pPr>
            <a:r>
              <a:rPr lang="en-IN" dirty="0"/>
              <a:t>Reliability vs. efficiency trade-offs</a:t>
            </a:r>
          </a:p>
          <a:p>
            <a:pPr marL="742950" lvl="1" indent="-285750">
              <a:buFont typeface="Arial" panose="020B0604020202020204" pitchFamily="34" charset="0"/>
              <a:buChar char="•"/>
            </a:pPr>
            <a:r>
              <a:rPr lang="en-IN" dirty="0"/>
              <a:t>When to use TCP (e.g., MQTT over TCP)</a:t>
            </a:r>
          </a:p>
          <a:p>
            <a:pPr marL="742950" lvl="1" indent="-285750">
              <a:buFont typeface="Arial" panose="020B0604020202020204" pitchFamily="34" charset="0"/>
              <a:buChar char="•"/>
            </a:pPr>
            <a:r>
              <a:rPr lang="en-IN" dirty="0"/>
              <a:t>When to use UDP (e.g., CoAP over UDP)</a:t>
            </a:r>
          </a:p>
          <a:p>
            <a:pPr>
              <a:buFont typeface="Arial" panose="020B0604020202020204" pitchFamily="34" charset="0"/>
              <a:buChar char="•"/>
            </a:pPr>
            <a:r>
              <a:rPr lang="en-IN" b="1" dirty="0"/>
              <a:t>Lightweight Transport Alternatives</a:t>
            </a:r>
            <a:endParaRPr lang="en-IN" dirty="0"/>
          </a:p>
          <a:p>
            <a:pPr marL="742950" lvl="1" indent="-285750">
              <a:buFont typeface="Arial" panose="020B0604020202020204" pitchFamily="34" charset="0"/>
              <a:buChar char="•"/>
            </a:pPr>
            <a:r>
              <a:rPr lang="en-IN" dirty="0"/>
              <a:t>Datagram Transport Layer Security (DTLS) for UDP security</a:t>
            </a:r>
          </a:p>
          <a:p>
            <a:pPr marL="742950" lvl="1" indent="-285750">
              <a:buFont typeface="Arial" panose="020B0604020202020204" pitchFamily="34" charset="0"/>
              <a:buChar char="•"/>
            </a:pPr>
            <a:r>
              <a:rPr lang="en-IN" dirty="0"/>
              <a:t>Quick UDP Internet Connections (QUIC) as a TCP alternative</a:t>
            </a:r>
          </a:p>
          <a:p>
            <a:endParaRPr lang="en-IN" dirty="0"/>
          </a:p>
        </p:txBody>
      </p:sp>
    </p:spTree>
    <p:extLst>
      <p:ext uri="{BB962C8B-B14F-4D97-AF65-F5344CB8AC3E}">
        <p14:creationId xmlns:p14="http://schemas.microsoft.com/office/powerpoint/2010/main" val="1191786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216EC7-D45E-2DA5-BF1B-0B4308244702}"/>
              </a:ext>
            </a:extLst>
          </p:cNvPr>
          <p:cNvSpPr>
            <a:spLocks noGrp="1"/>
          </p:cNvSpPr>
          <p:nvPr>
            <p:ph idx="1"/>
          </p:nvPr>
        </p:nvSpPr>
        <p:spPr>
          <a:xfrm>
            <a:off x="816428" y="293914"/>
            <a:ext cx="10559144" cy="6564086"/>
          </a:xfrm>
        </p:spPr>
        <p:txBody>
          <a:bodyPr>
            <a:normAutofit fontScale="92500" lnSpcReduction="20000"/>
          </a:bodyPr>
          <a:lstStyle/>
          <a:p>
            <a:pPr>
              <a:buNone/>
            </a:pPr>
            <a:r>
              <a:rPr lang="en-IN" b="1" dirty="0"/>
              <a:t>3. IoT Application Transport Methods</a:t>
            </a:r>
          </a:p>
          <a:p>
            <a:pPr>
              <a:buFont typeface="Arial" panose="020B0604020202020204" pitchFamily="34" charset="0"/>
              <a:buChar char="•"/>
            </a:pPr>
            <a:r>
              <a:rPr lang="en-IN" b="1" dirty="0"/>
              <a:t>Message Queue Telemetry Transport (MQTT)</a:t>
            </a:r>
            <a:endParaRPr lang="en-IN" dirty="0"/>
          </a:p>
          <a:p>
            <a:pPr marL="742950" lvl="1" indent="-285750">
              <a:buFont typeface="Arial" panose="020B0604020202020204" pitchFamily="34" charset="0"/>
              <a:buChar char="•"/>
            </a:pPr>
            <a:r>
              <a:rPr lang="en-IN" dirty="0"/>
              <a:t>TCP-based, publish-subscribe model</a:t>
            </a:r>
          </a:p>
          <a:p>
            <a:pPr marL="742950" lvl="1" indent="-285750">
              <a:buFont typeface="Arial" panose="020B0604020202020204" pitchFamily="34" charset="0"/>
              <a:buChar char="•"/>
            </a:pPr>
            <a:r>
              <a:rPr lang="en-IN" dirty="0"/>
              <a:t>Use cases: Remote monitoring, industrial IoT</a:t>
            </a:r>
          </a:p>
          <a:p>
            <a:pPr>
              <a:buFont typeface="Arial" panose="020B0604020202020204" pitchFamily="34" charset="0"/>
              <a:buChar char="•"/>
            </a:pPr>
            <a:r>
              <a:rPr lang="en-IN" b="1" dirty="0"/>
              <a:t>Constrained Application Protocol (CoAP)</a:t>
            </a:r>
            <a:endParaRPr lang="en-IN" dirty="0"/>
          </a:p>
          <a:p>
            <a:pPr marL="742950" lvl="1" indent="-285750">
              <a:buFont typeface="Arial" panose="020B0604020202020204" pitchFamily="34" charset="0"/>
              <a:buChar char="•"/>
            </a:pPr>
            <a:r>
              <a:rPr lang="en-IN" dirty="0"/>
              <a:t>UDP-based, lightweight RESTful communication</a:t>
            </a:r>
          </a:p>
          <a:p>
            <a:pPr marL="742950" lvl="1" indent="-285750">
              <a:buFont typeface="Arial" panose="020B0604020202020204" pitchFamily="34" charset="0"/>
              <a:buChar char="•"/>
            </a:pPr>
            <a:r>
              <a:rPr lang="en-IN" dirty="0"/>
              <a:t>Use cases: Sensor data exchange, smart homes</a:t>
            </a:r>
          </a:p>
          <a:p>
            <a:pPr>
              <a:buFont typeface="Arial" panose="020B0604020202020204" pitchFamily="34" charset="0"/>
              <a:buChar char="•"/>
            </a:pPr>
            <a:r>
              <a:rPr lang="en-IN" b="1" dirty="0"/>
              <a:t>Data Distribution Service (DDS)</a:t>
            </a:r>
            <a:endParaRPr lang="en-IN" dirty="0"/>
          </a:p>
          <a:p>
            <a:pPr marL="742950" lvl="1" indent="-285750">
              <a:buFont typeface="Arial" panose="020B0604020202020204" pitchFamily="34" charset="0"/>
              <a:buChar char="•"/>
            </a:pPr>
            <a:r>
              <a:rPr lang="en-IN" dirty="0"/>
              <a:t>Real-time, peer-to-peer communication</a:t>
            </a:r>
          </a:p>
          <a:p>
            <a:pPr marL="742950" lvl="1" indent="-285750">
              <a:buFont typeface="Arial" panose="020B0604020202020204" pitchFamily="34" charset="0"/>
              <a:buChar char="•"/>
            </a:pPr>
            <a:r>
              <a:rPr lang="en-IN" dirty="0"/>
              <a:t>Use cases: Robotics, autonomous vehicles</a:t>
            </a:r>
          </a:p>
          <a:p>
            <a:pPr>
              <a:buFont typeface="Arial" panose="020B0604020202020204" pitchFamily="34" charset="0"/>
              <a:buChar char="•"/>
            </a:pPr>
            <a:r>
              <a:rPr lang="en-IN" b="1" dirty="0"/>
              <a:t>Advanced Message Queuing Protocol (AMQP)</a:t>
            </a:r>
            <a:endParaRPr lang="en-IN" dirty="0"/>
          </a:p>
          <a:p>
            <a:pPr marL="742950" lvl="1" indent="-285750">
              <a:buFont typeface="Arial" panose="020B0604020202020204" pitchFamily="34" charset="0"/>
              <a:buChar char="•"/>
            </a:pPr>
            <a:r>
              <a:rPr lang="en-IN" dirty="0"/>
              <a:t>Reliable messaging for enterprise IoT</a:t>
            </a:r>
          </a:p>
          <a:p>
            <a:pPr marL="742950" lvl="1" indent="-285750">
              <a:buFont typeface="Arial" panose="020B0604020202020204" pitchFamily="34" charset="0"/>
              <a:buChar char="•"/>
            </a:pPr>
            <a:r>
              <a:rPr lang="en-IN" dirty="0"/>
              <a:t>Use cases: Cloud-to-device communication</a:t>
            </a:r>
          </a:p>
          <a:p>
            <a:pPr>
              <a:buFont typeface="Arial" panose="020B0604020202020204" pitchFamily="34" charset="0"/>
              <a:buChar char="•"/>
            </a:pPr>
            <a:r>
              <a:rPr lang="en-IN" b="1" dirty="0"/>
              <a:t>Lightweight M2M (LwM2M)</a:t>
            </a:r>
            <a:endParaRPr lang="en-IN" dirty="0"/>
          </a:p>
          <a:p>
            <a:pPr marL="742950" lvl="1" indent="-285750">
              <a:buFont typeface="Arial" panose="020B0604020202020204" pitchFamily="34" charset="0"/>
              <a:buChar char="•"/>
            </a:pPr>
            <a:r>
              <a:rPr lang="en-IN" dirty="0"/>
              <a:t>Device management and telemetry for constrained devices</a:t>
            </a:r>
          </a:p>
          <a:p>
            <a:pPr>
              <a:buNone/>
            </a:pPr>
            <a:r>
              <a:rPr lang="en-IN" b="1" dirty="0"/>
              <a:t>4. Comparison of Transport Methods</a:t>
            </a:r>
          </a:p>
          <a:p>
            <a:pPr lvl="1"/>
            <a:r>
              <a:rPr lang="en-IN" dirty="0"/>
              <a:t>Latency, reliability, and overhead trade-offs</a:t>
            </a:r>
          </a:p>
          <a:p>
            <a:pPr lvl="1"/>
            <a:r>
              <a:rPr lang="en-IN" dirty="0"/>
              <a:t>Suitability for constrained networks</a:t>
            </a:r>
          </a:p>
          <a:p>
            <a:endParaRPr lang="en-IN" dirty="0"/>
          </a:p>
        </p:txBody>
      </p:sp>
    </p:spTree>
    <p:extLst>
      <p:ext uri="{BB962C8B-B14F-4D97-AF65-F5344CB8AC3E}">
        <p14:creationId xmlns:p14="http://schemas.microsoft.com/office/powerpoint/2010/main" val="1442556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2FFF-0B6E-28CB-9BBE-C24C4658FD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2683836-14CE-0624-6395-5E93236E68E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9BAAF2D-7B9B-2214-0F8B-77DFABF9AEA6}"/>
              </a:ext>
            </a:extLst>
          </p:cNvPr>
          <p:cNvPicPr>
            <a:picLocks noChangeAspect="1"/>
          </p:cNvPicPr>
          <p:nvPr/>
        </p:nvPicPr>
        <p:blipFill>
          <a:blip r:embed="rId2"/>
          <a:stretch>
            <a:fillRect/>
          </a:stretch>
        </p:blipFill>
        <p:spPr>
          <a:xfrm>
            <a:off x="237902" y="1013550"/>
            <a:ext cx="11954098" cy="3275422"/>
          </a:xfrm>
          <a:prstGeom prst="rect">
            <a:avLst/>
          </a:prstGeom>
        </p:spPr>
      </p:pic>
    </p:spTree>
    <p:extLst>
      <p:ext uri="{BB962C8B-B14F-4D97-AF65-F5344CB8AC3E}">
        <p14:creationId xmlns:p14="http://schemas.microsoft.com/office/powerpoint/2010/main" val="1714658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A7D2-2785-3997-69A9-6A57D97C422D}"/>
              </a:ext>
            </a:extLst>
          </p:cNvPr>
          <p:cNvSpPr>
            <a:spLocks noGrp="1"/>
          </p:cNvSpPr>
          <p:nvPr>
            <p:ph type="title"/>
          </p:nvPr>
        </p:nvSpPr>
        <p:spPr>
          <a:xfrm>
            <a:off x="838200" y="0"/>
            <a:ext cx="9982200" cy="816430"/>
          </a:xfrm>
        </p:spPr>
        <p:txBody>
          <a:bodyPr>
            <a:normAutofit/>
          </a:bodyPr>
          <a:lstStyle/>
          <a:p>
            <a:r>
              <a:rPr lang="en-IN" sz="4000" b="1" i="0" u="none" strike="noStrike" baseline="0" dirty="0">
                <a:latin typeface="DejaVuSerif-Bold"/>
              </a:rPr>
              <a:t>The Transport Layer</a:t>
            </a:r>
            <a:endParaRPr lang="en-IN" sz="8000" dirty="0"/>
          </a:p>
        </p:txBody>
      </p:sp>
      <p:sp>
        <p:nvSpPr>
          <p:cNvPr id="3" name="Content Placeholder 2">
            <a:extLst>
              <a:ext uri="{FF2B5EF4-FFF2-40B4-BE49-F238E27FC236}">
                <a16:creationId xmlns:a16="http://schemas.microsoft.com/office/drawing/2014/main" id="{B3D18BDA-C9DD-777E-E438-DD247AB8FC40}"/>
              </a:ext>
            </a:extLst>
          </p:cNvPr>
          <p:cNvSpPr>
            <a:spLocks noGrp="1"/>
          </p:cNvSpPr>
          <p:nvPr>
            <p:ph idx="1"/>
          </p:nvPr>
        </p:nvSpPr>
        <p:spPr>
          <a:xfrm>
            <a:off x="838200" y="914400"/>
            <a:ext cx="10428514" cy="5508171"/>
          </a:xfrm>
        </p:spPr>
        <p:txBody>
          <a:bodyPr>
            <a:normAutofit/>
          </a:bodyPr>
          <a:lstStyle/>
          <a:p>
            <a:pPr algn="just"/>
            <a:r>
              <a:rPr lang="en-GB" sz="2400" b="0" i="0" u="none" strike="noStrike" baseline="0" dirty="0">
                <a:latin typeface="DejaVuSerif"/>
              </a:rPr>
              <a:t>Selection of a protocol for the transport layer as supported by the TCP/IP architecture in the context of IoT networks. </a:t>
            </a:r>
          </a:p>
          <a:p>
            <a:pPr algn="just"/>
            <a:r>
              <a:rPr lang="en-GB" sz="2400" b="0" i="0" u="none" strike="noStrike" baseline="0" dirty="0">
                <a:latin typeface="DejaVuSerif"/>
              </a:rPr>
              <a:t>With the TCP/IP protocol, two main protocols are specified for </a:t>
            </a:r>
            <a:r>
              <a:rPr lang="en-IN" sz="2400" b="0" i="0" u="none" strike="noStrike" baseline="0" dirty="0">
                <a:latin typeface="DejaVuSerif"/>
              </a:rPr>
              <a:t>the transport layer:</a:t>
            </a:r>
          </a:p>
          <a:p>
            <a:pPr algn="just"/>
            <a:r>
              <a:rPr lang="en-GB" sz="2400" b="1" i="0" u="none" strike="noStrike" baseline="0" dirty="0">
                <a:latin typeface="DejaVuSerif-Bold"/>
              </a:rPr>
              <a:t>Transmission Control Protocol (TCP): </a:t>
            </a:r>
            <a:r>
              <a:rPr lang="en-GB" sz="2400" b="0" i="0" u="none" strike="noStrike" baseline="0" dirty="0">
                <a:latin typeface="DejaVuSerif"/>
              </a:rPr>
              <a:t>This connection-oriented protocol requires a session to get established between the source and destination before exchanging data. It as equivalent to a traditional telephone conversation, in which two phones must be connected and the communication link established before the parties can talk.</a:t>
            </a:r>
          </a:p>
          <a:p>
            <a:pPr algn="just"/>
            <a:r>
              <a:rPr lang="en-GB" sz="2400" b="1" i="0" u="none" strike="noStrike" baseline="0" dirty="0">
                <a:latin typeface="DejaVuSerif-Bold"/>
              </a:rPr>
              <a:t>User Datagram Protocol (UDP): </a:t>
            </a:r>
            <a:r>
              <a:rPr lang="en-GB" sz="2400" b="0" i="0" u="none" strike="noStrike" baseline="0" dirty="0">
                <a:latin typeface="DejaVuSerif"/>
              </a:rPr>
              <a:t>With this connectionless protocol, data can be quickly sent between source and destination—but with no guarantee of delivery. This is analogous to the traditional mail delivery system, in which a letter is mailed to a destination. Confirmation of the reception of this letter does not happen until another letter is sent in response.</a:t>
            </a:r>
            <a:endParaRPr lang="en-IN" sz="3600" dirty="0"/>
          </a:p>
        </p:txBody>
      </p:sp>
    </p:spTree>
    <p:extLst>
      <p:ext uri="{BB962C8B-B14F-4D97-AF65-F5344CB8AC3E}">
        <p14:creationId xmlns:p14="http://schemas.microsoft.com/office/powerpoint/2010/main" val="2255719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40A68-B300-CA9A-9107-B2FB792CF7A6}"/>
              </a:ext>
            </a:extLst>
          </p:cNvPr>
          <p:cNvSpPr>
            <a:spLocks noGrp="1"/>
          </p:cNvSpPr>
          <p:nvPr>
            <p:ph idx="1"/>
          </p:nvPr>
        </p:nvSpPr>
        <p:spPr>
          <a:xfrm>
            <a:off x="544285" y="108856"/>
            <a:ext cx="11255829" cy="6749143"/>
          </a:xfrm>
        </p:spPr>
        <p:txBody>
          <a:bodyPr>
            <a:normAutofit fontScale="92500" lnSpcReduction="20000"/>
          </a:bodyPr>
          <a:lstStyle/>
          <a:p>
            <a:pPr>
              <a:buNone/>
            </a:pPr>
            <a:r>
              <a:rPr lang="en-GB" sz="2400" b="1" dirty="0"/>
              <a:t>TCP in IoT Transport Layer</a:t>
            </a:r>
          </a:p>
          <a:p>
            <a:pPr>
              <a:buNone/>
            </a:pPr>
            <a:r>
              <a:rPr lang="en-GB" sz="2400" b="1" dirty="0">
                <a:highlight>
                  <a:srgbClr val="FFFF00"/>
                </a:highlight>
              </a:rPr>
              <a:t>Advantages of TCP in IoT</a:t>
            </a:r>
          </a:p>
          <a:p>
            <a:pPr>
              <a:buFont typeface="+mj-lt"/>
              <a:buAutoNum type="arabicPeriod"/>
            </a:pPr>
            <a:r>
              <a:rPr lang="en-GB" sz="2400" b="1" dirty="0"/>
              <a:t>Reliable Data Delivery</a:t>
            </a:r>
            <a:r>
              <a:rPr lang="en-GB" sz="2400" dirty="0"/>
              <a:t> – TCP ensures all packets reach their destination and are reassembled in order.</a:t>
            </a:r>
          </a:p>
          <a:p>
            <a:pPr>
              <a:buFont typeface="+mj-lt"/>
              <a:buAutoNum type="arabicPeriod"/>
            </a:pPr>
            <a:r>
              <a:rPr lang="en-GB" sz="2400" b="1" dirty="0"/>
              <a:t>Error Correction</a:t>
            </a:r>
            <a:r>
              <a:rPr lang="en-GB" sz="2400" dirty="0"/>
              <a:t> – Lost or corrupted packets are retransmitted, preventing data loss.</a:t>
            </a:r>
          </a:p>
          <a:p>
            <a:pPr>
              <a:buFont typeface="+mj-lt"/>
              <a:buAutoNum type="arabicPeriod"/>
            </a:pPr>
            <a:r>
              <a:rPr lang="en-GB" sz="2400" b="1" dirty="0"/>
              <a:t>Flow Control</a:t>
            </a:r>
            <a:r>
              <a:rPr lang="en-GB" sz="2400" dirty="0"/>
              <a:t> – TCP adjusts the data transmission rate according to network conditions.</a:t>
            </a:r>
          </a:p>
          <a:p>
            <a:pPr>
              <a:buFont typeface="+mj-lt"/>
              <a:buAutoNum type="arabicPeriod"/>
            </a:pPr>
            <a:r>
              <a:rPr lang="en-GB" sz="2400" b="1" dirty="0"/>
              <a:t>Congestion Control</a:t>
            </a:r>
            <a:r>
              <a:rPr lang="en-GB" sz="2400" dirty="0"/>
              <a:t> – It prevents excessive data from overwhelming the network.</a:t>
            </a:r>
          </a:p>
          <a:p>
            <a:pPr>
              <a:buFont typeface="+mj-lt"/>
              <a:buAutoNum type="arabicPeriod"/>
            </a:pPr>
            <a:r>
              <a:rPr lang="en-GB" sz="2400" b="1" dirty="0"/>
              <a:t>Ordered Data Transmission</a:t>
            </a:r>
            <a:r>
              <a:rPr lang="en-GB" sz="2400" dirty="0"/>
              <a:t> – Data packets arrive in sequence, making it ideal for applications requiring structured data.</a:t>
            </a:r>
          </a:p>
          <a:p>
            <a:pPr>
              <a:buNone/>
            </a:pPr>
            <a:r>
              <a:rPr lang="en-GB" sz="2400" b="1" dirty="0">
                <a:highlight>
                  <a:srgbClr val="FFFF00"/>
                </a:highlight>
              </a:rPr>
              <a:t>Challenges of Using TCP in IoT</a:t>
            </a:r>
          </a:p>
          <a:p>
            <a:pPr>
              <a:buFont typeface="+mj-lt"/>
              <a:buAutoNum type="arabicPeriod"/>
            </a:pPr>
            <a:r>
              <a:rPr lang="en-GB" sz="2400" b="1" dirty="0"/>
              <a:t>High Overhead</a:t>
            </a:r>
            <a:r>
              <a:rPr lang="en-GB" sz="2400" dirty="0"/>
              <a:t> – TCP headers add extra bytes, increasing bandwidth usage.</a:t>
            </a:r>
          </a:p>
          <a:p>
            <a:pPr>
              <a:buFont typeface="+mj-lt"/>
              <a:buAutoNum type="arabicPeriod"/>
            </a:pPr>
            <a:r>
              <a:rPr lang="en-GB" sz="2400" b="1" dirty="0"/>
              <a:t>Latency Issues</a:t>
            </a:r>
            <a:r>
              <a:rPr lang="en-GB" sz="2400" dirty="0"/>
              <a:t> – Retransmissions and acknowledgments (ACKs) introduce delays.</a:t>
            </a:r>
          </a:p>
          <a:p>
            <a:pPr>
              <a:buFont typeface="+mj-lt"/>
              <a:buAutoNum type="arabicPeriod"/>
            </a:pPr>
            <a:r>
              <a:rPr lang="en-GB" sz="2400" b="1" dirty="0"/>
              <a:t>Connection-Oriented</a:t>
            </a:r>
            <a:r>
              <a:rPr lang="en-GB" sz="2400" dirty="0"/>
              <a:t> – TCP requires a three-way handshake, consuming additional time and power.</a:t>
            </a:r>
          </a:p>
          <a:p>
            <a:pPr>
              <a:buFont typeface="+mj-lt"/>
              <a:buAutoNum type="arabicPeriod"/>
            </a:pPr>
            <a:r>
              <a:rPr lang="en-GB" sz="2400" b="1" dirty="0"/>
              <a:t>Not Ideal for Low-Power Devices</a:t>
            </a:r>
            <a:r>
              <a:rPr lang="en-GB" sz="2400" dirty="0"/>
              <a:t> – Battery-powered IoT sensors may struggle with TCP’s complexity.</a:t>
            </a:r>
          </a:p>
          <a:p>
            <a:pPr>
              <a:buNone/>
            </a:pPr>
            <a:r>
              <a:rPr lang="en-GB" sz="2400" b="1" dirty="0"/>
              <a:t>When to Use TCP in IoT</a:t>
            </a:r>
          </a:p>
          <a:p>
            <a:pPr>
              <a:buFont typeface="Arial" panose="020B0604020202020204" pitchFamily="34" charset="0"/>
              <a:buChar char="•"/>
            </a:pPr>
            <a:r>
              <a:rPr lang="en-GB" sz="2400" dirty="0"/>
              <a:t>Applications requiring guaranteed delivery (e.g., firmware updates, file transfers).</a:t>
            </a:r>
          </a:p>
          <a:p>
            <a:pPr>
              <a:buFont typeface="Arial" panose="020B0604020202020204" pitchFamily="34" charset="0"/>
              <a:buChar char="•"/>
            </a:pPr>
            <a:r>
              <a:rPr lang="en-GB" sz="2400" dirty="0"/>
              <a:t>Remote monitoring systems where data integrity is critical.</a:t>
            </a:r>
          </a:p>
          <a:p>
            <a:pPr>
              <a:buFont typeface="Arial" panose="020B0604020202020204" pitchFamily="34" charset="0"/>
              <a:buChar char="•"/>
            </a:pPr>
            <a:r>
              <a:rPr lang="en-GB" sz="2400" dirty="0"/>
              <a:t>IoT devices communicating with cloud services over Wi-Fi or Ethernet.</a:t>
            </a:r>
          </a:p>
          <a:p>
            <a:endParaRPr lang="en-IN" sz="2400" dirty="0"/>
          </a:p>
        </p:txBody>
      </p:sp>
    </p:spTree>
    <p:extLst>
      <p:ext uri="{BB962C8B-B14F-4D97-AF65-F5344CB8AC3E}">
        <p14:creationId xmlns:p14="http://schemas.microsoft.com/office/powerpoint/2010/main" val="888211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F7C28-09A6-597F-834C-9E81EC67953A}"/>
              </a:ext>
            </a:extLst>
          </p:cNvPr>
          <p:cNvSpPr>
            <a:spLocks noGrp="1"/>
          </p:cNvSpPr>
          <p:nvPr>
            <p:ph idx="1"/>
          </p:nvPr>
        </p:nvSpPr>
        <p:spPr>
          <a:xfrm>
            <a:off x="1012370" y="0"/>
            <a:ext cx="10591801" cy="6858000"/>
          </a:xfrm>
        </p:spPr>
        <p:txBody>
          <a:bodyPr>
            <a:normAutofit fontScale="77500" lnSpcReduction="20000"/>
          </a:bodyPr>
          <a:lstStyle/>
          <a:p>
            <a:pPr>
              <a:buNone/>
            </a:pPr>
            <a:r>
              <a:rPr lang="en-GB" b="1" dirty="0"/>
              <a:t>UDP in IoT Transport Layer</a:t>
            </a:r>
          </a:p>
          <a:p>
            <a:pPr>
              <a:buNone/>
            </a:pPr>
            <a:r>
              <a:rPr lang="en-GB" b="1" dirty="0">
                <a:highlight>
                  <a:srgbClr val="FFFF00"/>
                </a:highlight>
              </a:rPr>
              <a:t>Advantages of UDP in IoT</a:t>
            </a:r>
          </a:p>
          <a:p>
            <a:pPr>
              <a:buFont typeface="+mj-lt"/>
              <a:buAutoNum type="arabicPeriod"/>
            </a:pPr>
            <a:r>
              <a:rPr lang="en-GB" b="1" dirty="0"/>
              <a:t>Low Latency</a:t>
            </a:r>
            <a:r>
              <a:rPr lang="en-GB" dirty="0"/>
              <a:t> – Since UDP does not require acknowledgments or retransmissions, it is faster than TCP.</a:t>
            </a:r>
          </a:p>
          <a:p>
            <a:pPr>
              <a:buFont typeface="+mj-lt"/>
              <a:buAutoNum type="arabicPeriod"/>
            </a:pPr>
            <a:r>
              <a:rPr lang="en-GB" b="1" dirty="0"/>
              <a:t>Low Overhead</a:t>
            </a:r>
            <a:r>
              <a:rPr lang="en-GB" dirty="0"/>
              <a:t> – The UDP header is only 8 bytes, reducing bandwidth consumption.</a:t>
            </a:r>
          </a:p>
          <a:p>
            <a:pPr>
              <a:buFont typeface="+mj-lt"/>
              <a:buAutoNum type="arabicPeriod"/>
            </a:pPr>
            <a:r>
              <a:rPr lang="en-GB" b="1" dirty="0"/>
              <a:t>Best for Real-Time Communication</a:t>
            </a:r>
            <a:r>
              <a:rPr lang="en-GB" dirty="0"/>
              <a:t> – Voice, video, and sensor data can be transmitted with minimal delay.</a:t>
            </a:r>
          </a:p>
          <a:p>
            <a:pPr>
              <a:buFont typeface="+mj-lt"/>
              <a:buAutoNum type="arabicPeriod"/>
            </a:pPr>
            <a:r>
              <a:rPr lang="en-GB" b="1" dirty="0"/>
              <a:t>No Connection Setup</a:t>
            </a:r>
            <a:r>
              <a:rPr lang="en-GB" dirty="0"/>
              <a:t> – Unlike TCP, UDP does not require a handshake, making it more efficient for short-lived transmissions.</a:t>
            </a:r>
          </a:p>
          <a:p>
            <a:pPr>
              <a:buNone/>
            </a:pPr>
            <a:r>
              <a:rPr lang="en-GB" b="1" dirty="0">
                <a:highlight>
                  <a:srgbClr val="FFFF00"/>
                </a:highlight>
              </a:rPr>
              <a:t>Challenges of Using UDP in IoT</a:t>
            </a:r>
          </a:p>
          <a:p>
            <a:pPr>
              <a:buFont typeface="+mj-lt"/>
              <a:buAutoNum type="arabicPeriod"/>
            </a:pPr>
            <a:r>
              <a:rPr lang="en-GB" b="1" dirty="0"/>
              <a:t>No Built-in Reliability</a:t>
            </a:r>
            <a:r>
              <a:rPr lang="en-GB" dirty="0"/>
              <a:t> – Packets may be lost, duplicated, or arrive out of order.</a:t>
            </a:r>
          </a:p>
          <a:p>
            <a:pPr>
              <a:buFont typeface="+mj-lt"/>
              <a:buAutoNum type="arabicPeriod"/>
            </a:pPr>
            <a:r>
              <a:rPr lang="en-GB" b="1" dirty="0"/>
              <a:t>No Congestion Control</a:t>
            </a:r>
            <a:r>
              <a:rPr lang="en-GB" dirty="0"/>
              <a:t> – UDP does not adjust the transmission rate based on network conditions.</a:t>
            </a:r>
          </a:p>
          <a:p>
            <a:pPr>
              <a:buFont typeface="+mj-lt"/>
              <a:buAutoNum type="arabicPeriod"/>
            </a:pPr>
            <a:r>
              <a:rPr lang="en-GB" b="1" dirty="0"/>
              <a:t>Packet Loss Can Occur</a:t>
            </a:r>
            <a:r>
              <a:rPr lang="en-GB" dirty="0"/>
              <a:t> – There is no automatic retransmission of lost packets.</a:t>
            </a:r>
          </a:p>
          <a:p>
            <a:pPr>
              <a:buNone/>
            </a:pPr>
            <a:r>
              <a:rPr lang="en-GB" b="1" dirty="0"/>
              <a:t>When to Use UDP in IoT</a:t>
            </a:r>
          </a:p>
          <a:p>
            <a:pPr>
              <a:buFont typeface="Arial" panose="020B0604020202020204" pitchFamily="34" charset="0"/>
              <a:buChar char="•"/>
            </a:pPr>
            <a:r>
              <a:rPr lang="en-GB" b="1" dirty="0"/>
              <a:t>Lightweight and real-time applications</a:t>
            </a:r>
            <a:r>
              <a:rPr lang="en-GB" dirty="0"/>
              <a:t> (e.g., sensor data streaming, real-time monitoring).</a:t>
            </a:r>
          </a:p>
          <a:p>
            <a:pPr>
              <a:buFont typeface="Arial" panose="020B0604020202020204" pitchFamily="34" charset="0"/>
              <a:buChar char="•"/>
            </a:pPr>
            <a:r>
              <a:rPr lang="en-GB" b="1" dirty="0"/>
              <a:t>IoT protocols like CoAP and MQTT-SN</a:t>
            </a:r>
            <a:r>
              <a:rPr lang="en-GB" dirty="0"/>
              <a:t>, which implement their own reliability mechanisms.</a:t>
            </a:r>
          </a:p>
          <a:p>
            <a:pPr>
              <a:buFont typeface="Arial" panose="020B0604020202020204" pitchFamily="34" charset="0"/>
              <a:buChar char="•"/>
            </a:pPr>
            <a:r>
              <a:rPr lang="en-GB" b="1" dirty="0"/>
              <a:t>Broadcast and multicast applications</a:t>
            </a:r>
            <a:r>
              <a:rPr lang="en-GB" dirty="0"/>
              <a:t>, such as discovery protocols.</a:t>
            </a:r>
          </a:p>
          <a:p>
            <a:endParaRPr lang="en-IN" dirty="0"/>
          </a:p>
        </p:txBody>
      </p:sp>
    </p:spTree>
    <p:extLst>
      <p:ext uri="{BB962C8B-B14F-4D97-AF65-F5344CB8AC3E}">
        <p14:creationId xmlns:p14="http://schemas.microsoft.com/office/powerpoint/2010/main" val="2449687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76F81-22CC-1A39-C93A-AA8755551A32}"/>
              </a:ext>
            </a:extLst>
          </p:cNvPr>
          <p:cNvSpPr>
            <a:spLocks noGrp="1"/>
          </p:cNvSpPr>
          <p:nvPr>
            <p:ph idx="1"/>
          </p:nvPr>
        </p:nvSpPr>
        <p:spPr>
          <a:xfrm>
            <a:off x="957942" y="130629"/>
            <a:ext cx="10395857" cy="6046334"/>
          </a:xfrm>
        </p:spPr>
        <p:txBody>
          <a:bodyPr>
            <a:normAutofit/>
          </a:bodyPr>
          <a:lstStyle/>
          <a:p>
            <a:pPr>
              <a:buNone/>
            </a:pPr>
            <a:r>
              <a:rPr lang="en-GB" b="1" dirty="0"/>
              <a:t>Generic Web-Based Protocols</a:t>
            </a:r>
          </a:p>
          <a:p>
            <a:pPr>
              <a:buFont typeface="Arial" panose="020B0604020202020204" pitchFamily="34" charset="0"/>
              <a:buChar char="•"/>
            </a:pPr>
            <a:r>
              <a:rPr lang="en-GB" dirty="0"/>
              <a:t>Many IoT devices rely on widely used transport technologies found in consumer and enterprise networks.</a:t>
            </a:r>
          </a:p>
          <a:p>
            <a:pPr>
              <a:buFont typeface="Arial" panose="020B0604020202020204" pitchFamily="34" charset="0"/>
              <a:buChar char="•"/>
            </a:pPr>
            <a:r>
              <a:rPr lang="en-GB" dirty="0"/>
              <a:t>These protocols are suited for non-constrained environments with stable connectivity.</a:t>
            </a:r>
          </a:p>
          <a:p>
            <a:pPr>
              <a:buFont typeface="Arial" panose="020B0604020202020204" pitchFamily="34" charset="0"/>
              <a:buChar char="•"/>
            </a:pPr>
            <a:r>
              <a:rPr lang="en-GB" b="1" dirty="0"/>
              <a:t>Common Transport Methods:</a:t>
            </a:r>
            <a:endParaRPr lang="en-GB" dirty="0"/>
          </a:p>
          <a:p>
            <a:pPr marL="742950" lvl="1" indent="-285750">
              <a:buFont typeface="Arial" panose="020B0604020202020204" pitchFamily="34" charset="0"/>
              <a:buChar char="•"/>
            </a:pPr>
            <a:r>
              <a:rPr lang="en-GB" b="1" dirty="0"/>
              <a:t>HTTP(S) over TCP</a:t>
            </a:r>
            <a:r>
              <a:rPr lang="en-GB" dirty="0"/>
              <a:t> – Used for RESTful APIs, smart home devices, and cloud integration.</a:t>
            </a:r>
          </a:p>
          <a:p>
            <a:pPr marL="742950" lvl="1" indent="-285750">
              <a:buFont typeface="Arial" panose="020B0604020202020204" pitchFamily="34" charset="0"/>
              <a:buChar char="•"/>
            </a:pPr>
            <a:r>
              <a:rPr lang="en-GB" b="1" dirty="0" err="1"/>
              <a:t>WebSockets</a:t>
            </a:r>
            <a:r>
              <a:rPr lang="en-GB" b="1" dirty="0"/>
              <a:t> over TCP</a:t>
            </a:r>
            <a:r>
              <a:rPr lang="en-GB" dirty="0"/>
              <a:t> – Real-time bidirectional communication (e.g., smart dashboards, live monitoring).</a:t>
            </a:r>
          </a:p>
          <a:p>
            <a:pPr marL="742950" lvl="1" indent="-285750">
              <a:buFont typeface="Arial" panose="020B0604020202020204" pitchFamily="34" charset="0"/>
              <a:buChar char="•"/>
            </a:pPr>
            <a:r>
              <a:rPr lang="en-GB" b="1" dirty="0"/>
              <a:t>4G/LTE and Wi-Fi</a:t>
            </a:r>
            <a:r>
              <a:rPr lang="en-GB" dirty="0"/>
              <a:t> – Common in smart home and enterprise IoT applications.</a:t>
            </a:r>
          </a:p>
          <a:p>
            <a:pPr>
              <a:buFont typeface="Arial" panose="020B0604020202020204" pitchFamily="34" charset="0"/>
              <a:buChar char="•"/>
            </a:pPr>
            <a:r>
              <a:rPr lang="en-GB" b="1" dirty="0"/>
              <a:t>Use Cases:</a:t>
            </a:r>
            <a:endParaRPr lang="en-GB" dirty="0"/>
          </a:p>
          <a:p>
            <a:pPr marL="742950" lvl="1" indent="-285750">
              <a:buFont typeface="Arial" panose="020B0604020202020204" pitchFamily="34" charset="0"/>
              <a:buChar char="•"/>
            </a:pPr>
            <a:r>
              <a:rPr lang="en-GB" dirty="0"/>
              <a:t>Cloud-connected smart home devices.</a:t>
            </a:r>
          </a:p>
          <a:p>
            <a:pPr marL="742950" lvl="1" indent="-285750">
              <a:buFont typeface="Arial" panose="020B0604020202020204" pitchFamily="34" charset="0"/>
              <a:buChar char="•"/>
            </a:pPr>
            <a:r>
              <a:rPr lang="en-GB" dirty="0"/>
              <a:t>Industrial IoT systems with high-bandwidth requirements.</a:t>
            </a:r>
          </a:p>
          <a:p>
            <a:endParaRPr lang="en-IN" dirty="0"/>
          </a:p>
        </p:txBody>
      </p:sp>
    </p:spTree>
    <p:extLst>
      <p:ext uri="{BB962C8B-B14F-4D97-AF65-F5344CB8AC3E}">
        <p14:creationId xmlns:p14="http://schemas.microsoft.com/office/powerpoint/2010/main" val="1472617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D4C61-9B68-C1EA-0163-BD47D6FED749}"/>
              </a:ext>
            </a:extLst>
          </p:cNvPr>
          <p:cNvSpPr>
            <a:spLocks noGrp="1"/>
          </p:cNvSpPr>
          <p:nvPr>
            <p:ph idx="1"/>
          </p:nvPr>
        </p:nvSpPr>
        <p:spPr>
          <a:xfrm>
            <a:off x="261257" y="119744"/>
            <a:ext cx="11745685" cy="5900056"/>
          </a:xfrm>
        </p:spPr>
        <p:txBody>
          <a:bodyPr/>
          <a:lstStyle/>
          <a:p>
            <a:pPr algn="just">
              <a:buNone/>
            </a:pPr>
            <a:r>
              <a:rPr lang="en-IN" b="1" dirty="0"/>
              <a:t>IoT Application Layer Protocols: CoAP and MQTT</a:t>
            </a:r>
          </a:p>
          <a:p>
            <a:pPr algn="l"/>
            <a:r>
              <a:rPr lang="en-IN" dirty="0"/>
              <a:t>For constrained networks and large-scale IoT deployments, traditional web-based protocols like HTTP can be too resource-intensive. Instead, lightweight IoT-specific protocols such as </a:t>
            </a:r>
            <a:r>
              <a:rPr lang="en-IN" b="1" dirty="0"/>
              <a:t>CoAP (Constrained Application Protocol)</a:t>
            </a:r>
            <a:r>
              <a:rPr lang="en-IN" dirty="0"/>
              <a:t> and </a:t>
            </a:r>
            <a:r>
              <a:rPr lang="en-IN" b="1" dirty="0"/>
              <a:t>MQTT (Message Queuing Telemetry Transport)</a:t>
            </a:r>
            <a:r>
              <a:rPr lang="en-IN" dirty="0"/>
              <a:t> are widely used.</a:t>
            </a:r>
          </a:p>
          <a:p>
            <a:pPr algn="l"/>
            <a:r>
              <a:rPr lang="en-GB" dirty="0"/>
              <a:t> In Figure, CoAP and MQTT are naturally at the top of this sample IoT stack, based on an IEEE 802.15.4 mesh network.</a:t>
            </a:r>
          </a:p>
          <a:p>
            <a:pPr algn="l"/>
            <a:r>
              <a:rPr lang="en-GB" dirty="0"/>
              <a:t>CoAP deployed over UDP and </a:t>
            </a:r>
          </a:p>
          <a:p>
            <a:pPr algn="l"/>
            <a:r>
              <a:rPr lang="en-GB" dirty="0"/>
              <a:t>MQTT running over TCP. </a:t>
            </a:r>
            <a:endParaRPr lang="en-IN" dirty="0"/>
          </a:p>
        </p:txBody>
      </p:sp>
      <p:pic>
        <p:nvPicPr>
          <p:cNvPr id="5" name="Picture 4">
            <a:extLst>
              <a:ext uri="{FF2B5EF4-FFF2-40B4-BE49-F238E27FC236}">
                <a16:creationId xmlns:a16="http://schemas.microsoft.com/office/drawing/2014/main" id="{85336991-0EFF-D7F9-1AA0-E4E8D95ED777}"/>
              </a:ext>
            </a:extLst>
          </p:cNvPr>
          <p:cNvPicPr>
            <a:picLocks noChangeAspect="1"/>
          </p:cNvPicPr>
          <p:nvPr/>
        </p:nvPicPr>
        <p:blipFill>
          <a:blip r:embed="rId2"/>
          <a:stretch>
            <a:fillRect/>
          </a:stretch>
        </p:blipFill>
        <p:spPr>
          <a:xfrm>
            <a:off x="6395569" y="3094173"/>
            <a:ext cx="4914687" cy="3394495"/>
          </a:xfrm>
          <a:prstGeom prst="rect">
            <a:avLst/>
          </a:prstGeom>
        </p:spPr>
      </p:pic>
      <p:sp>
        <p:nvSpPr>
          <p:cNvPr id="7" name="TextBox 6">
            <a:extLst>
              <a:ext uri="{FF2B5EF4-FFF2-40B4-BE49-F238E27FC236}">
                <a16:creationId xmlns:a16="http://schemas.microsoft.com/office/drawing/2014/main" id="{E29F49CD-A1FE-6B04-8EFA-6DBFF8BCED11}"/>
              </a:ext>
            </a:extLst>
          </p:cNvPr>
          <p:cNvSpPr txBox="1"/>
          <p:nvPr/>
        </p:nvSpPr>
        <p:spPr>
          <a:xfrm>
            <a:off x="3132047" y="6488668"/>
            <a:ext cx="6096000" cy="369332"/>
          </a:xfrm>
          <a:prstGeom prst="rect">
            <a:avLst/>
          </a:prstGeom>
          <a:noFill/>
        </p:spPr>
        <p:txBody>
          <a:bodyPr wrap="square">
            <a:spAutoFit/>
          </a:bodyPr>
          <a:lstStyle/>
          <a:p>
            <a:r>
              <a:rPr lang="en-GB" sz="1800" b="0" i="1" u="none" strike="noStrike" baseline="0" dirty="0">
                <a:latin typeface="DejaVuSerif-Italic"/>
              </a:rPr>
              <a:t>Example of a High-Level IoT Protocol Stack for CoAP and MQTT</a:t>
            </a:r>
            <a:endParaRPr lang="en-IN" dirty="0"/>
          </a:p>
        </p:txBody>
      </p:sp>
    </p:spTree>
    <p:extLst>
      <p:ext uri="{BB962C8B-B14F-4D97-AF65-F5344CB8AC3E}">
        <p14:creationId xmlns:p14="http://schemas.microsoft.com/office/powerpoint/2010/main" val="14975954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8327E3-312A-6FC4-65E3-6E45FD69A30A}"/>
              </a:ext>
            </a:extLst>
          </p:cNvPr>
          <p:cNvSpPr>
            <a:spLocks noGrp="1"/>
          </p:cNvSpPr>
          <p:nvPr>
            <p:ph idx="1"/>
          </p:nvPr>
        </p:nvSpPr>
        <p:spPr>
          <a:xfrm>
            <a:off x="576943" y="217714"/>
            <a:ext cx="11179628" cy="6553200"/>
          </a:xfrm>
        </p:spPr>
        <p:txBody>
          <a:bodyPr>
            <a:normAutofit fontScale="92500" lnSpcReduction="10000"/>
          </a:bodyPr>
          <a:lstStyle/>
          <a:p>
            <a:pPr algn="just">
              <a:buNone/>
            </a:pPr>
            <a:r>
              <a:rPr lang="en-GB" b="1" dirty="0"/>
              <a:t>Constrained Application Protocol (CoAP)</a:t>
            </a:r>
          </a:p>
          <a:p>
            <a:pPr algn="just"/>
            <a:r>
              <a:rPr lang="en-GB" dirty="0"/>
              <a:t>CoAP is a lightweight application-layer protocol designed for </a:t>
            </a:r>
            <a:r>
              <a:rPr lang="en-GB" b="1" dirty="0"/>
              <a:t>constrained devices and networks</a:t>
            </a:r>
            <a:r>
              <a:rPr lang="en-GB" dirty="0"/>
              <a:t>. It is developed by the </a:t>
            </a:r>
            <a:r>
              <a:rPr lang="en-GB" b="1" dirty="0"/>
              <a:t>IETF Constrained RESTful Environments (</a:t>
            </a:r>
            <a:r>
              <a:rPr lang="en-GB" b="1" dirty="0" err="1"/>
              <a:t>CoRE</a:t>
            </a:r>
            <a:r>
              <a:rPr lang="en-GB" b="1" dirty="0"/>
              <a:t>) working group</a:t>
            </a:r>
            <a:r>
              <a:rPr lang="en-GB" dirty="0"/>
              <a:t> to support </a:t>
            </a:r>
            <a:r>
              <a:rPr lang="en-GB" b="1" dirty="0"/>
              <a:t>resource-oriented applications</a:t>
            </a:r>
            <a:r>
              <a:rPr lang="en-GB" dirty="0"/>
              <a:t> in IoT.</a:t>
            </a:r>
          </a:p>
          <a:p>
            <a:pPr algn="just">
              <a:buNone/>
            </a:pPr>
            <a:r>
              <a:rPr lang="en-IN" b="1" dirty="0"/>
              <a:t>Features of CoAP</a:t>
            </a:r>
          </a:p>
          <a:p>
            <a:pPr algn="just">
              <a:buFont typeface="+mj-lt"/>
              <a:buAutoNum type="arabicPeriod"/>
            </a:pPr>
            <a:r>
              <a:rPr lang="en-IN" b="1" dirty="0"/>
              <a:t>Lightweight &amp; Efficient</a:t>
            </a:r>
            <a:r>
              <a:rPr lang="en-IN" dirty="0"/>
              <a:t> – Optimized for low-power devices and lossy networks.</a:t>
            </a:r>
          </a:p>
          <a:p>
            <a:pPr algn="just">
              <a:buFont typeface="+mj-lt"/>
              <a:buAutoNum type="arabicPeriod"/>
            </a:pPr>
            <a:r>
              <a:rPr lang="en-IN" b="1" dirty="0"/>
              <a:t>Request-Response Model</a:t>
            </a:r>
            <a:r>
              <a:rPr lang="en-IN" dirty="0"/>
              <a:t> – Works like HTTP but over UDP for reduced overhead.</a:t>
            </a:r>
          </a:p>
          <a:p>
            <a:pPr algn="just">
              <a:buFont typeface="+mj-lt"/>
              <a:buAutoNum type="arabicPeriod"/>
            </a:pPr>
            <a:r>
              <a:rPr lang="en-IN" b="1" dirty="0"/>
              <a:t>RESTful Architecture</a:t>
            </a:r>
            <a:r>
              <a:rPr lang="en-IN" dirty="0"/>
              <a:t> – Uses </a:t>
            </a:r>
            <a:r>
              <a:rPr lang="en-IN" b="1" dirty="0"/>
              <a:t>GET, POST, PUT, DELETE</a:t>
            </a:r>
            <a:r>
              <a:rPr lang="en-IN" dirty="0"/>
              <a:t> methods like HTTP.</a:t>
            </a:r>
          </a:p>
          <a:p>
            <a:pPr algn="just">
              <a:buFont typeface="+mj-lt"/>
              <a:buAutoNum type="arabicPeriod"/>
            </a:pPr>
            <a:r>
              <a:rPr lang="en-IN" b="1" dirty="0"/>
              <a:t>Supports Asynchronous Communication</a:t>
            </a:r>
            <a:r>
              <a:rPr lang="en-IN" dirty="0"/>
              <a:t> – Uses </a:t>
            </a:r>
            <a:r>
              <a:rPr lang="en-IN" b="1" dirty="0"/>
              <a:t>Observe (RFC 7641)</a:t>
            </a:r>
            <a:r>
              <a:rPr lang="en-IN" dirty="0"/>
              <a:t> for real-time updates.</a:t>
            </a:r>
          </a:p>
          <a:p>
            <a:pPr algn="just">
              <a:buFont typeface="+mj-lt"/>
              <a:buAutoNum type="arabicPeriod"/>
            </a:pPr>
            <a:r>
              <a:rPr lang="en-IN" b="1" dirty="0"/>
              <a:t>Security</a:t>
            </a:r>
            <a:r>
              <a:rPr lang="en-IN" dirty="0"/>
              <a:t> – Uses </a:t>
            </a:r>
            <a:r>
              <a:rPr lang="en-IN" b="1" dirty="0"/>
              <a:t>DTLS (Datagram Transport Layer Security)</a:t>
            </a:r>
            <a:r>
              <a:rPr lang="en-IN" dirty="0"/>
              <a:t> for encryption.</a:t>
            </a:r>
          </a:p>
          <a:p>
            <a:pPr algn="just">
              <a:buFont typeface="+mj-lt"/>
              <a:buAutoNum type="arabicPeriod"/>
            </a:pPr>
            <a:r>
              <a:rPr lang="en-IN" b="1" dirty="0"/>
              <a:t>Supports Block-wise Transfers</a:t>
            </a:r>
            <a:r>
              <a:rPr lang="en-IN" dirty="0"/>
              <a:t> – Handles large payloads efficiently (</a:t>
            </a:r>
            <a:r>
              <a:rPr lang="en-IN" b="1" dirty="0"/>
              <a:t>RFC 7959</a:t>
            </a:r>
            <a:r>
              <a:rPr lang="en-IN" dirty="0"/>
              <a:t>).</a:t>
            </a:r>
          </a:p>
          <a:p>
            <a:pPr algn="just">
              <a:buFont typeface="+mj-lt"/>
              <a:buAutoNum type="arabicPeriod"/>
            </a:pPr>
            <a:r>
              <a:rPr lang="en-IN" b="1" dirty="0"/>
              <a:t>Interoperability with HTTP</a:t>
            </a:r>
            <a:r>
              <a:rPr lang="en-IN" dirty="0"/>
              <a:t> – Can be mapped to HTTP (</a:t>
            </a:r>
            <a:r>
              <a:rPr lang="en-IN" b="1" dirty="0"/>
              <a:t>RFC 8075</a:t>
            </a:r>
            <a:r>
              <a:rPr lang="en-IN" dirty="0"/>
              <a:t>).</a:t>
            </a:r>
          </a:p>
          <a:p>
            <a:pPr marL="0" indent="0" algn="just">
              <a:buNone/>
            </a:pPr>
            <a:endParaRPr lang="en-GB" dirty="0"/>
          </a:p>
          <a:p>
            <a:pPr algn="just"/>
            <a:endParaRPr lang="en-IN" dirty="0"/>
          </a:p>
        </p:txBody>
      </p:sp>
    </p:spTree>
    <p:extLst>
      <p:ext uri="{BB962C8B-B14F-4D97-AF65-F5344CB8AC3E}">
        <p14:creationId xmlns:p14="http://schemas.microsoft.com/office/powerpoint/2010/main" val="28107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AF8E4-898D-E05A-7067-0EE0EE9B0216}"/>
              </a:ext>
            </a:extLst>
          </p:cNvPr>
          <p:cNvSpPr>
            <a:spLocks noGrp="1"/>
          </p:cNvSpPr>
          <p:nvPr>
            <p:ph idx="1"/>
          </p:nvPr>
        </p:nvSpPr>
        <p:spPr>
          <a:xfrm>
            <a:off x="881742" y="859971"/>
            <a:ext cx="10472057" cy="5316992"/>
          </a:xfrm>
        </p:spPr>
        <p:txBody>
          <a:bodyPr/>
          <a:lstStyle/>
          <a:p>
            <a:pPr marL="0" indent="0" algn="l">
              <a:buNone/>
            </a:pPr>
            <a:r>
              <a:rPr lang="en-GB" sz="3200" b="1" i="0" u="none" strike="noStrike" baseline="0" dirty="0">
                <a:latin typeface="DejaVuSerif-Bold"/>
              </a:rPr>
              <a:t>Scalable: </a:t>
            </a:r>
          </a:p>
          <a:p>
            <a:pPr algn="just"/>
            <a:r>
              <a:rPr lang="en-GB" b="0" i="0" u="none" strike="noStrike" baseline="0" dirty="0">
                <a:latin typeface="DejaVuSerif"/>
              </a:rPr>
              <a:t>IP has been massively deployed and tested for robust scalability. </a:t>
            </a:r>
          </a:p>
          <a:p>
            <a:pPr algn="just"/>
            <a:r>
              <a:rPr lang="en-GB" b="0" i="0" u="none" strike="noStrike" baseline="0" dirty="0">
                <a:latin typeface="DejaVuSerif"/>
              </a:rPr>
              <a:t>Millions of private and public IP infrastructure nodes have been operational for years, offering strong foundations for those not familiar with IP network management. </a:t>
            </a:r>
          </a:p>
          <a:p>
            <a:pPr algn="just"/>
            <a:r>
              <a:rPr lang="en-GB" b="0" i="0" u="none" strike="noStrike" baseline="0" dirty="0">
                <a:latin typeface="DejaVuSerif"/>
              </a:rPr>
              <a:t>Adding huge numbers of “things” to private and public infrastructures may require optimizations and design rules specific to the new devices. </a:t>
            </a:r>
          </a:p>
          <a:p>
            <a:pPr algn="just"/>
            <a:r>
              <a:rPr lang="en-GB" b="0" i="0" u="none" strike="noStrike" baseline="0" dirty="0">
                <a:latin typeface="DejaVuSerif"/>
              </a:rPr>
              <a:t>IP has proven before that scalability is one of its strengths.</a:t>
            </a:r>
            <a:endParaRPr lang="en-IN" sz="4000" dirty="0"/>
          </a:p>
        </p:txBody>
      </p:sp>
    </p:spTree>
    <p:extLst>
      <p:ext uri="{BB962C8B-B14F-4D97-AF65-F5344CB8AC3E}">
        <p14:creationId xmlns:p14="http://schemas.microsoft.com/office/powerpoint/2010/main" val="3746918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7CAB-BEA0-A725-3F40-FC630B1D789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EC296E7-B384-4544-6CD3-C21EEE5DAEF2}"/>
              </a:ext>
            </a:extLst>
          </p:cNvPr>
          <p:cNvSpPr>
            <a:spLocks noGrp="1"/>
          </p:cNvSpPr>
          <p:nvPr>
            <p:ph idx="1"/>
          </p:nvPr>
        </p:nvSpPr>
        <p:spPr/>
        <p:txBody>
          <a:bodyPr/>
          <a:lstStyle/>
          <a:p>
            <a:endParaRPr lang="en-IN" dirty="0"/>
          </a:p>
        </p:txBody>
      </p:sp>
      <p:pic>
        <p:nvPicPr>
          <p:cNvPr id="7" name="Picture 6">
            <a:extLst>
              <a:ext uri="{FF2B5EF4-FFF2-40B4-BE49-F238E27FC236}">
                <a16:creationId xmlns:a16="http://schemas.microsoft.com/office/drawing/2014/main" id="{54E21EB2-E1DB-BB6C-A000-2A86974BE554}"/>
              </a:ext>
            </a:extLst>
          </p:cNvPr>
          <p:cNvPicPr>
            <a:picLocks noChangeAspect="1"/>
          </p:cNvPicPr>
          <p:nvPr/>
        </p:nvPicPr>
        <p:blipFill>
          <a:blip r:embed="rId2"/>
          <a:stretch>
            <a:fillRect/>
          </a:stretch>
        </p:blipFill>
        <p:spPr>
          <a:xfrm>
            <a:off x="617488" y="365125"/>
            <a:ext cx="9533272" cy="4351338"/>
          </a:xfrm>
          <a:prstGeom prst="rect">
            <a:avLst/>
          </a:prstGeom>
        </p:spPr>
      </p:pic>
    </p:spTree>
    <p:extLst>
      <p:ext uri="{BB962C8B-B14F-4D97-AF65-F5344CB8AC3E}">
        <p14:creationId xmlns:p14="http://schemas.microsoft.com/office/powerpoint/2010/main" val="326308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1D626-1C3B-5473-EF4F-ADF393B9A11D}"/>
              </a:ext>
            </a:extLst>
          </p:cNvPr>
          <p:cNvSpPr>
            <a:spLocks noGrp="1"/>
          </p:cNvSpPr>
          <p:nvPr>
            <p:ph idx="1"/>
          </p:nvPr>
        </p:nvSpPr>
        <p:spPr>
          <a:xfrm>
            <a:off x="119744" y="119743"/>
            <a:ext cx="11710924" cy="1382486"/>
          </a:xfrm>
        </p:spPr>
        <p:txBody>
          <a:bodyPr>
            <a:normAutofit fontScale="85000" lnSpcReduction="20000"/>
          </a:bodyPr>
          <a:lstStyle/>
          <a:p>
            <a:pPr algn="just">
              <a:buNone/>
            </a:pPr>
            <a:r>
              <a:rPr lang="en-GB" b="1" dirty="0"/>
              <a:t>CoAP Message Format Overview</a:t>
            </a:r>
          </a:p>
          <a:p>
            <a:pPr algn="just"/>
            <a:r>
              <a:rPr lang="en-GB" dirty="0"/>
              <a:t>CoAP uses a </a:t>
            </a:r>
            <a:r>
              <a:rPr lang="en-GB" b="1" dirty="0"/>
              <a:t>compact and efficient message format</a:t>
            </a:r>
            <a:r>
              <a:rPr lang="en-GB" dirty="0"/>
              <a:t> to reduce overhead and optimize communication in constrained IoT environments. </a:t>
            </a:r>
          </a:p>
          <a:p>
            <a:pPr algn="just"/>
            <a:r>
              <a:rPr lang="en-GB" dirty="0"/>
              <a:t>A </a:t>
            </a:r>
            <a:r>
              <a:rPr lang="en-GB" b="1" dirty="0"/>
              <a:t>CoAP message</a:t>
            </a:r>
            <a:r>
              <a:rPr lang="en-GB" dirty="0"/>
              <a:t> consists of a fixed </a:t>
            </a:r>
            <a:r>
              <a:rPr lang="en-GB" b="1" dirty="0"/>
              <a:t>4-byte header</a:t>
            </a:r>
            <a:r>
              <a:rPr lang="en-GB" dirty="0"/>
              <a:t> followed by optional fields.</a:t>
            </a:r>
            <a:endParaRPr lang="en-IN" dirty="0"/>
          </a:p>
          <a:p>
            <a:pPr algn="just"/>
            <a:endParaRPr lang="en-GB" dirty="0"/>
          </a:p>
          <a:p>
            <a:pPr algn="just"/>
            <a:endParaRPr lang="en-IN" dirty="0"/>
          </a:p>
        </p:txBody>
      </p:sp>
      <p:pic>
        <p:nvPicPr>
          <p:cNvPr id="5" name="Picture 4">
            <a:extLst>
              <a:ext uri="{FF2B5EF4-FFF2-40B4-BE49-F238E27FC236}">
                <a16:creationId xmlns:a16="http://schemas.microsoft.com/office/drawing/2014/main" id="{8FC9B61B-DFA2-D068-E028-42891B8DE01D}"/>
              </a:ext>
            </a:extLst>
          </p:cNvPr>
          <p:cNvPicPr>
            <a:picLocks noChangeAspect="1"/>
          </p:cNvPicPr>
          <p:nvPr/>
        </p:nvPicPr>
        <p:blipFill>
          <a:blip r:embed="rId2"/>
          <a:stretch>
            <a:fillRect/>
          </a:stretch>
        </p:blipFill>
        <p:spPr>
          <a:xfrm>
            <a:off x="0" y="2688772"/>
            <a:ext cx="5148943" cy="2623046"/>
          </a:xfrm>
          <a:prstGeom prst="rect">
            <a:avLst/>
          </a:prstGeom>
        </p:spPr>
      </p:pic>
      <p:pic>
        <p:nvPicPr>
          <p:cNvPr id="12" name="Picture 11">
            <a:extLst>
              <a:ext uri="{FF2B5EF4-FFF2-40B4-BE49-F238E27FC236}">
                <a16:creationId xmlns:a16="http://schemas.microsoft.com/office/drawing/2014/main" id="{81A6C973-878E-6BDB-4DBC-D01A1DBA86DC}"/>
              </a:ext>
            </a:extLst>
          </p:cNvPr>
          <p:cNvPicPr>
            <a:picLocks noChangeAspect="1"/>
          </p:cNvPicPr>
          <p:nvPr/>
        </p:nvPicPr>
        <p:blipFill>
          <a:blip r:embed="rId3"/>
          <a:stretch>
            <a:fillRect/>
          </a:stretch>
        </p:blipFill>
        <p:spPr>
          <a:xfrm>
            <a:off x="5233739" y="2236604"/>
            <a:ext cx="6958261" cy="3777342"/>
          </a:xfrm>
          <a:prstGeom prst="rect">
            <a:avLst/>
          </a:prstGeom>
        </p:spPr>
      </p:pic>
    </p:spTree>
    <p:extLst>
      <p:ext uri="{BB962C8B-B14F-4D97-AF65-F5344CB8AC3E}">
        <p14:creationId xmlns:p14="http://schemas.microsoft.com/office/powerpoint/2010/main" val="106142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1BDD9-4E9F-9E6A-E473-4F72927BCA4F}"/>
              </a:ext>
            </a:extLst>
          </p:cNvPr>
          <p:cNvSpPr>
            <a:spLocks noGrp="1"/>
          </p:cNvSpPr>
          <p:nvPr>
            <p:ph idx="1"/>
          </p:nvPr>
        </p:nvSpPr>
        <p:spPr>
          <a:xfrm>
            <a:off x="108858" y="315686"/>
            <a:ext cx="11669486" cy="6139543"/>
          </a:xfrm>
        </p:spPr>
        <p:txBody>
          <a:bodyPr>
            <a:normAutofit/>
          </a:bodyPr>
          <a:lstStyle/>
          <a:p>
            <a:pPr algn="just"/>
            <a:r>
              <a:rPr lang="en-GB" b="0" i="0" u="none" strike="noStrike" baseline="0" dirty="0">
                <a:solidFill>
                  <a:srgbClr val="000000"/>
                </a:solidFill>
                <a:latin typeface="DejaVuSerif"/>
              </a:rPr>
              <a:t>As illustrated in </a:t>
            </a:r>
            <a:r>
              <a:rPr lang="en-GB" b="0" i="0" u="none" strike="noStrike" baseline="0" dirty="0">
                <a:latin typeface="DejaVuSerif"/>
              </a:rPr>
              <a:t>Figure</a:t>
            </a:r>
            <a:r>
              <a:rPr lang="en-GB" b="0" i="0" u="none" strike="noStrike" baseline="0" dirty="0">
                <a:solidFill>
                  <a:srgbClr val="000000"/>
                </a:solidFill>
                <a:latin typeface="DejaVuSerif"/>
              </a:rPr>
              <a:t>, CoAP communications across an IoT infrastructure can take various paths.</a:t>
            </a:r>
          </a:p>
          <a:p>
            <a:pPr algn="just"/>
            <a:r>
              <a:rPr lang="en-GB" b="0" i="0" u="none" strike="noStrike" baseline="0" dirty="0">
                <a:solidFill>
                  <a:srgbClr val="000000"/>
                </a:solidFill>
                <a:latin typeface="DejaVuSerif"/>
              </a:rPr>
              <a:t>Connections can be between devices located on the same or different constrained networks or between devices and generic Internet or cloud servers, all operating over IP. Proxy mechanisms are also defined, and RFC 7252 details a basic HTTP mapping for CoAP. </a:t>
            </a:r>
          </a:p>
          <a:p>
            <a:pPr algn="just"/>
            <a:endParaRPr lang="en-GB" b="0" i="0" u="none" strike="noStrike" baseline="0" dirty="0">
              <a:solidFill>
                <a:srgbClr val="000000"/>
              </a:solidFill>
              <a:latin typeface="DejaVuSerif"/>
            </a:endParaRPr>
          </a:p>
        </p:txBody>
      </p:sp>
      <p:pic>
        <p:nvPicPr>
          <p:cNvPr id="5" name="Picture 4">
            <a:extLst>
              <a:ext uri="{FF2B5EF4-FFF2-40B4-BE49-F238E27FC236}">
                <a16:creationId xmlns:a16="http://schemas.microsoft.com/office/drawing/2014/main" id="{4EAE40D8-1B84-DC7B-2608-EEFE47C6BA5C}"/>
              </a:ext>
            </a:extLst>
          </p:cNvPr>
          <p:cNvPicPr>
            <a:picLocks noChangeAspect="1"/>
          </p:cNvPicPr>
          <p:nvPr/>
        </p:nvPicPr>
        <p:blipFill>
          <a:blip r:embed="rId2"/>
          <a:stretch>
            <a:fillRect/>
          </a:stretch>
        </p:blipFill>
        <p:spPr>
          <a:xfrm>
            <a:off x="4898570" y="2795397"/>
            <a:ext cx="6498772" cy="3746917"/>
          </a:xfrm>
          <a:prstGeom prst="rect">
            <a:avLst/>
          </a:prstGeom>
        </p:spPr>
      </p:pic>
      <p:sp>
        <p:nvSpPr>
          <p:cNvPr id="7" name="TextBox 6">
            <a:extLst>
              <a:ext uri="{FF2B5EF4-FFF2-40B4-BE49-F238E27FC236}">
                <a16:creationId xmlns:a16="http://schemas.microsoft.com/office/drawing/2014/main" id="{5F4104FB-F036-AC9E-B3E9-741FD76A89F5}"/>
              </a:ext>
            </a:extLst>
          </p:cNvPr>
          <p:cNvSpPr txBox="1"/>
          <p:nvPr/>
        </p:nvSpPr>
        <p:spPr>
          <a:xfrm>
            <a:off x="4713514" y="6270563"/>
            <a:ext cx="6096000" cy="369332"/>
          </a:xfrm>
          <a:prstGeom prst="rect">
            <a:avLst/>
          </a:prstGeom>
          <a:noFill/>
        </p:spPr>
        <p:txBody>
          <a:bodyPr wrap="square">
            <a:spAutoFit/>
          </a:bodyPr>
          <a:lstStyle/>
          <a:p>
            <a:r>
              <a:rPr lang="fr-FR" sz="1800" b="0" i="1" u="none" strike="noStrike" baseline="0" dirty="0" err="1">
                <a:latin typeface="DejaVuSerif-Italic"/>
              </a:rPr>
              <a:t>CoAP</a:t>
            </a:r>
            <a:r>
              <a:rPr lang="fr-FR" sz="1800" b="0" i="1" u="none" strike="noStrike" baseline="0" dirty="0">
                <a:latin typeface="DejaVuSerif-Italic"/>
              </a:rPr>
              <a:t> Communications in IoT Infrastructures</a:t>
            </a:r>
            <a:endParaRPr lang="en-IN" dirty="0"/>
          </a:p>
        </p:txBody>
      </p:sp>
    </p:spTree>
    <p:extLst>
      <p:ext uri="{BB962C8B-B14F-4D97-AF65-F5344CB8AC3E}">
        <p14:creationId xmlns:p14="http://schemas.microsoft.com/office/powerpoint/2010/main" val="260819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4D08-C3E3-E588-D1BC-E6F232DB6C99}"/>
              </a:ext>
            </a:extLst>
          </p:cNvPr>
          <p:cNvSpPr>
            <a:spLocks noGrp="1"/>
          </p:cNvSpPr>
          <p:nvPr>
            <p:ph type="title"/>
          </p:nvPr>
        </p:nvSpPr>
        <p:spPr/>
        <p:txBody>
          <a:bodyPr>
            <a:normAutofit/>
          </a:bodyPr>
          <a:lstStyle/>
          <a:p>
            <a:r>
              <a:rPr lang="en-IN" sz="3200" b="1" i="0" u="none" strike="noStrike" baseline="0" dirty="0">
                <a:latin typeface="DejaVuSerif-Bold"/>
              </a:rPr>
              <a:t>Message Queuing Telemetry Transport (MQTT)</a:t>
            </a:r>
            <a:endParaRPr lang="en-IN" sz="6600" dirty="0"/>
          </a:p>
        </p:txBody>
      </p:sp>
      <p:sp>
        <p:nvSpPr>
          <p:cNvPr id="3" name="Content Placeholder 2">
            <a:extLst>
              <a:ext uri="{FF2B5EF4-FFF2-40B4-BE49-F238E27FC236}">
                <a16:creationId xmlns:a16="http://schemas.microsoft.com/office/drawing/2014/main" id="{CA93D504-5A7D-9C30-D10F-2C2DF39C6155}"/>
              </a:ext>
            </a:extLst>
          </p:cNvPr>
          <p:cNvSpPr>
            <a:spLocks noGrp="1"/>
          </p:cNvSpPr>
          <p:nvPr>
            <p:ph idx="1"/>
          </p:nvPr>
        </p:nvSpPr>
        <p:spPr/>
        <p:txBody>
          <a:bodyPr/>
          <a:lstStyle/>
          <a:p>
            <a:pPr algn="just">
              <a:buNone/>
            </a:pPr>
            <a:r>
              <a:rPr lang="en-IN" dirty="0"/>
              <a:t>MQTT is a </a:t>
            </a:r>
            <a:r>
              <a:rPr lang="en-IN" b="1" dirty="0"/>
              <a:t>lightweight, publish-subscribe messaging protocol</a:t>
            </a:r>
            <a:r>
              <a:rPr lang="en-IN" dirty="0"/>
              <a:t> designed for </a:t>
            </a:r>
            <a:r>
              <a:rPr lang="en-IN" b="1" dirty="0"/>
              <a:t>low-bandwidth, high-latency, and unreliable networks</a:t>
            </a:r>
            <a:r>
              <a:rPr lang="en-IN" dirty="0"/>
              <a:t>. It is ideal for </a:t>
            </a:r>
            <a:r>
              <a:rPr lang="en-IN" b="1" dirty="0"/>
              <a:t>IoT devices</a:t>
            </a:r>
            <a:r>
              <a:rPr lang="en-IN" dirty="0"/>
              <a:t> that need </a:t>
            </a:r>
            <a:r>
              <a:rPr lang="en-IN" b="1" dirty="0"/>
              <a:t>efficient, real-time communication</a:t>
            </a:r>
            <a:r>
              <a:rPr lang="en-IN" dirty="0"/>
              <a:t>.</a:t>
            </a:r>
          </a:p>
          <a:p>
            <a:pPr algn="just">
              <a:buNone/>
            </a:pPr>
            <a:r>
              <a:rPr lang="en-IN" b="1" dirty="0"/>
              <a:t>Features of MQTT:</a:t>
            </a:r>
            <a:endParaRPr lang="en-IN" dirty="0"/>
          </a:p>
          <a:p>
            <a:pPr algn="just">
              <a:buFont typeface="Arial" panose="020B0604020202020204" pitchFamily="34" charset="0"/>
              <a:buChar char="•"/>
            </a:pPr>
            <a:r>
              <a:rPr lang="en-IN" b="1" dirty="0"/>
              <a:t>Low Bandwidth Usage</a:t>
            </a:r>
            <a:r>
              <a:rPr lang="en-IN" dirty="0"/>
              <a:t> (Minimal overhead in messages)</a:t>
            </a:r>
          </a:p>
          <a:p>
            <a:pPr algn="just">
              <a:buFont typeface="Arial" panose="020B0604020202020204" pitchFamily="34" charset="0"/>
              <a:buChar char="•"/>
            </a:pPr>
            <a:r>
              <a:rPr lang="en-IN" b="1" dirty="0"/>
              <a:t>Efficient Power Consumption</a:t>
            </a:r>
            <a:r>
              <a:rPr lang="en-IN" dirty="0"/>
              <a:t> (Ideal for battery-powered devices)</a:t>
            </a:r>
          </a:p>
          <a:p>
            <a:pPr algn="just">
              <a:buFont typeface="Arial" panose="020B0604020202020204" pitchFamily="34" charset="0"/>
              <a:buChar char="•"/>
            </a:pPr>
            <a:r>
              <a:rPr lang="en-IN" b="1" dirty="0"/>
              <a:t>Reliable Communication</a:t>
            </a:r>
            <a:r>
              <a:rPr lang="en-IN" dirty="0"/>
              <a:t> (QoS levels ensure message delivery)</a:t>
            </a:r>
          </a:p>
          <a:p>
            <a:pPr algn="just">
              <a:buFont typeface="Arial" panose="020B0604020202020204" pitchFamily="34" charset="0"/>
              <a:buChar char="•"/>
            </a:pPr>
            <a:r>
              <a:rPr lang="en-IN" b="1" dirty="0"/>
              <a:t>Supports Unreliable Networks</a:t>
            </a:r>
            <a:r>
              <a:rPr lang="en-IN" dirty="0"/>
              <a:t> (Works over TCP, </a:t>
            </a:r>
            <a:r>
              <a:rPr lang="en-IN" dirty="0" err="1"/>
              <a:t>WebSockets</a:t>
            </a:r>
            <a:r>
              <a:rPr lang="en-IN" dirty="0"/>
              <a:t>, and even via cellular networks)</a:t>
            </a:r>
          </a:p>
          <a:p>
            <a:pPr algn="just"/>
            <a:endParaRPr lang="en-IN" dirty="0"/>
          </a:p>
        </p:txBody>
      </p:sp>
    </p:spTree>
    <p:extLst>
      <p:ext uri="{BB962C8B-B14F-4D97-AF65-F5344CB8AC3E}">
        <p14:creationId xmlns:p14="http://schemas.microsoft.com/office/powerpoint/2010/main" val="624501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5CCF3-6B0C-6B21-D114-1F62786D7507}"/>
              </a:ext>
            </a:extLst>
          </p:cNvPr>
          <p:cNvSpPr>
            <a:spLocks noGrp="1"/>
          </p:cNvSpPr>
          <p:nvPr>
            <p:ph idx="1"/>
          </p:nvPr>
        </p:nvSpPr>
        <p:spPr>
          <a:xfrm>
            <a:off x="555170" y="214538"/>
            <a:ext cx="11266715" cy="4879975"/>
          </a:xfrm>
        </p:spPr>
        <p:txBody>
          <a:bodyPr/>
          <a:lstStyle/>
          <a:p>
            <a:pPr algn="just">
              <a:buNone/>
            </a:pPr>
            <a:r>
              <a:rPr lang="en-GB" b="1" dirty="0"/>
              <a:t>MQTT Communication Model in IoT</a:t>
            </a:r>
          </a:p>
          <a:p>
            <a:pPr algn="just"/>
            <a:r>
              <a:rPr lang="en-GB" dirty="0"/>
              <a:t>MQTT (Message Queuing Telemetry Transport) follows a </a:t>
            </a:r>
            <a:r>
              <a:rPr lang="en-GB" b="1" dirty="0"/>
              <a:t>publish-subscribe model</a:t>
            </a:r>
            <a:r>
              <a:rPr lang="en-GB" dirty="0"/>
              <a:t>, making it highly efficient for </a:t>
            </a:r>
            <a:r>
              <a:rPr lang="en-GB" b="1" dirty="0"/>
              <a:t>IoT applications</a:t>
            </a:r>
            <a:r>
              <a:rPr lang="en-GB" dirty="0"/>
              <a:t> that require real-time data transmission.</a:t>
            </a:r>
          </a:p>
          <a:p>
            <a:endParaRPr lang="en-IN" dirty="0"/>
          </a:p>
        </p:txBody>
      </p:sp>
      <p:sp>
        <p:nvSpPr>
          <p:cNvPr id="5" name="TextBox 4">
            <a:extLst>
              <a:ext uri="{FF2B5EF4-FFF2-40B4-BE49-F238E27FC236}">
                <a16:creationId xmlns:a16="http://schemas.microsoft.com/office/drawing/2014/main" id="{AEB0E3DF-DEB2-D48C-EACD-A5B4362AE054}"/>
              </a:ext>
            </a:extLst>
          </p:cNvPr>
          <p:cNvSpPr txBox="1"/>
          <p:nvPr/>
        </p:nvSpPr>
        <p:spPr>
          <a:xfrm>
            <a:off x="92525" y="2040208"/>
            <a:ext cx="10216245" cy="1015663"/>
          </a:xfrm>
          <a:prstGeom prst="rect">
            <a:avLst/>
          </a:prstGeom>
          <a:noFill/>
        </p:spPr>
        <p:txBody>
          <a:bodyPr wrap="square">
            <a:spAutoFit/>
          </a:bodyPr>
          <a:lstStyle/>
          <a:p>
            <a:r>
              <a:rPr lang="en-GB" sz="2000" dirty="0"/>
              <a:t>🔹 </a:t>
            </a:r>
            <a:r>
              <a:rPr lang="en-GB" sz="2000" b="1" dirty="0"/>
              <a:t>Publishers</a:t>
            </a:r>
            <a:r>
              <a:rPr lang="en-GB" sz="2000" dirty="0"/>
              <a:t> – IoT devices (e.g., sensors) that send data to a broker.</a:t>
            </a:r>
            <a:br>
              <a:rPr lang="en-GB" sz="2000" dirty="0"/>
            </a:br>
            <a:r>
              <a:rPr lang="en-GB" sz="2000" dirty="0"/>
              <a:t>🔹 </a:t>
            </a:r>
            <a:r>
              <a:rPr lang="en-GB" sz="2000" b="1" dirty="0"/>
              <a:t>Brokers</a:t>
            </a:r>
            <a:r>
              <a:rPr lang="en-GB" sz="2000" dirty="0"/>
              <a:t> – Central servers that receive, filter, and distribute messages.</a:t>
            </a:r>
            <a:br>
              <a:rPr lang="en-GB" sz="2000" dirty="0"/>
            </a:br>
            <a:r>
              <a:rPr lang="en-GB" sz="2000" dirty="0"/>
              <a:t>🔹 </a:t>
            </a:r>
            <a:r>
              <a:rPr lang="en-GB" sz="2000" b="1" dirty="0"/>
              <a:t>Subscribers</a:t>
            </a:r>
            <a:r>
              <a:rPr lang="en-GB" sz="2000" dirty="0"/>
              <a:t> – Applications or devices that receive data by subscribing to specific topics.</a:t>
            </a:r>
            <a:endParaRPr lang="en-IN" sz="2000" dirty="0"/>
          </a:p>
        </p:txBody>
      </p:sp>
      <p:pic>
        <p:nvPicPr>
          <p:cNvPr id="7" name="Picture 6">
            <a:extLst>
              <a:ext uri="{FF2B5EF4-FFF2-40B4-BE49-F238E27FC236}">
                <a16:creationId xmlns:a16="http://schemas.microsoft.com/office/drawing/2014/main" id="{6E8E960F-8020-29EE-1153-92AA7DFB381A}"/>
              </a:ext>
            </a:extLst>
          </p:cNvPr>
          <p:cNvPicPr>
            <a:picLocks noChangeAspect="1"/>
          </p:cNvPicPr>
          <p:nvPr/>
        </p:nvPicPr>
        <p:blipFill>
          <a:blip r:embed="rId2"/>
          <a:stretch>
            <a:fillRect/>
          </a:stretch>
        </p:blipFill>
        <p:spPr>
          <a:xfrm>
            <a:off x="4163638" y="3389743"/>
            <a:ext cx="7576754" cy="3409539"/>
          </a:xfrm>
          <a:prstGeom prst="rect">
            <a:avLst/>
          </a:prstGeom>
        </p:spPr>
      </p:pic>
    </p:spTree>
    <p:extLst>
      <p:ext uri="{BB962C8B-B14F-4D97-AF65-F5344CB8AC3E}">
        <p14:creationId xmlns:p14="http://schemas.microsoft.com/office/powerpoint/2010/main" val="2260041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3EADC-D654-C498-B87F-51F3AB5B1EF3}"/>
              </a:ext>
            </a:extLst>
          </p:cNvPr>
          <p:cNvSpPr>
            <a:spLocks noGrp="1"/>
          </p:cNvSpPr>
          <p:nvPr>
            <p:ph idx="1"/>
          </p:nvPr>
        </p:nvSpPr>
        <p:spPr>
          <a:xfrm>
            <a:off x="685800" y="660854"/>
            <a:ext cx="10515600" cy="4351338"/>
          </a:xfrm>
        </p:spPr>
        <p:txBody>
          <a:bodyPr>
            <a:normAutofit fontScale="92500" lnSpcReduction="10000"/>
          </a:bodyPr>
          <a:lstStyle/>
          <a:p>
            <a:pPr algn="just">
              <a:buNone/>
            </a:pPr>
            <a:r>
              <a:rPr lang="en-GB" b="1" dirty="0"/>
              <a:t>Temperature &amp; Humidity Sensor (Pub-Sub Model)</a:t>
            </a:r>
          </a:p>
          <a:p>
            <a:pPr algn="just"/>
            <a:r>
              <a:rPr lang="en-GB" b="1" dirty="0"/>
              <a:t>Publisher (Sensor)</a:t>
            </a:r>
            <a:r>
              <a:rPr lang="en-GB" dirty="0"/>
              <a:t>: Sends Temp/RH data to the broker.</a:t>
            </a:r>
          </a:p>
          <a:p>
            <a:pPr algn="just"/>
            <a:r>
              <a:rPr lang="en-GB" b="1" dirty="0"/>
              <a:t>Broker (MQTT Server)</a:t>
            </a:r>
            <a:r>
              <a:rPr lang="en-GB" dirty="0"/>
              <a:t>: Routes the message to subscribers.</a:t>
            </a:r>
          </a:p>
          <a:p>
            <a:pPr algn="just"/>
            <a:r>
              <a:rPr lang="en-GB" b="1" dirty="0"/>
              <a:t>Subscriber (Dashboard/App)</a:t>
            </a:r>
            <a:r>
              <a:rPr lang="en-GB" dirty="0"/>
              <a:t>: Receives the Temp/RH data and updates the UI.</a:t>
            </a:r>
          </a:p>
          <a:p>
            <a:pPr algn="just"/>
            <a:endParaRPr lang="en-GB" dirty="0"/>
          </a:p>
          <a:p>
            <a:pPr algn="just">
              <a:buNone/>
            </a:pPr>
            <a:r>
              <a:rPr lang="en-GB" b="1" dirty="0"/>
              <a:t>Similar to Twitter:</a:t>
            </a:r>
            <a:endParaRPr lang="en-GB" dirty="0"/>
          </a:p>
          <a:p>
            <a:pPr algn="just">
              <a:buFont typeface="Arial" panose="020B0604020202020204" pitchFamily="34" charset="0"/>
              <a:buChar char="•"/>
            </a:pPr>
            <a:r>
              <a:rPr lang="en-GB" dirty="0"/>
              <a:t>A user (subscriber) </a:t>
            </a:r>
            <a:r>
              <a:rPr lang="en-GB" b="1" dirty="0"/>
              <a:t>follows</a:t>
            </a:r>
            <a:r>
              <a:rPr lang="en-GB" dirty="0"/>
              <a:t> a topic.</a:t>
            </a:r>
          </a:p>
          <a:p>
            <a:pPr algn="just">
              <a:buFont typeface="Arial" panose="020B0604020202020204" pitchFamily="34" charset="0"/>
              <a:buChar char="•"/>
            </a:pPr>
            <a:r>
              <a:rPr lang="en-GB" dirty="0"/>
              <a:t>The topic </a:t>
            </a:r>
            <a:r>
              <a:rPr lang="en-GB" b="1" dirty="0"/>
              <a:t>publishes</a:t>
            </a:r>
            <a:r>
              <a:rPr lang="en-GB" dirty="0"/>
              <a:t> updates.</a:t>
            </a:r>
          </a:p>
          <a:p>
            <a:pPr algn="just">
              <a:buFont typeface="Arial" panose="020B0604020202020204" pitchFamily="34" charset="0"/>
              <a:buChar char="•"/>
            </a:pPr>
            <a:r>
              <a:rPr lang="en-GB" dirty="0"/>
              <a:t>The follower </a:t>
            </a:r>
            <a:r>
              <a:rPr lang="en-GB" b="1" dirty="0"/>
              <a:t>receives</a:t>
            </a:r>
            <a:r>
              <a:rPr lang="en-GB" dirty="0"/>
              <a:t> new posts automatically.</a:t>
            </a:r>
          </a:p>
          <a:p>
            <a:pPr algn="just"/>
            <a:endParaRPr lang="en-GB" dirty="0"/>
          </a:p>
          <a:p>
            <a:pPr algn="just"/>
            <a:endParaRPr lang="en-IN" dirty="0"/>
          </a:p>
        </p:txBody>
      </p:sp>
    </p:spTree>
    <p:extLst>
      <p:ext uri="{BB962C8B-B14F-4D97-AF65-F5344CB8AC3E}">
        <p14:creationId xmlns:p14="http://schemas.microsoft.com/office/powerpoint/2010/main" val="374237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3EED-EA04-0849-3DB8-1ABC3FA323E2}"/>
              </a:ext>
            </a:extLst>
          </p:cNvPr>
          <p:cNvSpPr>
            <a:spLocks noGrp="1"/>
          </p:cNvSpPr>
          <p:nvPr>
            <p:ph type="title"/>
          </p:nvPr>
        </p:nvSpPr>
        <p:spPr>
          <a:xfrm>
            <a:off x="555171" y="0"/>
            <a:ext cx="9829800" cy="591079"/>
          </a:xfrm>
        </p:spPr>
        <p:txBody>
          <a:bodyPr>
            <a:normAutofit/>
          </a:bodyPr>
          <a:lstStyle/>
          <a:p>
            <a:r>
              <a:rPr lang="en-IN" sz="3600" b="1" u="none" strike="noStrike" baseline="0" dirty="0">
                <a:latin typeface="DejaVuSerif-Italic"/>
              </a:rPr>
              <a:t>MQTT Message Format</a:t>
            </a:r>
            <a:endParaRPr lang="en-IN" sz="7200" b="1" dirty="0"/>
          </a:p>
        </p:txBody>
      </p:sp>
      <p:pic>
        <p:nvPicPr>
          <p:cNvPr id="5" name="Content Placeholder 4">
            <a:extLst>
              <a:ext uri="{FF2B5EF4-FFF2-40B4-BE49-F238E27FC236}">
                <a16:creationId xmlns:a16="http://schemas.microsoft.com/office/drawing/2014/main" id="{DB71B240-ADDA-009B-D3DA-3D1FFE0E095D}"/>
              </a:ext>
            </a:extLst>
          </p:cNvPr>
          <p:cNvPicPr>
            <a:picLocks noGrp="1" noChangeAspect="1"/>
          </p:cNvPicPr>
          <p:nvPr>
            <p:ph idx="1"/>
          </p:nvPr>
        </p:nvPicPr>
        <p:blipFill>
          <a:blip r:embed="rId2"/>
          <a:stretch>
            <a:fillRect/>
          </a:stretch>
        </p:blipFill>
        <p:spPr>
          <a:xfrm>
            <a:off x="4741942" y="1822216"/>
            <a:ext cx="7373858" cy="2778252"/>
          </a:xfrm>
        </p:spPr>
      </p:pic>
      <p:sp>
        <p:nvSpPr>
          <p:cNvPr id="7" name="TextBox 6">
            <a:extLst>
              <a:ext uri="{FF2B5EF4-FFF2-40B4-BE49-F238E27FC236}">
                <a16:creationId xmlns:a16="http://schemas.microsoft.com/office/drawing/2014/main" id="{65458B39-ECE1-D8CA-4A0A-6E2F7BB76822}"/>
              </a:ext>
            </a:extLst>
          </p:cNvPr>
          <p:cNvSpPr txBox="1"/>
          <p:nvPr/>
        </p:nvSpPr>
        <p:spPr>
          <a:xfrm>
            <a:off x="103413" y="583984"/>
            <a:ext cx="12012387" cy="1200329"/>
          </a:xfrm>
          <a:prstGeom prst="rect">
            <a:avLst/>
          </a:prstGeom>
          <a:noFill/>
        </p:spPr>
        <p:txBody>
          <a:bodyPr wrap="square">
            <a:spAutoFit/>
          </a:bodyPr>
          <a:lstStyle/>
          <a:p>
            <a:r>
              <a:rPr lang="en-GB" sz="2400" dirty="0"/>
              <a:t>MQTT is </a:t>
            </a:r>
            <a:r>
              <a:rPr lang="en-GB" sz="2400" b="1" dirty="0"/>
              <a:t>lightweight</a:t>
            </a:r>
            <a:r>
              <a:rPr lang="en-GB" sz="2400" dirty="0"/>
              <a:t> because each control packet has a </a:t>
            </a:r>
            <a:r>
              <a:rPr lang="en-GB" sz="2400" b="1" dirty="0"/>
              <a:t>2-byte fixed header</a:t>
            </a:r>
            <a:r>
              <a:rPr lang="en-GB" sz="2400" dirty="0"/>
              <a:t> and optional components. However, it can still handle </a:t>
            </a:r>
            <a:r>
              <a:rPr lang="en-GB" sz="2400" b="1" dirty="0"/>
              <a:t>large payloads (up to 256 MB)</a:t>
            </a:r>
            <a:r>
              <a:rPr lang="en-GB" sz="2400" dirty="0"/>
              <a:t> for diverse IoT applications.</a:t>
            </a:r>
          </a:p>
        </p:txBody>
      </p:sp>
      <p:sp>
        <p:nvSpPr>
          <p:cNvPr id="9" name="TextBox 8">
            <a:extLst>
              <a:ext uri="{FF2B5EF4-FFF2-40B4-BE49-F238E27FC236}">
                <a16:creationId xmlns:a16="http://schemas.microsoft.com/office/drawing/2014/main" id="{FBDF1A97-5E6F-20CA-0235-C704B176CFBA}"/>
              </a:ext>
            </a:extLst>
          </p:cNvPr>
          <p:cNvSpPr txBox="1"/>
          <p:nvPr/>
        </p:nvSpPr>
        <p:spPr>
          <a:xfrm>
            <a:off x="13606" y="1784313"/>
            <a:ext cx="5059137" cy="5632311"/>
          </a:xfrm>
          <a:prstGeom prst="rect">
            <a:avLst/>
          </a:prstGeom>
          <a:noFill/>
        </p:spPr>
        <p:txBody>
          <a:bodyPr wrap="square">
            <a:spAutoFit/>
          </a:bodyPr>
          <a:lstStyle/>
          <a:p>
            <a:pPr>
              <a:buNone/>
            </a:pPr>
            <a:r>
              <a:rPr lang="en-IN" b="1" dirty="0">
                <a:highlight>
                  <a:srgbClr val="FFFF00"/>
                </a:highlight>
              </a:rPr>
              <a:t>Fixed Header (2 Bytes, Required)</a:t>
            </a:r>
          </a:p>
          <a:p>
            <a:pPr>
              <a:buNone/>
            </a:pPr>
            <a:r>
              <a:rPr lang="en-IN" dirty="0"/>
              <a:t>🔹 </a:t>
            </a:r>
            <a:r>
              <a:rPr lang="en-IN" b="1" dirty="0"/>
              <a:t>First Byte:</a:t>
            </a:r>
            <a:endParaRPr lang="en-IN" dirty="0"/>
          </a:p>
          <a:p>
            <a:pPr>
              <a:buFont typeface="Arial" panose="020B0604020202020204" pitchFamily="34" charset="0"/>
              <a:buChar char="•"/>
            </a:pPr>
            <a:r>
              <a:rPr lang="en-IN" b="1" dirty="0"/>
              <a:t>4-bit Control Packet Type</a:t>
            </a:r>
            <a:r>
              <a:rPr lang="en-IN" dirty="0"/>
              <a:t> (CONNECT, PUBLISH, SUBSCRIBE, etc.).</a:t>
            </a:r>
          </a:p>
          <a:p>
            <a:pPr>
              <a:buFont typeface="Arial" panose="020B0604020202020204" pitchFamily="34" charset="0"/>
              <a:buChar char="•"/>
            </a:pPr>
            <a:r>
              <a:rPr lang="en-IN" b="1" dirty="0"/>
              <a:t>4-bit Flags</a:t>
            </a:r>
            <a:r>
              <a:rPr lang="en-IN" dirty="0"/>
              <a:t> (QoS, DUP, RETAIN).</a:t>
            </a:r>
            <a:br>
              <a:rPr lang="en-IN" dirty="0"/>
            </a:br>
            <a:r>
              <a:rPr lang="en-IN" dirty="0"/>
              <a:t>🔹 </a:t>
            </a:r>
            <a:r>
              <a:rPr lang="en-IN" b="1" dirty="0"/>
              <a:t>Second Byte:</a:t>
            </a:r>
            <a:endParaRPr lang="en-IN" dirty="0"/>
          </a:p>
          <a:p>
            <a:pPr>
              <a:buFont typeface="Arial" panose="020B0604020202020204" pitchFamily="34" charset="0"/>
              <a:buChar char="•"/>
            </a:pPr>
            <a:r>
              <a:rPr lang="en-IN" b="1" dirty="0"/>
              <a:t>Remaining Length</a:t>
            </a:r>
            <a:r>
              <a:rPr lang="en-IN" dirty="0"/>
              <a:t> (size of variable header + payload).</a:t>
            </a:r>
          </a:p>
          <a:p>
            <a:pPr>
              <a:buNone/>
            </a:pPr>
            <a:r>
              <a:rPr lang="en-GB" b="1" dirty="0">
                <a:highlight>
                  <a:srgbClr val="FFFF00"/>
                </a:highlight>
              </a:rPr>
              <a:t>Variable Header (Optional)</a:t>
            </a:r>
          </a:p>
          <a:p>
            <a:pPr>
              <a:buFont typeface="Arial" panose="020B0604020202020204" pitchFamily="34" charset="0"/>
              <a:buChar char="•"/>
            </a:pPr>
            <a:r>
              <a:rPr lang="en-GB" b="1" dirty="0"/>
              <a:t>Packet Identifier</a:t>
            </a:r>
            <a:r>
              <a:rPr lang="en-GB" dirty="0"/>
              <a:t> – Used for QoS 1 and QoS 2 messages.</a:t>
            </a:r>
          </a:p>
          <a:p>
            <a:pPr>
              <a:buFont typeface="Arial" panose="020B0604020202020204" pitchFamily="34" charset="0"/>
              <a:buChar char="•"/>
            </a:pPr>
            <a:r>
              <a:rPr lang="en-GB" b="1" dirty="0"/>
              <a:t>Topic Name</a:t>
            </a:r>
            <a:r>
              <a:rPr lang="en-GB" dirty="0"/>
              <a:t> – Present in PUBLISH messages.</a:t>
            </a:r>
          </a:p>
          <a:p>
            <a:pPr>
              <a:buFont typeface="Arial" panose="020B0604020202020204" pitchFamily="34" charset="0"/>
              <a:buChar char="•"/>
            </a:pPr>
            <a:r>
              <a:rPr lang="en-GB" b="1" dirty="0"/>
              <a:t>Return Code</a:t>
            </a:r>
            <a:r>
              <a:rPr lang="en-GB" dirty="0"/>
              <a:t> – Used in CONNACK (Connection Acknowledgment).</a:t>
            </a:r>
          </a:p>
          <a:p>
            <a:pPr>
              <a:buNone/>
            </a:pPr>
            <a:r>
              <a:rPr lang="en-GB" b="1" dirty="0">
                <a:highlight>
                  <a:srgbClr val="FFFF00"/>
                </a:highlight>
              </a:rPr>
              <a:t>Payload (Optional, Up to 256 MB)</a:t>
            </a:r>
          </a:p>
          <a:p>
            <a:pPr>
              <a:buFont typeface="Arial" panose="020B0604020202020204" pitchFamily="34" charset="0"/>
              <a:buChar char="•"/>
            </a:pPr>
            <a:r>
              <a:rPr lang="en-GB" dirty="0"/>
              <a:t>Used in </a:t>
            </a:r>
            <a:r>
              <a:rPr lang="en-GB" b="1" dirty="0"/>
              <a:t>PUBLISH, SUBSCRIBE, CONNECT</a:t>
            </a:r>
            <a:r>
              <a:rPr lang="en-GB" dirty="0"/>
              <a:t> packets.</a:t>
            </a:r>
          </a:p>
          <a:p>
            <a:pPr>
              <a:buFont typeface="Arial" panose="020B0604020202020204" pitchFamily="34" charset="0"/>
              <a:buChar char="•"/>
            </a:pPr>
            <a:r>
              <a:rPr lang="en-GB" dirty="0"/>
              <a:t>Contains sensor readings, JSON data, or binary files.</a:t>
            </a:r>
          </a:p>
          <a:p>
            <a:endParaRPr lang="en-GB" dirty="0"/>
          </a:p>
          <a:p>
            <a:endParaRPr lang="en-IN" dirty="0"/>
          </a:p>
        </p:txBody>
      </p:sp>
    </p:spTree>
    <p:extLst>
      <p:ext uri="{BB962C8B-B14F-4D97-AF65-F5344CB8AC3E}">
        <p14:creationId xmlns:p14="http://schemas.microsoft.com/office/powerpoint/2010/main" val="576379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5861-2A00-3BB7-E7CB-F8EACB3E3B3B}"/>
              </a:ext>
            </a:extLst>
          </p:cNvPr>
          <p:cNvSpPr>
            <a:spLocks noGrp="1"/>
          </p:cNvSpPr>
          <p:nvPr>
            <p:ph type="title"/>
          </p:nvPr>
        </p:nvSpPr>
        <p:spPr/>
        <p:txBody>
          <a:bodyPr>
            <a:normAutofit/>
          </a:bodyPr>
          <a:lstStyle/>
          <a:p>
            <a:r>
              <a:rPr lang="en-GB" sz="3600" b="1" dirty="0"/>
              <a:t>Advanced Message Queuing Protocol (AMQP)</a:t>
            </a:r>
            <a:endParaRPr lang="en-IN" sz="3600" b="1" dirty="0"/>
          </a:p>
        </p:txBody>
      </p:sp>
      <p:sp>
        <p:nvSpPr>
          <p:cNvPr id="3" name="Content Placeholder 2">
            <a:extLst>
              <a:ext uri="{FF2B5EF4-FFF2-40B4-BE49-F238E27FC236}">
                <a16:creationId xmlns:a16="http://schemas.microsoft.com/office/drawing/2014/main" id="{D525DA15-7377-9E38-9842-6BE600D8236F}"/>
              </a:ext>
            </a:extLst>
          </p:cNvPr>
          <p:cNvSpPr>
            <a:spLocks noGrp="1"/>
          </p:cNvSpPr>
          <p:nvPr>
            <p:ph idx="1"/>
          </p:nvPr>
        </p:nvSpPr>
        <p:spPr/>
        <p:txBody>
          <a:bodyPr>
            <a:normAutofit lnSpcReduction="10000"/>
          </a:bodyPr>
          <a:lstStyle/>
          <a:p>
            <a:pPr algn="just">
              <a:buNone/>
            </a:pPr>
            <a:r>
              <a:rPr lang="en-IN" dirty="0"/>
              <a:t>AMQP (</a:t>
            </a:r>
            <a:r>
              <a:rPr lang="en-IN" b="1" dirty="0"/>
              <a:t>Advanced Message Queuing Protocol</a:t>
            </a:r>
            <a:r>
              <a:rPr lang="en-IN" dirty="0"/>
              <a:t>) is a </a:t>
            </a:r>
            <a:r>
              <a:rPr lang="en-IN" b="1" dirty="0"/>
              <a:t>binary, application-layer protocol</a:t>
            </a:r>
            <a:r>
              <a:rPr lang="en-IN" dirty="0"/>
              <a:t> for </a:t>
            </a:r>
            <a:r>
              <a:rPr lang="en-IN" b="1" dirty="0"/>
              <a:t>message-oriented communication</a:t>
            </a:r>
            <a:r>
              <a:rPr lang="en-IN" dirty="0"/>
              <a:t>. It provides </a:t>
            </a:r>
            <a:r>
              <a:rPr lang="en-IN" b="1" dirty="0"/>
              <a:t>reliable, secure, and interoperable</a:t>
            </a:r>
            <a:r>
              <a:rPr lang="en-IN" dirty="0"/>
              <a:t> messaging between distributed systems.</a:t>
            </a:r>
          </a:p>
          <a:p>
            <a:pPr algn="just">
              <a:buNone/>
            </a:pPr>
            <a:r>
              <a:rPr lang="en-IN" b="1" dirty="0"/>
              <a:t>Features of AMQP:</a:t>
            </a:r>
            <a:endParaRPr lang="en-IN" dirty="0"/>
          </a:p>
          <a:p>
            <a:pPr algn="just">
              <a:buFont typeface="Arial" panose="020B0604020202020204" pitchFamily="34" charset="0"/>
              <a:buChar char="•"/>
            </a:pPr>
            <a:r>
              <a:rPr lang="en-IN" b="1" dirty="0"/>
              <a:t>Reliable Message Delivery</a:t>
            </a:r>
            <a:r>
              <a:rPr lang="en-IN" dirty="0"/>
              <a:t> (Guaranteed delivery using message queues)</a:t>
            </a:r>
          </a:p>
          <a:p>
            <a:pPr algn="just">
              <a:buFont typeface="Arial" panose="020B0604020202020204" pitchFamily="34" charset="0"/>
              <a:buChar char="•"/>
            </a:pPr>
            <a:r>
              <a:rPr lang="en-IN" b="1" dirty="0"/>
              <a:t>Interoperability</a:t>
            </a:r>
            <a:r>
              <a:rPr lang="en-IN" dirty="0"/>
              <a:t> (Works across different platforms and technologies)</a:t>
            </a:r>
          </a:p>
          <a:p>
            <a:pPr algn="just">
              <a:buFont typeface="Arial" panose="020B0604020202020204" pitchFamily="34" charset="0"/>
              <a:buChar char="•"/>
            </a:pPr>
            <a:r>
              <a:rPr lang="en-IN" b="1" dirty="0"/>
              <a:t>Security</a:t>
            </a:r>
            <a:r>
              <a:rPr lang="en-IN" dirty="0"/>
              <a:t> (Supports encryption &amp; authentication)</a:t>
            </a:r>
          </a:p>
          <a:p>
            <a:pPr algn="just">
              <a:buFont typeface="Arial" panose="020B0604020202020204" pitchFamily="34" charset="0"/>
              <a:buChar char="•"/>
            </a:pPr>
            <a:r>
              <a:rPr lang="en-IN" b="1" dirty="0"/>
              <a:t>Asynchronous Communication</a:t>
            </a:r>
            <a:r>
              <a:rPr lang="en-IN" dirty="0"/>
              <a:t> (Efficient for distributed applications)</a:t>
            </a:r>
          </a:p>
          <a:p>
            <a:pPr algn="just"/>
            <a:endParaRPr lang="en-IN" dirty="0"/>
          </a:p>
        </p:txBody>
      </p:sp>
    </p:spTree>
    <p:extLst>
      <p:ext uri="{BB962C8B-B14F-4D97-AF65-F5344CB8AC3E}">
        <p14:creationId xmlns:p14="http://schemas.microsoft.com/office/powerpoint/2010/main" val="32741560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39FF-CE80-A303-0CCA-3DE4BFFA142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5F7C5EA-553E-FFE9-69E7-F1529F53E56C}"/>
              </a:ext>
            </a:extLst>
          </p:cNvPr>
          <p:cNvPicPr>
            <a:picLocks noGrp="1" noChangeAspect="1"/>
          </p:cNvPicPr>
          <p:nvPr>
            <p:ph idx="1"/>
          </p:nvPr>
        </p:nvPicPr>
        <p:blipFill>
          <a:blip r:embed="rId2"/>
          <a:stretch>
            <a:fillRect/>
          </a:stretch>
        </p:blipFill>
        <p:spPr>
          <a:xfrm>
            <a:off x="838200" y="2215781"/>
            <a:ext cx="10515600" cy="3571025"/>
          </a:xfrm>
        </p:spPr>
      </p:pic>
    </p:spTree>
    <p:extLst>
      <p:ext uri="{BB962C8B-B14F-4D97-AF65-F5344CB8AC3E}">
        <p14:creationId xmlns:p14="http://schemas.microsoft.com/office/powerpoint/2010/main" val="350690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24105-7D06-2DC3-B444-D20F4A3E090F}"/>
              </a:ext>
            </a:extLst>
          </p:cNvPr>
          <p:cNvSpPr>
            <a:spLocks noGrp="1"/>
          </p:cNvSpPr>
          <p:nvPr>
            <p:ph idx="1"/>
          </p:nvPr>
        </p:nvSpPr>
        <p:spPr>
          <a:xfrm>
            <a:off x="794657" y="304800"/>
            <a:ext cx="10559143" cy="5872163"/>
          </a:xfrm>
        </p:spPr>
        <p:txBody>
          <a:bodyPr>
            <a:normAutofit fontScale="92500" lnSpcReduction="20000"/>
          </a:bodyPr>
          <a:lstStyle/>
          <a:p>
            <a:pPr algn="just" fontAlgn="base">
              <a:buNone/>
            </a:pPr>
            <a:r>
              <a:rPr lang="en-GB" b="1" i="0" dirty="0">
                <a:solidFill>
                  <a:srgbClr val="273239"/>
                </a:solidFill>
                <a:effectLst/>
                <a:latin typeface="Nunito" pitchFamily="2" charset="0"/>
              </a:rPr>
              <a:t>Components of AMQP</a:t>
            </a:r>
          </a:p>
          <a:p>
            <a:pPr algn="just" fontAlgn="base">
              <a:spcAft>
                <a:spcPts val="1800"/>
              </a:spcAft>
              <a:buFont typeface="Arial" panose="020B0604020202020204" pitchFamily="34" charset="0"/>
              <a:buChar char="•"/>
            </a:pPr>
            <a:r>
              <a:rPr lang="en-GB" b="1" i="0" dirty="0">
                <a:solidFill>
                  <a:srgbClr val="273239"/>
                </a:solidFill>
                <a:effectLst/>
                <a:latin typeface="Nunito" pitchFamily="2" charset="0"/>
              </a:rPr>
              <a:t>Exchanges: The exchange</a:t>
            </a:r>
            <a:r>
              <a:rPr lang="en-GB" b="0" i="0" dirty="0">
                <a:solidFill>
                  <a:srgbClr val="273239"/>
                </a:solidFill>
                <a:effectLst/>
                <a:latin typeface="Nunito" pitchFamily="2" charset="0"/>
              </a:rPr>
              <a:t> is responsible for fetching messages and properly arranging them in the appropriate queue</a:t>
            </a:r>
          </a:p>
          <a:p>
            <a:pPr algn="just" fontAlgn="base">
              <a:spcAft>
                <a:spcPts val="1800"/>
              </a:spcAft>
              <a:buFont typeface="Arial" panose="020B0604020202020204" pitchFamily="34" charset="0"/>
              <a:buChar char="•"/>
            </a:pPr>
            <a:r>
              <a:rPr lang="en-GB" b="1" i="0" dirty="0">
                <a:solidFill>
                  <a:srgbClr val="273239"/>
                </a:solidFill>
                <a:effectLst/>
                <a:latin typeface="Nunito" pitchFamily="2" charset="0"/>
              </a:rPr>
              <a:t>Channel:</a:t>
            </a:r>
            <a:r>
              <a:rPr lang="en-GB" b="0" i="0" dirty="0">
                <a:solidFill>
                  <a:srgbClr val="273239"/>
                </a:solidFill>
                <a:effectLst/>
                <a:latin typeface="Nunito" pitchFamily="2" charset="0"/>
              </a:rPr>
              <a:t> A channel is a multiplexed</a:t>
            </a:r>
            <a:r>
              <a:rPr lang="en-GB" b="0" i="0" u="sng" dirty="0">
                <a:solidFill>
                  <a:srgbClr val="273239"/>
                </a:solidFill>
                <a:effectLst/>
                <a:latin typeface="Nunito" pitchFamily="2" charset="0"/>
                <a:hlinkClick r:id="rId2"/>
              </a:rPr>
              <a:t> </a:t>
            </a:r>
            <a:r>
              <a:rPr lang="en-GB" b="0" i="0" dirty="0">
                <a:solidFill>
                  <a:srgbClr val="273239"/>
                </a:solidFill>
                <a:effectLst/>
                <a:latin typeface="Nunito" pitchFamily="2" charset="0"/>
              </a:rPr>
              <a:t>virtual connection between AMQP peers that is built into an existing connection.</a:t>
            </a:r>
          </a:p>
          <a:p>
            <a:pPr algn="just" fontAlgn="base">
              <a:spcAft>
                <a:spcPts val="1800"/>
              </a:spcAft>
              <a:buFont typeface="Arial" panose="020B0604020202020204" pitchFamily="34" charset="0"/>
              <a:buChar char="•"/>
            </a:pPr>
            <a:r>
              <a:rPr lang="en-GB" b="1" i="0" dirty="0">
                <a:solidFill>
                  <a:srgbClr val="273239"/>
                </a:solidFill>
                <a:effectLst/>
                <a:latin typeface="Nunito" pitchFamily="2" charset="0"/>
              </a:rPr>
              <a:t>Message Queue:</a:t>
            </a:r>
            <a:r>
              <a:rPr lang="en-GB" b="0" i="0" dirty="0">
                <a:solidFill>
                  <a:srgbClr val="273239"/>
                </a:solidFill>
                <a:effectLst/>
                <a:latin typeface="Nunito" pitchFamily="2" charset="0"/>
              </a:rPr>
              <a:t> It is a unique entity that connects messages to their resources or points.</a:t>
            </a:r>
          </a:p>
          <a:p>
            <a:pPr algn="just" fontAlgn="base">
              <a:spcAft>
                <a:spcPts val="1800"/>
              </a:spcAft>
              <a:buFont typeface="Arial" panose="020B0604020202020204" pitchFamily="34" charset="0"/>
              <a:buChar char="•"/>
            </a:pPr>
            <a:r>
              <a:rPr lang="en-GB" b="1" i="0" dirty="0">
                <a:solidFill>
                  <a:srgbClr val="273239"/>
                </a:solidFill>
                <a:effectLst/>
                <a:latin typeface="Nunito" pitchFamily="2" charset="0"/>
              </a:rPr>
              <a:t>Binding:</a:t>
            </a:r>
            <a:r>
              <a:rPr lang="en-GB" b="0" i="0" dirty="0">
                <a:solidFill>
                  <a:srgbClr val="273239"/>
                </a:solidFill>
                <a:effectLst/>
                <a:latin typeface="Nunito" pitchFamily="2" charset="0"/>
              </a:rPr>
              <a:t> Bindings are a set of predetermined instructions for queuing and exchanging. It manages message transmission and delivery.</a:t>
            </a:r>
          </a:p>
          <a:p>
            <a:pPr algn="just" fontAlgn="base">
              <a:spcAft>
                <a:spcPts val="1800"/>
              </a:spcAft>
              <a:buFont typeface="Arial" panose="020B0604020202020204" pitchFamily="34" charset="0"/>
              <a:buChar char="•"/>
            </a:pPr>
            <a:r>
              <a:rPr lang="en-GB" b="1" i="0" dirty="0">
                <a:solidFill>
                  <a:srgbClr val="273239"/>
                </a:solidFill>
                <a:effectLst/>
                <a:latin typeface="Nunito" pitchFamily="2" charset="0"/>
              </a:rPr>
              <a:t>Virtual Host: </a:t>
            </a:r>
            <a:r>
              <a:rPr lang="en-GB" b="0" i="0" dirty="0" err="1">
                <a:solidFill>
                  <a:srgbClr val="273239"/>
                </a:solidFill>
                <a:effectLst/>
                <a:latin typeface="Nunito" pitchFamily="2" charset="0"/>
              </a:rPr>
              <a:t>Vhost</a:t>
            </a:r>
            <a:r>
              <a:rPr lang="en-GB" b="0" i="0" dirty="0">
                <a:solidFill>
                  <a:srgbClr val="273239"/>
                </a:solidFill>
                <a:effectLst/>
                <a:latin typeface="Nunito" pitchFamily="2" charset="0"/>
              </a:rPr>
              <a:t> is a platform that provides isolation capabilities within the broker. Multiple </a:t>
            </a:r>
            <a:r>
              <a:rPr lang="en-GB" b="0" i="0" dirty="0" err="1">
                <a:solidFill>
                  <a:srgbClr val="273239"/>
                </a:solidFill>
                <a:effectLst/>
                <a:latin typeface="Nunito" pitchFamily="2" charset="0"/>
              </a:rPr>
              <a:t>vhosts</a:t>
            </a:r>
            <a:r>
              <a:rPr lang="en-GB" b="0" i="0" dirty="0">
                <a:solidFill>
                  <a:srgbClr val="273239"/>
                </a:solidFill>
                <a:effectLst/>
                <a:latin typeface="Nunito" pitchFamily="2" charset="0"/>
              </a:rPr>
              <a:t> may be functional at the same time, depending on the users and their access rights.</a:t>
            </a:r>
          </a:p>
          <a:p>
            <a:pPr algn="just"/>
            <a:endParaRPr lang="en-IN" dirty="0"/>
          </a:p>
        </p:txBody>
      </p:sp>
    </p:spTree>
    <p:extLst>
      <p:ext uri="{BB962C8B-B14F-4D97-AF65-F5344CB8AC3E}">
        <p14:creationId xmlns:p14="http://schemas.microsoft.com/office/powerpoint/2010/main" val="56962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C65C-7162-9138-0599-837DE85EBFE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C3C435-D42C-A7CA-256C-7E28755AC72B}"/>
              </a:ext>
            </a:extLst>
          </p:cNvPr>
          <p:cNvSpPr>
            <a:spLocks noGrp="1"/>
          </p:cNvSpPr>
          <p:nvPr>
            <p:ph idx="1"/>
          </p:nvPr>
        </p:nvSpPr>
        <p:spPr/>
        <p:txBody>
          <a:bodyPr/>
          <a:lstStyle/>
          <a:p>
            <a:pPr marL="0" indent="0" algn="l">
              <a:buNone/>
            </a:pPr>
            <a:r>
              <a:rPr lang="en-GB" b="1" i="0" u="none" strike="noStrike" baseline="0" dirty="0">
                <a:latin typeface="DejaVuSerif-Bold"/>
              </a:rPr>
              <a:t>Manageable and highly secure: </a:t>
            </a:r>
          </a:p>
          <a:p>
            <a:pPr algn="just"/>
            <a:r>
              <a:rPr lang="en-GB" sz="1800" b="0" i="0" u="none" strike="noStrike" baseline="0" dirty="0">
                <a:latin typeface="DejaVuSerif"/>
              </a:rPr>
              <a:t>Communications infrastructure requires appropriate management and security capabilities for proper operations. </a:t>
            </a:r>
          </a:p>
          <a:p>
            <a:pPr algn="just"/>
            <a:r>
              <a:rPr lang="en-GB" sz="1800" b="0" i="0" u="none" strike="noStrike" baseline="0" dirty="0">
                <a:latin typeface="DejaVuSerif"/>
              </a:rPr>
              <a:t>One of the benefits that comes from 30 years of operational IP networks is the well-understood network management and security protocols, mechanisms, and toolsets that are widely available.</a:t>
            </a:r>
            <a:endParaRPr lang="en-IN" dirty="0"/>
          </a:p>
        </p:txBody>
      </p:sp>
    </p:spTree>
    <p:extLst>
      <p:ext uri="{BB962C8B-B14F-4D97-AF65-F5344CB8AC3E}">
        <p14:creationId xmlns:p14="http://schemas.microsoft.com/office/powerpoint/2010/main" val="31887162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2342-AEC0-6475-5EA6-97607D563221}"/>
              </a:ext>
            </a:extLst>
          </p:cNvPr>
          <p:cNvSpPr>
            <a:spLocks noGrp="1"/>
          </p:cNvSpPr>
          <p:nvPr>
            <p:ph type="title"/>
          </p:nvPr>
        </p:nvSpPr>
        <p:spPr>
          <a:xfrm>
            <a:off x="718457" y="1"/>
            <a:ext cx="10243457" cy="751114"/>
          </a:xfrm>
        </p:spPr>
        <p:txBody>
          <a:bodyPr/>
          <a:lstStyle/>
          <a:p>
            <a:r>
              <a:rPr lang="en-IN" b="1" dirty="0"/>
              <a:t>AMQP Message Format</a:t>
            </a:r>
          </a:p>
        </p:txBody>
      </p:sp>
      <p:sp>
        <p:nvSpPr>
          <p:cNvPr id="3" name="Content Placeholder 2">
            <a:extLst>
              <a:ext uri="{FF2B5EF4-FFF2-40B4-BE49-F238E27FC236}">
                <a16:creationId xmlns:a16="http://schemas.microsoft.com/office/drawing/2014/main" id="{E3C95522-EC2A-700C-1F1A-6EBE5C2DD60B}"/>
              </a:ext>
            </a:extLst>
          </p:cNvPr>
          <p:cNvSpPr>
            <a:spLocks noGrp="1"/>
          </p:cNvSpPr>
          <p:nvPr>
            <p:ph idx="1"/>
          </p:nvPr>
        </p:nvSpPr>
        <p:spPr>
          <a:xfrm>
            <a:off x="0" y="965654"/>
            <a:ext cx="6259005" cy="4096204"/>
          </a:xfrm>
        </p:spPr>
        <p:txBody>
          <a:bodyPr>
            <a:normAutofit fontScale="92500"/>
          </a:bodyPr>
          <a:lstStyle/>
          <a:p>
            <a:pPr algn="just">
              <a:spcAft>
                <a:spcPts val="750"/>
              </a:spcAft>
              <a:buFont typeface="Arial" panose="020B0604020202020204" pitchFamily="34" charset="0"/>
              <a:buChar char="•"/>
            </a:pPr>
            <a:r>
              <a:rPr lang="en-GB" b="0" i="0" dirty="0">
                <a:solidFill>
                  <a:srgbClr val="222635"/>
                </a:solidFill>
                <a:effectLst/>
                <a:latin typeface="Cambria" panose="02040503050406030204" pitchFamily="18" charset="0"/>
              </a:rPr>
              <a:t>Frame header: The header has a fixed size (8 bytes), and it is mandatory, as it contains the information needed to parse the rest of the frame itself—for example the total frame size and the frame type.</a:t>
            </a:r>
          </a:p>
          <a:p>
            <a:pPr algn="just">
              <a:spcAft>
                <a:spcPts val="750"/>
              </a:spcAft>
              <a:buFont typeface="Arial" panose="020B0604020202020204" pitchFamily="34" charset="0"/>
              <a:buChar char="•"/>
            </a:pPr>
            <a:r>
              <a:rPr lang="en-GB" b="0" i="0" dirty="0">
                <a:solidFill>
                  <a:srgbClr val="222635"/>
                </a:solidFill>
                <a:effectLst/>
                <a:latin typeface="Cambria" panose="02040503050406030204" pitchFamily="18" charset="0"/>
              </a:rPr>
              <a:t>Extended header: A variable header that depends on the frame type.</a:t>
            </a:r>
          </a:p>
          <a:p>
            <a:pPr algn="just">
              <a:spcAft>
                <a:spcPts val="750"/>
              </a:spcAft>
              <a:buFont typeface="Arial" panose="020B0604020202020204" pitchFamily="34" charset="0"/>
              <a:buChar char="•"/>
            </a:pPr>
            <a:r>
              <a:rPr lang="en-GB" b="0" i="0" dirty="0">
                <a:solidFill>
                  <a:srgbClr val="222635"/>
                </a:solidFill>
                <a:effectLst/>
                <a:latin typeface="Cambria" panose="02040503050406030204" pitchFamily="18" charset="0"/>
              </a:rPr>
              <a:t>Frame body: A sequence of bytes that has a format that depends on the frame type.</a:t>
            </a:r>
          </a:p>
          <a:p>
            <a:pPr algn="just"/>
            <a:endParaRPr lang="en-IN" dirty="0"/>
          </a:p>
        </p:txBody>
      </p:sp>
      <p:pic>
        <p:nvPicPr>
          <p:cNvPr id="3075" name="Picture 3" descr="Image title">
            <a:extLst>
              <a:ext uri="{FF2B5EF4-FFF2-40B4-BE49-F238E27FC236}">
                <a16:creationId xmlns:a16="http://schemas.microsoft.com/office/drawing/2014/main" id="{080B7DFB-C233-466E-2D4F-0B064A358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346" y="1735365"/>
            <a:ext cx="6096942" cy="255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7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561B0-3A5F-5D5A-643F-9651B9EFED43}"/>
              </a:ext>
            </a:extLst>
          </p:cNvPr>
          <p:cNvSpPr>
            <a:spLocks noGrp="1"/>
          </p:cNvSpPr>
          <p:nvPr>
            <p:ph idx="1"/>
          </p:nvPr>
        </p:nvSpPr>
        <p:spPr>
          <a:xfrm>
            <a:off x="1110344" y="674914"/>
            <a:ext cx="10243456" cy="5551715"/>
          </a:xfrm>
        </p:spPr>
        <p:txBody>
          <a:bodyPr>
            <a:normAutofit/>
          </a:bodyPr>
          <a:lstStyle/>
          <a:p>
            <a:pPr marL="0" indent="0" algn="l">
              <a:buNone/>
            </a:pPr>
            <a:r>
              <a:rPr lang="en-GB" sz="3200" b="1" i="0" u="none" strike="noStrike" baseline="0" dirty="0">
                <a:latin typeface="DejaVuSerif-Bold"/>
              </a:rPr>
              <a:t>Stable and resilient: </a:t>
            </a:r>
          </a:p>
          <a:p>
            <a:pPr algn="just"/>
            <a:r>
              <a:rPr lang="en-GB" b="0" i="0" u="none" strike="noStrike" baseline="0" dirty="0">
                <a:latin typeface="DejaVuSerif"/>
              </a:rPr>
              <a:t>IP has been around for 30 years, and it is clear that IP is a workable solution.</a:t>
            </a:r>
          </a:p>
          <a:p>
            <a:pPr algn="just"/>
            <a:r>
              <a:rPr lang="en-GB" b="0" i="0" u="none" strike="noStrike" baseline="0" dirty="0">
                <a:latin typeface="DejaVuSerif"/>
              </a:rPr>
              <a:t>IP has a large and well-established knowledge base and, more importantly, it has been used for years in critical infrastructures, such as financial and defense networks. </a:t>
            </a:r>
          </a:p>
          <a:p>
            <a:pPr algn="just"/>
            <a:r>
              <a:rPr lang="en-GB" b="0" i="0" u="none" strike="noStrike" baseline="0" dirty="0">
                <a:latin typeface="DejaVuSerif"/>
              </a:rPr>
              <a:t>In addition, IP has been deployed for critical services, such as voice and video, which have already transitioned from closed environments to open IP standards.</a:t>
            </a:r>
          </a:p>
          <a:p>
            <a:pPr algn="just"/>
            <a:r>
              <a:rPr lang="en-GB" b="0" i="0" u="none" strike="noStrike" baseline="0" dirty="0">
                <a:latin typeface="DejaVuSerif"/>
              </a:rPr>
              <a:t> Finally, its stability and resiliency benefit from the large ecosystem of IT professionals who can help design, deploy, and operate IP-based solutions.</a:t>
            </a:r>
            <a:endParaRPr lang="en-IN" sz="4000" dirty="0"/>
          </a:p>
        </p:txBody>
      </p:sp>
    </p:spTree>
    <p:extLst>
      <p:ext uri="{BB962C8B-B14F-4D97-AF65-F5344CB8AC3E}">
        <p14:creationId xmlns:p14="http://schemas.microsoft.com/office/powerpoint/2010/main" val="425069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651BA87F49C942B7248467EB1F34E8" ma:contentTypeVersion="4" ma:contentTypeDescription="Create a new document." ma:contentTypeScope="" ma:versionID="a5988ffc59e37728323c2c35798bf734">
  <xsd:schema xmlns:xsd="http://www.w3.org/2001/XMLSchema" xmlns:xs="http://www.w3.org/2001/XMLSchema" xmlns:p="http://schemas.microsoft.com/office/2006/metadata/properties" xmlns:ns2="a9e5f784-2dd1-45e6-9e4b-0ae9a7ca7df7" targetNamespace="http://schemas.microsoft.com/office/2006/metadata/properties" ma:root="true" ma:fieldsID="77bc730647931574ce1785a60fd5629e" ns2:_="">
    <xsd:import namespace="a9e5f784-2dd1-45e6-9e4b-0ae9a7ca7d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5f784-2dd1-45e6-9e4b-0ae9a7ca7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6975B-FC43-477E-AE40-78A99162B8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9935B7-A445-4CFD-822D-EAE203A4B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5f784-2dd1-45e6-9e4b-0ae9a7ca7d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75AEE4-7498-4A5D-90B5-77A0CBE1C3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1018</TotalTime>
  <Words>7395</Words>
  <Application>Microsoft Office PowerPoint</Application>
  <PresentationFormat>Widescreen</PresentationFormat>
  <Paragraphs>517</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IP as the IoT Network Layer</vt:lpstr>
      <vt:lpstr>The Business Case for IP </vt:lpstr>
      <vt:lpstr>PowerPoint Presentation</vt:lpstr>
      <vt:lpstr>Versatile:</vt:lpstr>
      <vt:lpstr>Ubiquitous:</vt:lpstr>
      <vt:lpstr>PowerPoint Presentation</vt:lpstr>
      <vt:lpstr>PowerPoint Presentation</vt:lpstr>
      <vt:lpstr>PowerPoint Presentation</vt:lpstr>
      <vt:lpstr>PowerPoint Presentation</vt:lpstr>
      <vt:lpstr>Adoption or Adaptation of the Internet Protocol</vt:lpstr>
      <vt:lpstr>PowerPoint Presentation</vt:lpstr>
      <vt:lpstr>Need for Optimization</vt:lpstr>
      <vt:lpstr>why optimization is necessary for IP? </vt:lpstr>
      <vt:lpstr>Constrained Networks </vt:lpstr>
      <vt:lpstr>IP Versions</vt:lpstr>
      <vt:lpstr>The following are some of the main factors applicable to IPv4 and IPv6 support in an IoT solution:</vt:lpstr>
      <vt:lpstr>PowerPoint Presentation</vt:lpstr>
      <vt:lpstr>Optimizing IP for IoT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Mesh-Under Versus Mesh-Over Routing </vt:lpstr>
      <vt:lpstr>Mesh-Over Routing </vt:lpstr>
      <vt:lpstr>PowerPoint Presentation</vt:lpstr>
      <vt:lpstr>PowerPoint Presentation</vt:lpstr>
      <vt:lpstr>PowerPoint Presentation</vt:lpstr>
      <vt:lpstr>6TiSCH</vt:lpstr>
      <vt:lpstr>PowerPoint Presentation</vt:lpstr>
      <vt:lpstr>RPL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Authentication and Encryption on Constrained Nodes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Transport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Message Queuing Telemetry Transport (MQTT)</vt:lpstr>
      <vt:lpstr>PowerPoint Presentation</vt:lpstr>
      <vt:lpstr>PowerPoint Presentation</vt:lpstr>
      <vt:lpstr>MQTT Message Format</vt:lpstr>
      <vt:lpstr>Advanced Message Queuing Protocol (AMQP)</vt:lpstr>
      <vt:lpstr>PowerPoint Presentation</vt:lpstr>
      <vt:lpstr>PowerPoint Presentation</vt:lpstr>
      <vt:lpstr>AMQP Message Format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Sonal Jatkar</dc:creator>
  <cp:lastModifiedBy>Sonal Jatkar</cp:lastModifiedBy>
  <cp:revision>74</cp:revision>
  <dcterms:created xsi:type="dcterms:W3CDTF">2025-03-19T16:37:19Z</dcterms:created>
  <dcterms:modified xsi:type="dcterms:W3CDTF">2025-05-04T15:09:28Z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0x010100F9651BA87F49C942B7248467EB1F34E8</vt:lpwstr>
  </property>
</Properties>
</file>