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302" r:id="rId4"/>
    <p:sldId id="303" r:id="rId5"/>
    <p:sldId id="304" r:id="rId6"/>
    <p:sldId id="305" r:id="rId7"/>
    <p:sldId id="314" r:id="rId8"/>
    <p:sldId id="315" r:id="rId9"/>
    <p:sldId id="306" r:id="rId10"/>
    <p:sldId id="307" r:id="rId11"/>
    <p:sldId id="308" r:id="rId12"/>
    <p:sldId id="309" r:id="rId13"/>
    <p:sldId id="310" r:id="rId14"/>
    <p:sldId id="311" r:id="rId15"/>
    <p:sldId id="312" r:id="rId16"/>
    <p:sldId id="313" r:id="rId17"/>
    <p:sldId id="316" r:id="rId18"/>
    <p:sldId id="317" r:id="rId19"/>
    <p:sldId id="318" r:id="rId20"/>
    <p:sldId id="319" r:id="rId21"/>
    <p:sldId id="320" r:id="rId22"/>
    <p:sldId id="321" r:id="rId23"/>
    <p:sldId id="322" r:id="rId24"/>
    <p:sldId id="323" r:id="rId25"/>
    <p:sldId id="324" r:id="rId26"/>
    <p:sldId id="325" r:id="rId27"/>
    <p:sldId id="326" r:id="rId28"/>
    <p:sldId id="327" r:id="rId29"/>
    <p:sldId id="328" r:id="rId30"/>
    <p:sldId id="329" r:id="rId31"/>
    <p:sldId id="276" r:id="rId32"/>
  </p:sldIdLst>
  <p:sldSz cx="9144000" cy="6858000" type="screen4x3"/>
  <p:notesSz cx="6815138" cy="99314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38" autoAdjust="0"/>
  </p:normalViewPr>
  <p:slideViewPr>
    <p:cSldViewPr>
      <p:cViewPr varScale="1">
        <p:scale>
          <a:sx n="62" d="100"/>
          <a:sy n="62" d="100"/>
        </p:scale>
        <p:origin x="-159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3226" cy="49657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60335" y="0"/>
            <a:ext cx="2953226" cy="496570"/>
          </a:xfrm>
          <a:prstGeom prst="rect">
            <a:avLst/>
          </a:prstGeom>
        </p:spPr>
        <p:txBody>
          <a:bodyPr vert="horz" lIns="91440" tIns="45720" rIns="91440" bIns="45720" rtlCol="0"/>
          <a:lstStyle>
            <a:lvl1pPr algn="r">
              <a:defRPr sz="1200"/>
            </a:lvl1pPr>
          </a:lstStyle>
          <a:p>
            <a:fld id="{57DDB470-D43D-43EC-B896-794994FC01EE}" type="datetimeFigureOut">
              <a:rPr lang="ru-RU" smtClean="0"/>
              <a:pPr/>
              <a:t>28.11.2019</a:t>
            </a:fld>
            <a:endParaRPr lang="ru-RU"/>
          </a:p>
        </p:txBody>
      </p:sp>
      <p:sp>
        <p:nvSpPr>
          <p:cNvPr id="4" name="Образ слайда 3"/>
          <p:cNvSpPr>
            <a:spLocks noGrp="1" noRot="1" noChangeAspect="1"/>
          </p:cNvSpPr>
          <p:nvPr>
            <p:ph type="sldImg" idx="2"/>
          </p:nvPr>
        </p:nvSpPr>
        <p:spPr>
          <a:xfrm>
            <a:off x="925513" y="744538"/>
            <a:ext cx="4965700" cy="37242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514" y="4717416"/>
            <a:ext cx="5452110" cy="446913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3107"/>
            <a:ext cx="2953226" cy="49657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60335" y="9433107"/>
            <a:ext cx="2953226" cy="496570"/>
          </a:xfrm>
          <a:prstGeom prst="rect">
            <a:avLst/>
          </a:prstGeom>
        </p:spPr>
        <p:txBody>
          <a:bodyPr vert="horz" lIns="91440" tIns="45720" rIns="91440" bIns="45720" rtlCol="0" anchor="b"/>
          <a:lstStyle>
            <a:lvl1pPr algn="r">
              <a:defRPr sz="1200"/>
            </a:lvl1pPr>
          </a:lstStyle>
          <a:p>
            <a:fld id="{5BFC5947-D18C-4BE1-B2F8-E5F9C363A557}" type="slidenum">
              <a:rPr lang="ru-RU" smtClean="0"/>
              <a:pPr/>
              <a:t>‹#›</a:t>
            </a:fld>
            <a:endParaRPr lang="ru-RU"/>
          </a:p>
        </p:txBody>
      </p:sp>
    </p:spTree>
    <p:extLst>
      <p:ext uri="{BB962C8B-B14F-4D97-AF65-F5344CB8AC3E}">
        <p14:creationId xmlns:p14="http://schemas.microsoft.com/office/powerpoint/2010/main" xmlns="" val="2906573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institutiones.com/download/books/1781-mnogomernye-statisticheskie-metody-dubrov.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a:bodyPr>
          <a:lstStyle/>
          <a:p>
            <a:r>
              <a:rPr lang="ru-RU" dirty="0" smtClean="0"/>
              <a:t>Отличительной особенностью реальных многомерных многосвязных объектов является то, что каждая выходная, управляемая величина зависит не от одной, а от нескольких входных, управляющих величин, а также нескольких возмущений.</a:t>
            </a:r>
            <a:endParaRPr lang="ru-RU" dirty="0" smtClean="0">
              <a:hlinkClick r:id="rId3" action="ppaction://hlinkfile"/>
            </a:endParaRPr>
          </a:p>
          <a:p>
            <a:endParaRPr lang="ru-RU" dirty="0" smtClean="0">
              <a:hlinkClick r:id="rId3" action="ppaction://hlinkfile"/>
            </a:endParaRPr>
          </a:p>
          <a:p>
            <a:r>
              <a:rPr lang="ru-RU" dirty="0" err="1" smtClean="0">
                <a:hlinkClick r:id="rId3" action="ppaction://hlinkfile"/>
              </a:rPr>
              <a:t>Mногомерные</a:t>
            </a:r>
            <a:r>
              <a:rPr lang="ru-RU" dirty="0" smtClean="0">
                <a:hlinkClick r:id="rId3" action="ppaction://hlinkfile"/>
              </a:rPr>
              <a:t> статистические методы - Дубров A.M. - Учебник</a:t>
            </a:r>
            <a:r>
              <a:rPr lang="ru-RU" dirty="0" smtClean="0"/>
              <a:t> </a:t>
            </a:r>
          </a:p>
          <a:p>
            <a:endParaRPr lang="ru-RU" dirty="0" smtClean="0"/>
          </a:p>
          <a:p>
            <a:r>
              <a:rPr lang="ru-RU" dirty="0" smtClean="0"/>
              <a:t>Многомерность свойственна психол. данным по природе, поскольку они чаще всего состоят по крайней мере из </a:t>
            </a:r>
            <a:r>
              <a:rPr lang="ru-RU" dirty="0" err="1" smtClean="0"/>
              <a:t>неск</a:t>
            </a:r>
            <a:r>
              <a:rPr lang="ru-RU" dirty="0" smtClean="0"/>
              <a:t>. наблюдений за поведением одного человека или группы лиц. М. м. а. и были созданы для совместной обработки таких данных, напр. для их </a:t>
            </a:r>
            <a:r>
              <a:rPr lang="ru-RU" dirty="0" err="1" smtClean="0"/>
              <a:t>исслед</a:t>
            </a:r>
            <a:r>
              <a:rPr lang="ru-RU" dirty="0" smtClean="0"/>
              <a:t>. с целью обнаружения присущих им базисных характеристик либо, в случае дедуктивного подхода, для проверки или оценки априорных гипотез в отношении этих данных. В своих лучших образцах многомерный анализ представляет собой обобщение одномерного анализа, так что в тех случаях, когда данные состоят из значений только одной переменной, многомерный метод будет давать тот же результат, что и соотв. одномерный метод. Так, есть статистики, базирующиеся на многомерном распределении случайных величин, </a:t>
            </a:r>
            <a:r>
              <a:rPr lang="ru-RU" dirty="0" err="1" smtClean="0"/>
              <a:t>к-рые</a:t>
            </a:r>
            <a:r>
              <a:rPr lang="ru-RU" dirty="0" smtClean="0"/>
              <a:t> можно свести к таким хорошо известным одномерным статистикам, как </a:t>
            </a:r>
            <a:r>
              <a:rPr lang="ru-RU" dirty="0" err="1" smtClean="0"/>
              <a:t>хи-квадрат</a:t>
            </a:r>
            <a:r>
              <a:rPr lang="ru-RU" dirty="0" smtClean="0"/>
              <a:t> или t-критерий. </a:t>
            </a:r>
          </a:p>
          <a:p>
            <a:r>
              <a:rPr lang="ru-RU" dirty="0" smtClean="0"/>
              <a:t>Многомерный анализ включает широкий спектр мат. и статистических методов и, вообще говоря, не существует общепринятого определения границ этой области. По общей договоренности, однако, такие специализированные предметы, как теория надежности или теория латентных черт, не считаются разделами многомерного анализа в силу их обособленных традиций в сфере психол. </a:t>
            </a:r>
            <a:r>
              <a:rPr lang="ru-RU" dirty="0" err="1" smtClean="0"/>
              <a:t>исслед</a:t>
            </a:r>
            <a:r>
              <a:rPr lang="ru-RU" dirty="0" smtClean="0"/>
              <a:t>. Методы анализа множественных дихотомических переменных часто рассматриваются и изучаются под своими названиями, напр. </a:t>
            </a:r>
            <a:r>
              <a:rPr lang="ru-RU" dirty="0" err="1" smtClean="0"/>
              <a:t>логлинейные</a:t>
            </a:r>
            <a:r>
              <a:rPr lang="ru-RU" dirty="0" smtClean="0"/>
              <a:t> модели. Также анализ повторных наблюдений, проведенных на одном человеке или на каком-то др. объекте, скажем, классе, обычно относится к особой области, наз. анализом временных рядов. </a:t>
            </a:r>
          </a:p>
          <a:p>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3</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smtClean="0"/>
          </a:p>
          <a:p>
            <a:r>
              <a:rPr lang="ru-RU" dirty="0" smtClean="0"/>
              <a:t>Существует проблема определения числа кластеров. Иногда можно априорно определить это число. Однако в большинстве случаев число кластеров определяется в процессе агломерации/разделения множества объектов. Процессу группировки объектов в иерархическом кластерном анализе соответствует постепенное возрастание коэффициента, называемого критерием Е. Скачкообразное увеличение значения критерия Е можно определить как характеристику числа кластеров, которые действительно существуют в исследуемом наборе данных. Таким образом, этот способ сводится к определению скачкообразного увеличения некоторого коэффициента, который характеризует переход от сильно связанного к слабо связанному состоянию объектов. </a:t>
            </a:r>
          </a:p>
          <a:p>
            <a:endParaRPr lang="ru-RU" dirty="0" smtClean="0"/>
          </a:p>
          <a:p>
            <a:r>
              <a:rPr lang="ru-RU" dirty="0" smtClean="0"/>
              <a:t>Оптимальным считается количество кластеров, равное разности количества наблюдений (14) и количества шагов до скачкообразного увеличения коэффициента (12). </a:t>
            </a:r>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14</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При большом количестве наблюдений иерархические методы кластерного анализа не пригодны. В таких случаях используют неиерархические методы, основанные на разделении, которые представляют собой итеративные методы дробления исходной совокупности. В процессе деления новые кластеры формируются до тех пор, пока не будет выполнено правило остановки. </a:t>
            </a:r>
          </a:p>
          <a:p>
            <a:r>
              <a:rPr lang="ru-RU" dirty="0" smtClean="0"/>
              <a:t>Такая неиерархическая кластеризация состоит в разделении набора данных на определенное количество отдельных кластеров. Существует два подхода. Первый заключается в определении границ кластеров как наиболее плотных участков в многомерном пространстве исходных данных, т.е. определение кластера там, где имеется большое "сгущение точек". Второй подход заключается в минимизации меры различия объектов </a:t>
            </a:r>
          </a:p>
          <a:p>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15</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smtClean="0"/>
              <a:t>http://lumpics.ru/cluster-analysis-in-excel/</a:t>
            </a:r>
            <a:endParaRPr lang="ru-RU" dirty="0" smtClean="0"/>
          </a:p>
          <a:p>
            <a:r>
              <a:rPr lang="en-US" dirty="0" smtClean="0"/>
              <a:t>https://exceltable.com/otchety/kak-sdelat-klasternyy-analiz</a:t>
            </a:r>
            <a:endParaRPr lang="ru-RU" dirty="0"/>
          </a:p>
        </p:txBody>
      </p:sp>
      <p:sp>
        <p:nvSpPr>
          <p:cNvPr id="4" name="Номер слайда 3"/>
          <p:cNvSpPr>
            <a:spLocks noGrp="1"/>
          </p:cNvSpPr>
          <p:nvPr>
            <p:ph type="sldNum" sz="quarter" idx="10"/>
          </p:nvPr>
        </p:nvSpPr>
        <p:spPr/>
        <p:txBody>
          <a:bodyPr/>
          <a:lstStyle/>
          <a:p>
            <a:fld id="{5BFC5947-D18C-4BE1-B2F8-E5F9C363A557}" type="slidenum">
              <a:rPr lang="ru-RU" smtClean="0"/>
              <a:pPr/>
              <a:t>18</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smtClean="0"/>
              <a:t>https://studfiles.net/preview/1957017/page:10/</a:t>
            </a:r>
            <a:endParaRPr lang="ru-RU" dirty="0"/>
          </a:p>
        </p:txBody>
      </p:sp>
      <p:sp>
        <p:nvSpPr>
          <p:cNvPr id="4" name="Номер слайда 3"/>
          <p:cNvSpPr>
            <a:spLocks noGrp="1"/>
          </p:cNvSpPr>
          <p:nvPr>
            <p:ph type="sldNum" sz="quarter" idx="10"/>
          </p:nvPr>
        </p:nvSpPr>
        <p:spPr/>
        <p:txBody>
          <a:bodyPr/>
          <a:lstStyle/>
          <a:p>
            <a:fld id="{5BFC5947-D18C-4BE1-B2F8-E5F9C363A557}" type="slidenum">
              <a:rPr lang="ru-RU" smtClean="0"/>
              <a:pPr/>
              <a:t>31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pPr>
              <a:buNone/>
            </a:pPr>
            <a:r>
              <a:rPr lang="ru-RU" dirty="0" err="1" smtClean="0"/>
              <a:t>Осн</a:t>
            </a:r>
            <a:r>
              <a:rPr lang="ru-RU" dirty="0" smtClean="0"/>
              <a:t>. многомерные методы можно разбить на 3 категории: методы линейных моделей, методы линейной композиции и линейные структурные методы. Их </a:t>
            </a:r>
            <a:r>
              <a:rPr lang="ru-RU" dirty="0" err="1" smtClean="0"/>
              <a:t>классиф</a:t>
            </a:r>
            <a:r>
              <a:rPr lang="ru-RU" dirty="0" smtClean="0"/>
              <a:t>. зависит от того, в какой степени включаемые в анализ переменные можно считать случайными, а не заданными или известными, и в какой мере можно опираться на теорию малых выборок, а не только на теорию больших выборок, учитывая, что теория линейных моделей является наиболее разработанной, а структурные методы, по крайней мере, достаточно хорошо разработаны в статистическом плане. Как уже упоминалось, существуют еще и нелинейные методы. </a:t>
            </a:r>
          </a:p>
          <a:p>
            <a:pPr>
              <a:buNone/>
            </a:pPr>
            <a:endParaRPr lang="ru-RU" i="1" dirty="0" smtClean="0"/>
          </a:p>
          <a:p>
            <a:pPr>
              <a:buNone/>
            </a:pPr>
            <a:r>
              <a:rPr lang="ru-RU" i="1" dirty="0" smtClean="0"/>
              <a:t>По назначению:</a:t>
            </a:r>
          </a:p>
          <a:p>
            <a:pPr marL="229176" indent="-229176">
              <a:buFont typeface="+mj-lt"/>
              <a:buAutoNum type="arabicPeriod"/>
            </a:pPr>
            <a:r>
              <a:rPr lang="ru-RU" dirty="0" smtClean="0"/>
              <a:t>Методы предсказания (экстраполяции): множественный регрессионный и </a:t>
            </a:r>
            <a:r>
              <a:rPr lang="ru-RU" dirty="0" err="1" smtClean="0"/>
              <a:t>дискриминантный</a:t>
            </a:r>
            <a:r>
              <a:rPr lang="ru-RU" dirty="0" smtClean="0"/>
              <a:t> анализ. Множественный</a:t>
            </a:r>
            <a:r>
              <a:rPr lang="ru-RU" baseline="0" dirty="0" smtClean="0"/>
              <a:t> </a:t>
            </a:r>
            <a:r>
              <a:rPr lang="ru-RU" baseline="0" dirty="0" err="1" smtClean="0"/>
              <a:t>регресионный</a:t>
            </a:r>
            <a:r>
              <a:rPr lang="ru-RU" baseline="0" dirty="0" smtClean="0"/>
              <a:t> анализ предсказывает значение монотонной (метрической) «зависимой» переменной по множеству известных значений «независимых» </a:t>
            </a:r>
            <a:r>
              <a:rPr lang="ru-RU" baseline="0" dirty="0" err="1" smtClean="0"/>
              <a:t>перемнных</a:t>
            </a:r>
            <a:r>
              <a:rPr lang="ru-RU" baseline="0" dirty="0" smtClean="0"/>
              <a:t>, измеренных у множества испытуемых. </a:t>
            </a:r>
            <a:r>
              <a:rPr lang="ru-RU" baseline="0" dirty="0" err="1" smtClean="0"/>
              <a:t>Дикриминантный</a:t>
            </a:r>
            <a:r>
              <a:rPr lang="ru-RU" baseline="0" dirty="0" smtClean="0"/>
              <a:t> – предсказывает принадлежность испытуемого к одному из известных классов по измеренным переменным.</a:t>
            </a:r>
            <a:endParaRPr lang="ru-RU" dirty="0" smtClean="0"/>
          </a:p>
          <a:p>
            <a:pPr marL="229176" indent="-229176">
              <a:buFont typeface="+mj-lt"/>
              <a:buAutoNum type="arabicPeriod"/>
            </a:pPr>
            <a:r>
              <a:rPr lang="ru-RU" dirty="0" smtClean="0"/>
              <a:t>Методы классификации: варианты кластерного анализа (без обучения) и </a:t>
            </a:r>
            <a:r>
              <a:rPr lang="ru-RU" dirty="0" err="1" smtClean="0"/>
              <a:t>дискриминантный</a:t>
            </a:r>
            <a:r>
              <a:rPr lang="ru-RU" dirty="0" smtClean="0"/>
              <a:t> анализ. Кластерный анализ – разбивает </a:t>
            </a:r>
            <a:r>
              <a:rPr lang="ru-RU" dirty="0" err="1" smtClean="0"/>
              <a:t>мноество</a:t>
            </a:r>
            <a:r>
              <a:rPr lang="ru-RU" dirty="0" smtClean="0"/>
              <a:t> объектов на группы; </a:t>
            </a:r>
            <a:r>
              <a:rPr lang="ru-RU" dirty="0" err="1" smtClean="0"/>
              <a:t>дискриминаннтный</a:t>
            </a:r>
            <a:r>
              <a:rPr lang="ru-RU" dirty="0" smtClean="0"/>
              <a:t> – позволяет классифицировать</a:t>
            </a:r>
            <a:r>
              <a:rPr lang="ru-RU" baseline="0" dirty="0" smtClean="0"/>
              <a:t> объекты по известным классам.</a:t>
            </a:r>
            <a:endParaRPr lang="ru-RU" dirty="0" smtClean="0"/>
          </a:p>
          <a:p>
            <a:pPr marL="229176" indent="-229176">
              <a:buFont typeface="+mj-lt"/>
              <a:buAutoNum type="arabicPeriod"/>
            </a:pPr>
            <a:r>
              <a:rPr lang="ru-RU" dirty="0" smtClean="0"/>
              <a:t>Структурные методы: факторный анализ и многомерное </a:t>
            </a:r>
            <a:r>
              <a:rPr lang="ru-RU" dirty="0" err="1" smtClean="0"/>
              <a:t>шкалирование</a:t>
            </a:r>
            <a:r>
              <a:rPr lang="ru-RU" dirty="0" smtClean="0"/>
              <a:t>. Факторный анализ – направлен на выявление структуры переменных;</a:t>
            </a:r>
            <a:r>
              <a:rPr lang="ru-RU" baseline="0" dirty="0" smtClean="0"/>
              <a:t> многомерное </a:t>
            </a:r>
            <a:r>
              <a:rPr lang="ru-RU" baseline="0" dirty="0" err="1" smtClean="0"/>
              <a:t>шкалирование</a:t>
            </a:r>
            <a:r>
              <a:rPr lang="ru-RU" baseline="0" dirty="0" smtClean="0"/>
              <a:t> – выявляет шкалы как критерии для поляризации объектов.</a:t>
            </a:r>
            <a:endParaRPr lang="ru-RU" dirty="0" smtClean="0"/>
          </a:p>
          <a:p>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4</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b="0" i="0" kern="1200" dirty="0" smtClean="0">
                <a:solidFill>
                  <a:schemeClr val="tx1"/>
                </a:solidFill>
                <a:latin typeface="+mn-lt"/>
                <a:ea typeface="+mn-ea"/>
                <a:cs typeface="+mn-cs"/>
              </a:rPr>
              <a:t>Кластерный анализ объединяет кластеры и переменные (объекты), похожие друг на друга. То есть классифицирует объекты. Часто при решении экономических задач, имеющих достаточно большое число данных, нужна многомерность описания. Один из простых методов многомерного анализа – кластерный анализ.</a:t>
            </a:r>
          </a:p>
          <a:p>
            <a:r>
              <a:rPr lang="ru-RU" sz="1200" b="0" i="0" kern="1200" dirty="0" smtClean="0">
                <a:solidFill>
                  <a:schemeClr val="tx1"/>
                </a:solidFill>
                <a:latin typeface="+mn-lt"/>
                <a:ea typeface="+mn-ea"/>
                <a:cs typeface="+mn-cs"/>
              </a:rPr>
              <a:t>Кластерный анализ является количественным инструментом исследования социально-экономических процессов, для описания которых необходимо много характеристик. Он позволяет разбить выборку на несколько групп по исследуемому признаку, проанализировать группы (как группируются переменные), группировку объектов (как группируются объекты).</a:t>
            </a:r>
          </a:p>
          <a:p>
            <a:endParaRPr lang="ru-RU" b="1" dirty="0" smtClean="0"/>
          </a:p>
          <a:p>
            <a:r>
              <a:rPr lang="ru-RU" b="1" dirty="0" smtClean="0"/>
              <a:t>Области применения</a:t>
            </a:r>
          </a:p>
          <a:p>
            <a:r>
              <a:rPr lang="ru-RU" dirty="0" smtClean="0"/>
              <a:t>Техника кластеризации применяется в самых разнообразных областях. </a:t>
            </a:r>
            <a:r>
              <a:rPr lang="ru-RU" dirty="0" err="1" smtClean="0"/>
              <a:t>Хартиган</a:t>
            </a:r>
            <a:r>
              <a:rPr lang="ru-RU" dirty="0" smtClean="0"/>
              <a:t> (</a:t>
            </a:r>
            <a:r>
              <a:rPr lang="ru-RU" dirty="0" err="1" smtClean="0"/>
              <a:t>Hartigan</a:t>
            </a:r>
            <a:r>
              <a:rPr lang="ru-RU" dirty="0" smtClean="0"/>
              <a:t>, 1975) дал прекрасный обзор многих опубликованных исследований, содержащих результаты, полученные методами кластерного анализа. Например, в области медицины кластеризация заболеваний, лечения заболеваний или симптомов заболеваний приводит к широко используемым таксономиям. В области психиатрии правильная диагностика кластеров симптомов, таких как паранойя, шизофрения и т.д., является решающей для успешной терапии. В археологии с помощью кластерного анализа исследователи пытаются установить таксономии каменных орудий, похоронных объектов и т.д. Известны широкие применения кластерного анализа в маркетинговых исследованиях. В общем, всякий раз, когда необходимо классифицировать "горы" информации к пригодным для дальнейшей обработки группам, кластерный анализ оказывается весьма полезным и эффективным. </a:t>
            </a:r>
          </a:p>
          <a:p>
            <a:endParaRPr lang="ru-RU" dirty="0" smtClean="0"/>
          </a:p>
          <a:p>
            <a:r>
              <a:rPr lang="arn-CL" dirty="0" smtClean="0"/>
              <a:t>http://www.statsoft.ru/home/textbook/modules/stcluan.html</a:t>
            </a:r>
            <a:r>
              <a:rPr lang="ru-RU" dirty="0" smtClean="0"/>
              <a:t> </a:t>
            </a:r>
          </a:p>
          <a:p>
            <a:r>
              <a:rPr lang="arn-CL" dirty="0" smtClean="0"/>
              <a:t>http://www.spc-consulting.ru/DMS/intro_cl.htm</a:t>
            </a:r>
            <a:r>
              <a:rPr lang="ru-RU" dirty="0" smtClean="0"/>
              <a:t>                </a:t>
            </a:r>
          </a:p>
          <a:p>
            <a:r>
              <a:rPr lang="arn-CL" dirty="0" smtClean="0"/>
              <a:t>http://cdo.bseu.by/stat1/lab_3.htm</a:t>
            </a:r>
            <a:r>
              <a:rPr lang="ru-RU" dirty="0" smtClean="0"/>
              <a:t>                                   Пример из Статистики</a:t>
            </a:r>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5</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77500" lnSpcReduction="20000"/>
          </a:bodyPr>
          <a:lstStyle/>
          <a:p>
            <a:pPr defTabSz="916706">
              <a:defRPr/>
            </a:pPr>
            <a:r>
              <a:rPr lang="ru-RU" dirty="0" smtClean="0"/>
              <a:t>Поясним суть кластерного анализа, не прибегая к строгой терминологии:</a:t>
            </a:r>
            <a:br>
              <a:rPr lang="ru-RU" dirty="0" smtClean="0"/>
            </a:br>
            <a:r>
              <a:rPr lang="ru-RU" dirty="0" smtClean="0"/>
              <a:t>допустим, Вы провели анкетирование сотрудников и хотите определить, каким образом можно наиболее эффективно управлять персоналом. То есть Вы хотите разделить сотрудников на группы и для каждой из них выделить наиболее эффективные рычаги управления. При этом различия между группами должны быть очевидными, а внутри группы респонденты должны быть максимально похожи. </a:t>
            </a:r>
            <a:br>
              <a:rPr lang="ru-RU" dirty="0" smtClean="0"/>
            </a:br>
            <a:r>
              <a:rPr lang="ru-RU" dirty="0" smtClean="0"/>
              <a:t/>
            </a:r>
            <a:br>
              <a:rPr lang="ru-RU" dirty="0" smtClean="0"/>
            </a:br>
            <a:r>
              <a:rPr lang="ru-RU" dirty="0" smtClean="0"/>
              <a:t>Для решения задачи предлагается использовать иерархический кластерный анализ. В результате мы получим дерево, глядя на которое мы должны определиться на сколько классов (кластеров) мы хотим разбить персонал. Предположим, что мы решили разбить персонал на три группы, тогда для изучения респондентов, попавших в каждый кластер получим табличку примерно следующего содержания:</a:t>
            </a:r>
          </a:p>
          <a:p>
            <a:pPr defTabSz="916706">
              <a:defRPr/>
            </a:pPr>
            <a:r>
              <a:rPr lang="ru-RU" dirty="0" smtClean="0"/>
              <a:t>Поясним, как сформирована приведенная выше таблица:</a:t>
            </a:r>
            <a:br>
              <a:rPr lang="ru-RU" dirty="0" smtClean="0"/>
            </a:br>
            <a:r>
              <a:rPr lang="ru-RU" dirty="0" smtClean="0"/>
              <a:t/>
            </a:r>
            <a:br>
              <a:rPr lang="ru-RU" dirty="0" smtClean="0"/>
            </a:br>
            <a:r>
              <a:rPr lang="ru-RU" dirty="0" smtClean="0"/>
              <a:t>В первом столбце расположен номер кластера - группы, данные по которой отражены в строке. Например, первый кластер на 80% составляют мужчины. 90% первого кластера попадают в возрастную категорию от 30 до 50 лет, а 12% респондентов считает, что льготы очень важны. И так далее.</a:t>
            </a:r>
            <a:br>
              <a:rPr lang="ru-RU" dirty="0" smtClean="0"/>
            </a:br>
            <a:r>
              <a:rPr lang="ru-RU" dirty="0" smtClean="0"/>
              <a:t/>
            </a:r>
            <a:br>
              <a:rPr lang="ru-RU" dirty="0" smtClean="0"/>
            </a:br>
            <a:r>
              <a:rPr lang="ru-RU" dirty="0" smtClean="0"/>
              <a:t>Попытаемся составить портреты респондентов каждого кластера.</a:t>
            </a:r>
            <a:br>
              <a:rPr lang="ru-RU" dirty="0" smtClean="0"/>
            </a:br>
            <a:r>
              <a:rPr lang="ru-RU" dirty="0" smtClean="0"/>
              <a:t/>
            </a:r>
            <a:br>
              <a:rPr lang="ru-RU" dirty="0" smtClean="0"/>
            </a:br>
            <a:r>
              <a:rPr lang="ru-RU" dirty="0" smtClean="0"/>
              <a:t>Первая группа - в основном мужчины зрелого возраста, занимающие руководящие позиции. </a:t>
            </a:r>
            <a:r>
              <a:rPr lang="ru-RU" dirty="0" err="1" smtClean="0"/>
              <a:t>Соцпакет</a:t>
            </a:r>
            <a:r>
              <a:rPr lang="ru-RU" dirty="0" smtClean="0"/>
              <a:t> (MED, LGOTI, </a:t>
            </a:r>
            <a:r>
              <a:rPr lang="ru-RU" dirty="0" err="1" smtClean="0"/>
              <a:t>TIME-своб</a:t>
            </a:r>
            <a:r>
              <a:rPr lang="ru-RU" dirty="0" smtClean="0"/>
              <a:t> время) их не интересует. Они предпочитают получать хорошую зарплату, а не помощь от работодателя.</a:t>
            </a:r>
            <a:br>
              <a:rPr lang="ru-RU" dirty="0" smtClean="0"/>
            </a:br>
            <a:r>
              <a:rPr lang="ru-RU" dirty="0" smtClean="0"/>
              <a:t/>
            </a:r>
            <a:br>
              <a:rPr lang="ru-RU" dirty="0" smtClean="0"/>
            </a:br>
            <a:r>
              <a:rPr lang="ru-RU" dirty="0" smtClean="0"/>
              <a:t>Группа два наоборот отдает предпочтение </a:t>
            </a:r>
            <a:r>
              <a:rPr lang="ru-RU" dirty="0" err="1" smtClean="0"/>
              <a:t>соцпакету</a:t>
            </a:r>
            <a:r>
              <a:rPr lang="ru-RU" dirty="0" smtClean="0"/>
              <a:t>. Состоит она, в основном, из людей "в возрасте", занимающих невысокие посты. Зарплата для них безусловно важна, но есть и другие приоритеты.</a:t>
            </a:r>
            <a:br>
              <a:rPr lang="ru-RU" dirty="0" smtClean="0"/>
            </a:br>
            <a:r>
              <a:rPr lang="ru-RU" dirty="0" smtClean="0"/>
              <a:t/>
            </a:r>
            <a:br>
              <a:rPr lang="ru-RU" dirty="0" smtClean="0"/>
            </a:br>
            <a:r>
              <a:rPr lang="ru-RU" dirty="0" smtClean="0"/>
              <a:t>Третья группа наиболее "молодая". В отличие от предыдущих двух, очевиден интерес к возможностям обучения и профессионального роста. У этой категории сотрудников есть хороший шанс в скором времени пополнить первую группу.</a:t>
            </a:r>
            <a:br>
              <a:rPr lang="ru-RU" dirty="0" smtClean="0"/>
            </a:br>
            <a:r>
              <a:rPr lang="ru-RU" dirty="0" smtClean="0"/>
              <a:t/>
            </a:r>
            <a:br>
              <a:rPr lang="ru-RU" dirty="0" smtClean="0"/>
            </a:br>
            <a:r>
              <a:rPr lang="ru-RU" dirty="0" smtClean="0"/>
              <a:t>Таким образом, планируя кампанию по внедрению эффективных методов управления персоналом, очевидно, что в нашей ситуации можно увеличить </a:t>
            </a:r>
            <a:r>
              <a:rPr lang="ru-RU" dirty="0" err="1" smtClean="0"/>
              <a:t>соцпакет</a:t>
            </a:r>
            <a:r>
              <a:rPr lang="ru-RU" dirty="0" smtClean="0"/>
              <a:t> у второй группы в ущерб, к примеру, зарплате. Если говорить о том, каких специалистов следует направлять на обучение, то можно однозначно рекомендовать обратить внимание на третью группу.</a:t>
            </a:r>
          </a:p>
          <a:p>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6</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85000" lnSpcReduction="20000"/>
          </a:bodyPr>
          <a:lstStyle/>
          <a:p>
            <a:r>
              <a:rPr lang="ru-RU" dirty="0" smtClean="0"/>
              <a:t>Кластерный анализ можно применять к интервальным данным,</a:t>
            </a:r>
            <a:r>
              <a:rPr lang="ru-RU" baseline="0" dirty="0" smtClean="0"/>
              <a:t> </a:t>
            </a:r>
            <a:r>
              <a:rPr lang="ru-RU" dirty="0" smtClean="0"/>
              <a:t>частотам, бинарными данным. Важно, чтобы переменные изменялись в</a:t>
            </a:r>
            <a:br>
              <a:rPr lang="ru-RU" dirty="0" smtClean="0"/>
            </a:br>
            <a:r>
              <a:rPr lang="ru-RU" dirty="0" smtClean="0"/>
              <a:t>сравнимых шкалах.</a:t>
            </a:r>
            <a:br>
              <a:rPr lang="ru-RU" dirty="0" smtClean="0"/>
            </a:br>
            <a:r>
              <a:rPr lang="ru-RU" dirty="0" smtClean="0"/>
              <a:t>Неоднородность единиц измерения и вытекающая отсюда</a:t>
            </a:r>
            <a:r>
              <a:rPr lang="ru-RU" baseline="0" dirty="0" smtClean="0"/>
              <a:t> </a:t>
            </a:r>
            <a:r>
              <a:rPr lang="ru-RU" dirty="0" smtClean="0"/>
              <a:t>невозможность обоснованного выражения значений различных</a:t>
            </a:r>
            <a:br>
              <a:rPr lang="ru-RU" dirty="0" smtClean="0"/>
            </a:br>
            <a:r>
              <a:rPr lang="ru-RU" dirty="0" smtClean="0"/>
              <a:t>показателей в одном масштабе приводит к тому, что величина</a:t>
            </a:r>
            <a:r>
              <a:rPr lang="ru-RU" baseline="0" dirty="0" smtClean="0"/>
              <a:t> </a:t>
            </a:r>
            <a:r>
              <a:rPr lang="ru-RU" dirty="0" smtClean="0"/>
              <a:t>расстояний между точками, отражающими положение объектов в</a:t>
            </a:r>
            <a:br>
              <a:rPr lang="ru-RU" dirty="0" smtClean="0"/>
            </a:br>
            <a:r>
              <a:rPr lang="ru-RU" dirty="0" smtClean="0"/>
              <a:t>пространстве их свойств, оказывается зависящей от произвольно</a:t>
            </a:r>
            <a:r>
              <a:rPr lang="ru-RU" baseline="0" dirty="0" smtClean="0"/>
              <a:t> </a:t>
            </a:r>
            <a:r>
              <a:rPr lang="ru-RU" dirty="0" smtClean="0"/>
              <a:t>избираемого масштаба. </a:t>
            </a:r>
            <a:r>
              <a:rPr lang="ru-RU" b="1" dirty="0" smtClean="0"/>
              <a:t>Чтобы устранить неоднородность измерения</a:t>
            </a:r>
            <a:r>
              <a:rPr lang="ru-RU" b="1" baseline="0" dirty="0" smtClean="0"/>
              <a:t> </a:t>
            </a:r>
            <a:r>
              <a:rPr lang="ru-RU" b="1" dirty="0" smtClean="0"/>
              <a:t>исходных данных, все их значения предварительно нормируются, т.е.</a:t>
            </a:r>
            <a:r>
              <a:rPr lang="ru-RU" b="1" baseline="0" dirty="0" smtClean="0"/>
              <a:t> </a:t>
            </a:r>
            <a:r>
              <a:rPr lang="ru-RU" b="1" dirty="0" smtClean="0"/>
              <a:t>выражаются через отношение этих значений к некоторой величине,</a:t>
            </a:r>
            <a:r>
              <a:rPr lang="ru-RU" b="1" baseline="0" dirty="0" smtClean="0"/>
              <a:t> </a:t>
            </a:r>
            <a:r>
              <a:rPr lang="ru-RU" b="1" dirty="0" smtClean="0"/>
              <a:t>отражающей определенные свойства данного показателя.</a:t>
            </a:r>
            <a:r>
              <a:rPr lang="ru-RU" dirty="0" smtClean="0"/>
              <a:t> Нормирование</a:t>
            </a:r>
            <a:r>
              <a:rPr lang="ru-RU" baseline="0" dirty="0" smtClean="0"/>
              <a:t> </a:t>
            </a:r>
            <a:r>
              <a:rPr lang="ru-RU" dirty="0" smtClean="0"/>
              <a:t>исходных данных для кластерного анализа иногда проводится</a:t>
            </a:r>
            <a:br>
              <a:rPr lang="ru-RU" dirty="0" smtClean="0"/>
            </a:br>
            <a:r>
              <a:rPr lang="ru-RU" dirty="0" smtClean="0"/>
              <a:t>посредством деления исходных величин на среднеквадратичное</a:t>
            </a:r>
            <a:r>
              <a:rPr lang="ru-RU" baseline="0" dirty="0" smtClean="0"/>
              <a:t> </a:t>
            </a:r>
            <a:r>
              <a:rPr lang="ru-RU" dirty="0" smtClean="0"/>
              <a:t>отклонение соответствующих показателей. Другой способ сводиться к</a:t>
            </a:r>
            <a:br>
              <a:rPr lang="ru-RU" dirty="0" smtClean="0"/>
            </a:br>
            <a:r>
              <a:rPr lang="ru-RU" dirty="0" smtClean="0"/>
              <a:t>вычислению, так называемого, стандартизованного вклада. Его еще</a:t>
            </a:r>
            <a:r>
              <a:rPr lang="ru-RU" baseline="0" dirty="0" smtClean="0"/>
              <a:t> </a:t>
            </a:r>
            <a:r>
              <a:rPr lang="ru-RU" dirty="0" smtClean="0"/>
              <a:t>называют Z-вкладом.</a:t>
            </a:r>
            <a:br>
              <a:rPr lang="ru-RU" dirty="0" smtClean="0"/>
            </a:br>
            <a:endParaRPr lang="ru-RU" dirty="0" smtClean="0"/>
          </a:p>
          <a:p>
            <a:r>
              <a:rPr lang="ru-RU" dirty="0" smtClean="0"/>
              <a:t>Z-вклад показывает, сколько стандартных отклонений отделяет</a:t>
            </a:r>
            <a:r>
              <a:rPr lang="ru-RU" baseline="0" dirty="0" smtClean="0"/>
              <a:t> </a:t>
            </a:r>
            <a:r>
              <a:rPr lang="ru-RU" dirty="0" smtClean="0"/>
              <a:t>данное наблюдение от среднего значения:</a:t>
            </a:r>
            <a:br>
              <a:rPr lang="ru-RU" dirty="0" smtClean="0"/>
            </a:br>
            <a:r>
              <a:rPr lang="ru-RU" dirty="0" smtClean="0"/>
              <a:t>, где </a:t>
            </a:r>
            <a:r>
              <a:rPr lang="ru-RU" dirty="0" err="1" smtClean="0"/>
              <a:t>xi</a:t>
            </a:r>
            <a:r>
              <a:rPr lang="ru-RU" dirty="0" smtClean="0"/>
              <a:t> – значение данного наблюдения, </a:t>
            </a:r>
            <a:r>
              <a:rPr lang="ru-RU" dirty="0" err="1" smtClean="0"/>
              <a:t>x</a:t>
            </a:r>
            <a:r>
              <a:rPr lang="ru-RU" dirty="0" smtClean="0"/>
              <a:t>– – среднее, S –стандартное отклонение.</a:t>
            </a:r>
            <a:r>
              <a:rPr lang="ru-RU" baseline="0" dirty="0" smtClean="0"/>
              <a:t> </a:t>
            </a:r>
            <a:r>
              <a:rPr lang="ru-RU" dirty="0" smtClean="0"/>
              <a:t>Среднее для Z-вкладов является нулевым и стандартное</a:t>
            </a:r>
            <a:r>
              <a:rPr lang="ru-RU" baseline="0" dirty="0" smtClean="0"/>
              <a:t> </a:t>
            </a:r>
            <a:r>
              <a:rPr lang="ru-RU" dirty="0" smtClean="0"/>
              <a:t>отклонение равно 1.</a:t>
            </a:r>
            <a:r>
              <a:rPr lang="ru-RU" baseline="0" dirty="0" smtClean="0"/>
              <a:t> </a:t>
            </a:r>
            <a:r>
              <a:rPr lang="ru-RU" dirty="0" smtClean="0"/>
              <a:t>Стандартизация позволяет сравнивать наблюдения из различных</a:t>
            </a:r>
            <a:r>
              <a:rPr lang="ru-RU" baseline="0" dirty="0" smtClean="0"/>
              <a:t> </a:t>
            </a:r>
            <a:r>
              <a:rPr lang="ru-RU" dirty="0" smtClean="0"/>
              <a:t>распределений. Если распределение переменной является нормальным</a:t>
            </a:r>
            <a:r>
              <a:rPr lang="ru-RU" baseline="0" dirty="0" smtClean="0"/>
              <a:t> </a:t>
            </a:r>
            <a:r>
              <a:rPr lang="ru-RU" dirty="0" smtClean="0"/>
              <a:t>(или близким к нормальному), и средняя и дисперсия известны или</a:t>
            </a:r>
            <a:r>
              <a:rPr lang="ru-RU" baseline="0" dirty="0" smtClean="0"/>
              <a:t> </a:t>
            </a:r>
            <a:r>
              <a:rPr lang="ru-RU" dirty="0" smtClean="0"/>
              <a:t>оцениваются по большим выборным, то Z-вклад для наблюдения</a:t>
            </a:r>
            <a:r>
              <a:rPr lang="ru-RU" baseline="0" dirty="0" smtClean="0"/>
              <a:t> </a:t>
            </a:r>
            <a:r>
              <a:rPr lang="ru-RU" dirty="0" smtClean="0"/>
              <a:t>обеспечивает более специфическую информацию о его расположении.</a:t>
            </a:r>
            <a:br>
              <a:rPr lang="ru-RU" dirty="0" smtClean="0"/>
            </a:br>
            <a:endParaRPr lang="ru-RU" dirty="0" smtClean="0"/>
          </a:p>
          <a:p>
            <a:r>
              <a:rPr lang="ru-RU" dirty="0" smtClean="0"/>
              <a:t>Заметим, что методы нормирования означают признание всех</a:t>
            </a:r>
            <a:r>
              <a:rPr lang="ru-RU" baseline="0" dirty="0" smtClean="0"/>
              <a:t> </a:t>
            </a:r>
            <a:r>
              <a:rPr lang="ru-RU" dirty="0" smtClean="0"/>
              <a:t>признаков равноценными с точки зрения выяснения сходства</a:t>
            </a:r>
            <a:r>
              <a:rPr lang="ru-RU" baseline="0" dirty="0" smtClean="0"/>
              <a:t> </a:t>
            </a:r>
            <a:r>
              <a:rPr lang="ru-RU" dirty="0" smtClean="0"/>
              <a:t>рассматриваемых объектов. </a:t>
            </a:r>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9</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smtClean="0"/>
          </a:p>
          <a:p>
            <a:pPr defTabSz="916706">
              <a:defRPr/>
            </a:pPr>
            <a:r>
              <a:rPr lang="ru-RU" dirty="0" smtClean="0"/>
              <a:t>Кластер</a:t>
            </a:r>
            <a:r>
              <a:rPr lang="ru-RU" baseline="0" dirty="0" smtClean="0"/>
              <a:t> – это </a:t>
            </a:r>
            <a:r>
              <a:rPr lang="ru-RU" dirty="0" smtClean="0"/>
              <a:t>совокупность однородных элементов, идентичных объектов, образующих группу единиц.</a:t>
            </a:r>
          </a:p>
          <a:p>
            <a:endParaRPr lang="ru-RU" dirty="0" smtClean="0"/>
          </a:p>
          <a:p>
            <a:r>
              <a:rPr lang="ru-RU" dirty="0" smtClean="0"/>
              <a:t>Кластер имеет следующие математические характеристики: центр, радиус, среднеквадратическое отклонение, размер кластера. </a:t>
            </a:r>
          </a:p>
          <a:p>
            <a:r>
              <a:rPr lang="ru-RU" dirty="0" smtClean="0"/>
              <a:t>Центр кластера - это среднее геометрическое место точек в пространстве переменных. </a:t>
            </a:r>
          </a:p>
          <a:p>
            <a:r>
              <a:rPr lang="ru-RU" dirty="0" smtClean="0"/>
              <a:t>Радиус кластера - максимальное расстояние точек от центра кластера. </a:t>
            </a:r>
          </a:p>
          <a:p>
            <a:endParaRPr lang="ru-RU" dirty="0" smtClean="0"/>
          </a:p>
          <a:p>
            <a:r>
              <a:rPr lang="ru-RU" dirty="0" smtClean="0"/>
              <a:t>Размер кластера может быть определен либо по радиусу кластера, либо по среднеквадратичному отклонению объектов для этого кластера. Объект относится к кластеру, если расстояние от объекта до центра кластера меньше радиуса кластера. Если это условие выполняется для двух и более кластеров, объект является спорным. </a:t>
            </a:r>
          </a:p>
          <a:p>
            <a:endParaRPr lang="ru-RU" dirty="0" smtClean="0"/>
          </a:p>
          <a:p>
            <a:r>
              <a:rPr lang="ru-RU" dirty="0" smtClean="0"/>
              <a:t>-  </a:t>
            </a:r>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10</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a:bodyPr>
          <a:lstStyle/>
          <a:p>
            <a:r>
              <a:rPr lang="ru-RU" b="1" dirty="0" smtClean="0"/>
              <a:t>Методы кластерного анализа</a:t>
            </a:r>
            <a:r>
              <a:rPr lang="ru-RU" dirty="0" smtClean="0"/>
              <a:t> </a:t>
            </a:r>
          </a:p>
          <a:p>
            <a:r>
              <a:rPr lang="ru-RU" dirty="0" smtClean="0"/>
              <a:t>Методы кластерного анализа можно разделить на две группы: </a:t>
            </a:r>
          </a:p>
          <a:p>
            <a:pPr marL="229176" indent="-229176">
              <a:buFont typeface="+mj-lt"/>
              <a:buAutoNum type="arabicPeriod"/>
            </a:pPr>
            <a:r>
              <a:rPr lang="ru-RU" dirty="0" smtClean="0"/>
              <a:t>иерархические;</a:t>
            </a:r>
          </a:p>
          <a:p>
            <a:pPr marL="229176" indent="-229176">
              <a:buFont typeface="+mj-lt"/>
              <a:buAutoNum type="arabicPeriod"/>
            </a:pPr>
            <a:r>
              <a:rPr lang="ru-RU" dirty="0" smtClean="0"/>
              <a:t>неиерархические. </a:t>
            </a:r>
          </a:p>
          <a:p>
            <a:r>
              <a:rPr lang="ru-RU" dirty="0" smtClean="0"/>
              <a:t>Каждая из групп включает множество подходов и алгоритмов. </a:t>
            </a:r>
          </a:p>
          <a:p>
            <a:r>
              <a:rPr lang="ru-RU" dirty="0" smtClean="0"/>
              <a:t>Используя различные методы кластерного анализа, аналитик может получить различные решения для одних и тех же данных. Это считается нормальным явлением. </a:t>
            </a:r>
          </a:p>
          <a:p>
            <a:r>
              <a:rPr lang="ru-RU" dirty="0" smtClean="0"/>
              <a:t>Рассмотрим иерархические и неиерархические методы подробно. </a:t>
            </a:r>
          </a:p>
          <a:p>
            <a:endParaRPr lang="ru-RU" dirty="0" smtClean="0"/>
          </a:p>
          <a:p>
            <a:r>
              <a:rPr lang="ru-RU" b="1" dirty="0" smtClean="0"/>
              <a:t>Методы кластерного анализа</a:t>
            </a:r>
          </a:p>
          <a:p>
            <a:r>
              <a:rPr lang="ru-RU" dirty="0" smtClean="0"/>
              <a:t>Предполагается, что матрица исходных данных имеет вид </a:t>
            </a:r>
            <a:r>
              <a:rPr lang="ru-RU" i="1" dirty="0" smtClean="0"/>
              <a:t>Х</a:t>
            </a:r>
            <a:r>
              <a:rPr lang="ru-RU" dirty="0" smtClean="0"/>
              <a:t>[</a:t>
            </a:r>
            <a:r>
              <a:rPr lang="ru-RU" i="1" dirty="0" err="1" smtClean="0"/>
              <a:t>n,k</a:t>
            </a:r>
            <a:r>
              <a:rPr lang="ru-RU" dirty="0" smtClean="0"/>
              <a:t>], где </a:t>
            </a:r>
            <a:r>
              <a:rPr lang="ru-RU" i="1" dirty="0" err="1" smtClean="0"/>
              <a:t>n</a:t>
            </a:r>
            <a:r>
              <a:rPr lang="ru-RU" i="1" dirty="0" smtClean="0"/>
              <a:t> –</a:t>
            </a:r>
            <a:r>
              <a:rPr lang="ru-RU" dirty="0" smtClean="0"/>
              <a:t>количество, </a:t>
            </a:r>
            <a:r>
              <a:rPr lang="ru-RU" i="1" dirty="0" err="1" smtClean="0"/>
              <a:t>k</a:t>
            </a:r>
            <a:r>
              <a:rPr lang="ru-RU" dirty="0" smtClean="0"/>
              <a:t> – количество факторов. Поэтому при кластеризации элементов в пакете </a:t>
            </a:r>
            <a:r>
              <a:rPr lang="ru-RU" b="1" dirty="0" smtClean="0"/>
              <a:t>STATISTICA </a:t>
            </a:r>
            <a:r>
              <a:rPr lang="ru-RU" dirty="0" smtClean="0"/>
              <a:t>следует выбирать режим: </a:t>
            </a:r>
            <a:r>
              <a:rPr lang="ru-RU" dirty="0" err="1" smtClean="0"/>
              <a:t>cases</a:t>
            </a:r>
            <a:r>
              <a:rPr lang="ru-RU" dirty="0" smtClean="0"/>
              <a:t> (</a:t>
            </a:r>
            <a:r>
              <a:rPr lang="ru-RU" dirty="0" err="1" smtClean="0"/>
              <a:t>rows</a:t>
            </a:r>
            <a:r>
              <a:rPr lang="ru-RU" dirty="0" smtClean="0"/>
              <a:t>) – строки, а при кластеризации факторов: </a:t>
            </a:r>
            <a:r>
              <a:rPr lang="ru-RU" dirty="0" err="1" smtClean="0"/>
              <a:t>variables</a:t>
            </a:r>
            <a:r>
              <a:rPr lang="ru-RU" dirty="0" smtClean="0"/>
              <a:t> (</a:t>
            </a:r>
            <a:r>
              <a:rPr lang="ru-RU" dirty="0" err="1" smtClean="0"/>
              <a:t>columns</a:t>
            </a:r>
            <a:r>
              <a:rPr lang="ru-RU" dirty="0" smtClean="0"/>
              <a:t>) – столбцы.</a:t>
            </a:r>
          </a:p>
          <a:p>
            <a:r>
              <a:rPr lang="ru-RU" dirty="0" smtClean="0"/>
              <a:t>	В качестве основных методов анализа пакет </a:t>
            </a:r>
            <a:r>
              <a:rPr lang="ru-RU" b="1" dirty="0" smtClean="0"/>
              <a:t>STATISTICA</a:t>
            </a:r>
            <a:r>
              <a:rPr lang="ru-RU" dirty="0" smtClean="0"/>
              <a:t> предлагает </a:t>
            </a:r>
            <a:r>
              <a:rPr lang="ru-RU" b="1" dirty="0" err="1" smtClean="0"/>
              <a:t>Joining</a:t>
            </a:r>
            <a:r>
              <a:rPr lang="ru-RU" dirty="0" smtClean="0"/>
              <a:t> (</a:t>
            </a:r>
            <a:r>
              <a:rPr lang="ru-RU" b="1" dirty="0" err="1" smtClean="0"/>
              <a:t>tree</a:t>
            </a:r>
            <a:r>
              <a:rPr lang="ru-RU" b="1" dirty="0" smtClean="0"/>
              <a:t> </a:t>
            </a:r>
            <a:r>
              <a:rPr lang="ru-RU" b="1" dirty="0" err="1" smtClean="0"/>
              <a:t>clustering</a:t>
            </a:r>
            <a:r>
              <a:rPr lang="ru-RU" dirty="0" smtClean="0"/>
              <a:t>) – группу иерархических методов (7 видов), которые используются в том случае, если число кластеров заранее неизвестно, и </a:t>
            </a:r>
            <a:r>
              <a:rPr lang="ru-RU" b="1" dirty="0" smtClean="0"/>
              <a:t>K-Means </a:t>
            </a:r>
            <a:r>
              <a:rPr lang="ru-RU" b="1" dirty="0" err="1" smtClean="0"/>
              <a:t>Clustering</a:t>
            </a:r>
            <a:r>
              <a:rPr lang="ru-RU" dirty="0" smtClean="0"/>
              <a:t> (метод </a:t>
            </a:r>
            <a:r>
              <a:rPr lang="ru-RU" i="1" dirty="0" err="1" smtClean="0"/>
              <a:t>К</a:t>
            </a:r>
            <a:r>
              <a:rPr lang="ru-RU" dirty="0" err="1" smtClean="0"/>
              <a:t>-средних</a:t>
            </a:r>
            <a:r>
              <a:rPr lang="ru-RU" dirty="0" smtClean="0"/>
              <a:t>), в котором пользователь заранее определяет количество кластеров.</a:t>
            </a:r>
          </a:p>
          <a:p>
            <a:r>
              <a:rPr lang="ru-RU" dirty="0" smtClean="0"/>
              <a:t>	В группу иерархических методов входит </a:t>
            </a:r>
            <a:r>
              <a:rPr lang="ru-RU" b="1" dirty="0" err="1" smtClean="0"/>
              <a:t>Ward’s</a:t>
            </a:r>
            <a:r>
              <a:rPr lang="ru-RU" b="1" dirty="0" smtClean="0"/>
              <a:t> </a:t>
            </a:r>
            <a:r>
              <a:rPr lang="ru-RU" b="1" dirty="0" err="1" smtClean="0"/>
              <a:t>method</a:t>
            </a:r>
            <a:r>
              <a:rPr lang="ru-RU" dirty="0" smtClean="0"/>
              <a:t> – метод Уорда, который хорошо работает с небольшим количеством элементов и нацелен на выбор кластеров с примерно одинаковым количеством членов.</a:t>
            </a:r>
          </a:p>
          <a:p>
            <a:r>
              <a:rPr lang="ru-RU" dirty="0" smtClean="0"/>
              <a:t>	В качестве метрики расстояния пакет предлагает различные меры, но наиболее употребительными являются </a:t>
            </a:r>
            <a:r>
              <a:rPr lang="ru-RU" b="1" dirty="0" err="1" smtClean="0"/>
              <a:t>Euclidean</a:t>
            </a:r>
            <a:r>
              <a:rPr lang="ru-RU" b="1" dirty="0" smtClean="0"/>
              <a:t> </a:t>
            </a:r>
            <a:r>
              <a:rPr lang="ru-RU" b="1" dirty="0" err="1" smtClean="0"/>
              <a:t>distance</a:t>
            </a:r>
            <a:r>
              <a:rPr lang="ru-RU" dirty="0" smtClean="0"/>
              <a:t> (евклидово расстояние)</a:t>
            </a:r>
            <a:r>
              <a:rPr lang="ru-RU" baseline="0" dirty="0" smtClean="0"/>
              <a:t>  </a:t>
            </a:r>
            <a:r>
              <a:rPr lang="ru-RU" dirty="0" smtClean="0"/>
              <a:t>либо </a:t>
            </a:r>
            <a:r>
              <a:rPr lang="ru-RU" b="1" dirty="0" err="1" smtClean="0"/>
              <a:t>Squared</a:t>
            </a:r>
            <a:r>
              <a:rPr lang="ru-RU" b="1" dirty="0" smtClean="0"/>
              <a:t> </a:t>
            </a:r>
            <a:r>
              <a:rPr lang="ru-RU" b="1" dirty="0" err="1" smtClean="0"/>
              <a:t>Euclidean</a:t>
            </a:r>
            <a:r>
              <a:rPr lang="ru-RU" b="1" dirty="0" smtClean="0"/>
              <a:t> </a:t>
            </a:r>
            <a:r>
              <a:rPr lang="ru-RU" b="1" dirty="0" err="1" smtClean="0"/>
              <a:t>distance</a:t>
            </a:r>
            <a:r>
              <a:rPr lang="ru-RU" dirty="0" smtClean="0"/>
              <a:t> (</a:t>
            </a:r>
            <a:r>
              <a:rPr lang="ru-RU" dirty="0" err="1" smtClean="0"/>
              <a:t>квадратическое</a:t>
            </a:r>
            <a:r>
              <a:rPr lang="ru-RU" dirty="0" smtClean="0"/>
              <a:t> евклидово расстояние):</a:t>
            </a:r>
          </a:p>
          <a:p>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11</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Иерархические методы кластеризации различаются правилами построения кластеров. В качестве правил выступают критерии, которые используются при решении вопроса о "схожести" объектов при их объединении в группу (</a:t>
            </a:r>
            <a:r>
              <a:rPr lang="ru-RU" dirty="0" err="1" smtClean="0"/>
              <a:t>агломеративные</a:t>
            </a:r>
            <a:r>
              <a:rPr lang="ru-RU" dirty="0" smtClean="0"/>
              <a:t> методы) либо разделения на группы (</a:t>
            </a:r>
            <a:r>
              <a:rPr lang="ru-RU" dirty="0" err="1" smtClean="0"/>
              <a:t>дивизимные</a:t>
            </a:r>
            <a:r>
              <a:rPr lang="ru-RU" dirty="0" smtClean="0"/>
              <a:t> методы). </a:t>
            </a:r>
          </a:p>
          <a:p>
            <a:r>
              <a:rPr lang="ru-RU" dirty="0" smtClean="0"/>
              <a:t>Иерархические методы кластерного анализа используются при небольших объемах наборов данных. </a:t>
            </a:r>
          </a:p>
          <a:p>
            <a:r>
              <a:rPr lang="ru-RU" dirty="0" smtClean="0"/>
              <a:t>Преимуществом иерархических методов кластеризации является их наглядность. </a:t>
            </a:r>
          </a:p>
          <a:p>
            <a:r>
              <a:rPr lang="ru-RU" dirty="0" smtClean="0"/>
              <a:t>Иерархические алгоритмы связаны с построением </a:t>
            </a:r>
            <a:r>
              <a:rPr lang="ru-RU" dirty="0" err="1" smtClean="0"/>
              <a:t>дендрограмм</a:t>
            </a:r>
            <a:r>
              <a:rPr lang="ru-RU" dirty="0" smtClean="0"/>
              <a:t> </a:t>
            </a:r>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12</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Иерархические алгоритмы связаны с построением </a:t>
            </a:r>
            <a:r>
              <a:rPr lang="ru-RU" dirty="0" err="1" smtClean="0"/>
              <a:t>дендрограмм</a:t>
            </a:r>
            <a:r>
              <a:rPr lang="ru-RU" dirty="0" smtClean="0"/>
              <a:t> (от греческого </a:t>
            </a:r>
            <a:r>
              <a:rPr lang="ru-RU" dirty="0" err="1" smtClean="0"/>
              <a:t>dendron</a:t>
            </a:r>
            <a:r>
              <a:rPr lang="ru-RU" dirty="0" smtClean="0"/>
              <a:t> - "дерево"), которые являются результатом иерархического кластерного анализа. Дендрограмма описывает близость отдельных точек и кластеров друг к другу, представляет в графическом виде последовательность объединения (разделения) кластеров. </a:t>
            </a:r>
          </a:p>
          <a:p>
            <a:r>
              <a:rPr lang="ru-RU" dirty="0" smtClean="0"/>
              <a:t>Дендрограмма (</a:t>
            </a:r>
            <a:r>
              <a:rPr lang="ru-RU" dirty="0" err="1" smtClean="0"/>
              <a:t>dendrogram</a:t>
            </a:r>
            <a:r>
              <a:rPr lang="ru-RU" dirty="0" smtClean="0"/>
              <a:t>) - древовидная диаграмма, содержащая </a:t>
            </a:r>
            <a:r>
              <a:rPr lang="ru-RU" dirty="0" err="1" smtClean="0"/>
              <a:t>n</a:t>
            </a:r>
            <a:r>
              <a:rPr lang="ru-RU" dirty="0" smtClean="0"/>
              <a:t> уровней, каждый из которых соответствует одному из шагов процесса последовательного укрупнения кластеров. </a:t>
            </a:r>
          </a:p>
          <a:p>
            <a:r>
              <a:rPr lang="ru-RU" dirty="0" err="1" smtClean="0"/>
              <a:t>Дендрограмму</a:t>
            </a:r>
            <a:r>
              <a:rPr lang="ru-RU" dirty="0" smtClean="0"/>
              <a:t> также называют древовидной схемой, деревом объединения кластеров, деревом иерархической структуры. </a:t>
            </a:r>
          </a:p>
          <a:p>
            <a:r>
              <a:rPr lang="ru-RU" dirty="0" smtClean="0"/>
              <a:t>Дендрограмма представляет собой вложенную группировку объектов, которая изменяется на различных уровнях иерархии. </a:t>
            </a:r>
          </a:p>
          <a:p>
            <a:endParaRPr lang="ru-RU" dirty="0" smtClean="0"/>
          </a:p>
          <a:p>
            <a:r>
              <a:rPr lang="ru-RU" dirty="0" smtClean="0"/>
              <a:t>Существует много способов построения </a:t>
            </a:r>
            <a:r>
              <a:rPr lang="ru-RU" dirty="0" err="1" smtClean="0"/>
              <a:t>дендограмм</a:t>
            </a:r>
            <a:r>
              <a:rPr lang="ru-RU" dirty="0" smtClean="0"/>
              <a:t>. В </a:t>
            </a:r>
            <a:r>
              <a:rPr lang="ru-RU" dirty="0" err="1" smtClean="0"/>
              <a:t>дендограмме</a:t>
            </a:r>
            <a:r>
              <a:rPr lang="ru-RU" dirty="0" smtClean="0"/>
              <a:t> объекты могут располагаться вертикально или горизонтально. </a:t>
            </a:r>
          </a:p>
          <a:p>
            <a:endParaRPr lang="ru-RU" dirty="0" smtClean="0"/>
          </a:p>
          <a:p>
            <a:r>
              <a:rPr lang="ru-RU" dirty="0" smtClean="0"/>
              <a:t>Мы видим, что на первом шаге каждое наблюдение представляет один кластер (вертикальная линия), на втором шаге наблюдаем объединение таких наблюдений: 11 и 10; 3, 4 и 5; 8 и 9; 2 и 6. На втором шаге продолжается объединение в кластеры: наблюдения 11, 10, 3, 4, 5 и 7, 8, 9. Данный процесс продолжается до тех пор, пока все наблюдения не объединятся в один кластер. </a:t>
            </a:r>
            <a:endParaRPr lang="ru-RU" dirty="0"/>
          </a:p>
        </p:txBody>
      </p:sp>
      <p:sp>
        <p:nvSpPr>
          <p:cNvPr id="4" name="Номер слайда 3"/>
          <p:cNvSpPr>
            <a:spLocks noGrp="1"/>
          </p:cNvSpPr>
          <p:nvPr>
            <p:ph type="sldNum" sz="quarter" idx="10"/>
          </p:nvPr>
        </p:nvSpPr>
        <p:spPr/>
        <p:txBody>
          <a:bodyPr/>
          <a:lstStyle/>
          <a:p>
            <a:fld id="{9A7FFAC3-B706-46E0-9212-C9F723D9EDF7}" type="slidenum">
              <a:rPr lang="ru-RU" smtClean="0"/>
              <a:pPr/>
              <a:t>13</a:t>
            </a:fld>
            <a:endParaRPr lang="ru-RU"/>
          </a:p>
        </p:txBody>
      </p:sp>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Верхний колонтитул 5"/>
          <p:cNvSpPr>
            <a:spLocks noGrp="1"/>
          </p:cNvSpPr>
          <p:nvPr>
            <p:ph type="hdr" sz="quarter" idx="12"/>
          </p:nvPr>
        </p:nvSpPr>
        <p:spPr/>
        <p:txBody>
          <a:bodyPr/>
          <a:lstStyle/>
          <a:p>
            <a:r>
              <a:rPr lang="ru-RU" smtClean="0"/>
              <a:t>МСАД. Лекция 7-8. Многомерные методы</a:t>
            </a:r>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6000"/>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28.11.2019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free-lance.ru/users/SergeiMalyavski/upload/f_4a5c39443e1bc.p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t.free-lance.ru/users/SergeiMalyavski/upload/f_4a5c39443e1bc.p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hyperlink" Target="http://st.free-lance.ru/users/SergeiMalyavski/upload/f_4a5c39443e1bc.pn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hyperlink" Target="http://www.hr-portal.ru/img/artb/6e2fbd3f1af039a4d2e741f757ac38d2-1.gi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t.free-lance.ru/users/SergeiMalyavski/upload/f_4a5c39443e1bc.png" TargetMode="External"/><Relationship Id="rId4" Type="http://schemas.openxmlformats.org/officeDocument/2006/relationships/image" Target="../media/image7.gif"/></Relationships>
</file>

<file path=ppt/slides/_rels/slide14.xml.rels><?xml version="1.0" encoding="UTF-8" standalone="yes"?>
<Relationships xmlns="http://schemas.openxmlformats.org/package/2006/relationships"><Relationship Id="rId3" Type="http://schemas.openxmlformats.org/officeDocument/2006/relationships/hyperlink" Target="http://st.free-lance.ru/users/SergeiMalyavski/upload/f_4a5c39443e1bc.p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hyperlink" Target="http://st.free-lance.ru/users/SergeiMalyavski/upload/f_4a5c39443e1bc.pn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free-lance.ru/users/SergeiMalyavski/upload/f_4a5c39443e1bc.p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marketingexpress.ru/img/cluster.jp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t.free-lance.ru/users/SergeiMalyavski/upload/f_4a5c39443e1bc.p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free-lance.ru/users/SergeiMalyavski/upload/f_4a5c39443e1bc.p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85926"/>
            <a:ext cx="7772400" cy="2214577"/>
          </a:xfrm>
        </p:spPr>
        <p:txBody>
          <a:bodyPr>
            <a:normAutofit/>
          </a:bodyPr>
          <a:lstStyle/>
          <a:p>
            <a:r>
              <a:rPr lang="ru-RU" dirty="0" smtClean="0"/>
              <a:t>Практическое занятие </a:t>
            </a:r>
            <a:r>
              <a:rPr lang="ru-RU" dirty="0" smtClean="0"/>
              <a:t>№3</a:t>
            </a:r>
            <a:r>
              <a:rPr lang="ru-RU" dirty="0" smtClean="0"/>
              <a:t/>
            </a:r>
            <a:br>
              <a:rPr lang="ru-RU" dirty="0" smtClean="0"/>
            </a:br>
            <a:r>
              <a:rPr lang="ru-RU" dirty="0" smtClean="0"/>
              <a:t>«</a:t>
            </a:r>
            <a:r>
              <a:rPr lang="ru-RU" b="1" dirty="0" smtClean="0"/>
              <a:t>Кластерный анализ»</a:t>
            </a:r>
            <a:endParaRPr lang="ru-RU" dirty="0"/>
          </a:p>
        </p:txBody>
      </p:sp>
      <p:sp>
        <p:nvSpPr>
          <p:cNvPr id="3" name="Подзаголовок 2"/>
          <p:cNvSpPr>
            <a:spLocks noGrp="1"/>
          </p:cNvSpPr>
          <p:nvPr>
            <p:ph type="subTitle" idx="1"/>
          </p:nvPr>
        </p:nvSpPr>
        <p:spPr>
          <a:xfrm>
            <a:off x="1357290" y="4214818"/>
            <a:ext cx="6400800" cy="1752600"/>
          </a:xfrm>
        </p:spPr>
        <p:txBody>
          <a:bodyPr/>
          <a:lstStyle/>
          <a:p>
            <a:r>
              <a:rPr lang="ru-RU" dirty="0" smtClean="0">
                <a:solidFill>
                  <a:schemeClr val="tx1"/>
                </a:solidFill>
              </a:rPr>
              <a:t>по дисциплине «Многомерный статистический анализ в социологических исследованиях»</a:t>
            </a:r>
            <a:endParaRPr lang="ru-RU"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480" y="274638"/>
            <a:ext cx="6972320" cy="1143000"/>
          </a:xfrm>
        </p:spPr>
        <p:txBody>
          <a:bodyPr/>
          <a:lstStyle/>
          <a:p>
            <a:r>
              <a:rPr lang="ru-RU" b="1" dirty="0" smtClean="0"/>
              <a:t>Кластер</a:t>
            </a:r>
            <a:endParaRPr lang="ru-RU" b="1" dirty="0"/>
          </a:p>
        </p:txBody>
      </p:sp>
      <p:sp>
        <p:nvSpPr>
          <p:cNvPr id="3" name="Содержимое 2"/>
          <p:cNvSpPr>
            <a:spLocks noGrp="1"/>
          </p:cNvSpPr>
          <p:nvPr>
            <p:ph idx="1"/>
          </p:nvPr>
        </p:nvSpPr>
        <p:spPr/>
        <p:txBody>
          <a:bodyPr>
            <a:normAutofit fontScale="92500" lnSpcReduction="20000"/>
          </a:bodyPr>
          <a:lstStyle/>
          <a:p>
            <a:r>
              <a:rPr lang="ru-RU" dirty="0" smtClean="0"/>
              <a:t>Кластер – это совокупность однородных элементов, идентичных объектов, образующих группу единиц</a:t>
            </a:r>
          </a:p>
          <a:p>
            <a:r>
              <a:rPr lang="ru-RU" dirty="0" smtClean="0"/>
              <a:t>Кластер имеет следующие математические характеристики: центр, радиус, среднеквадратическое отклонение, размер кластера. </a:t>
            </a:r>
          </a:p>
          <a:p>
            <a:r>
              <a:rPr lang="ru-RU" dirty="0" smtClean="0"/>
              <a:t>Центр кластера - это среднее геометрическое место точек в пространстве переменных. </a:t>
            </a:r>
          </a:p>
          <a:p>
            <a:r>
              <a:rPr lang="ru-RU" dirty="0" smtClean="0"/>
              <a:t>Радиус кластера - максимальное расстояние точек от центра кластера. </a:t>
            </a:r>
          </a:p>
          <a:p>
            <a:endParaRPr lang="ru-RU" dirty="0"/>
          </a:p>
        </p:txBody>
      </p:sp>
      <p:pic>
        <p:nvPicPr>
          <p:cNvPr id="4" name="Picture 2" descr="Картинка 9 из 64000">
            <a:hlinkClick r:id="rId3"/>
          </p:cNvPr>
          <p:cNvPicPr>
            <a:picLocks noChangeAspect="1" noChangeArrowheads="1"/>
          </p:cNvPicPr>
          <p:nvPr/>
        </p:nvPicPr>
        <p:blipFill>
          <a:blip r:embed="rId4" cstate="print"/>
          <a:srcRect/>
          <a:stretch>
            <a:fillRect/>
          </a:stretch>
        </p:blipFill>
        <p:spPr bwMode="auto">
          <a:xfrm>
            <a:off x="357158" y="214290"/>
            <a:ext cx="1095388" cy="1095388"/>
          </a:xfrm>
          <a:prstGeom prst="rect">
            <a:avLst/>
          </a:prstGeom>
          <a:noFill/>
        </p:spPr>
      </p:pic>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604" y="274638"/>
            <a:ext cx="7115196" cy="1143000"/>
          </a:xfrm>
        </p:spPr>
        <p:txBody>
          <a:bodyPr>
            <a:normAutofit fontScale="90000"/>
          </a:bodyPr>
          <a:lstStyle/>
          <a:p>
            <a:r>
              <a:rPr lang="ru-RU" b="1" dirty="0" smtClean="0"/>
              <a:t>Методы кластерного анализа</a:t>
            </a:r>
            <a:r>
              <a:rPr lang="ru-RU" dirty="0" smtClean="0"/>
              <a:t> </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smtClean="0"/>
              <a:t>Методы кластерного анализа можно разделить на две группы: </a:t>
            </a:r>
          </a:p>
          <a:p>
            <a:r>
              <a:rPr lang="ru-RU" dirty="0" smtClean="0"/>
              <a:t>иерархические;</a:t>
            </a:r>
          </a:p>
          <a:p>
            <a:r>
              <a:rPr lang="ru-RU" dirty="0" smtClean="0"/>
              <a:t>неиерархические. </a:t>
            </a:r>
          </a:p>
          <a:p>
            <a:pPr>
              <a:buNone/>
            </a:pPr>
            <a:r>
              <a:rPr lang="ru-RU" dirty="0" smtClean="0"/>
              <a:t>В качестве основных методов анализа пакет </a:t>
            </a:r>
            <a:r>
              <a:rPr lang="ru-RU" b="1" dirty="0" smtClean="0"/>
              <a:t>STATISTICA</a:t>
            </a:r>
            <a:r>
              <a:rPr lang="ru-RU" dirty="0" smtClean="0"/>
              <a:t> предлагает </a:t>
            </a:r>
            <a:r>
              <a:rPr lang="ru-RU" b="1" dirty="0" err="1" smtClean="0"/>
              <a:t>Joining</a:t>
            </a:r>
            <a:r>
              <a:rPr lang="ru-RU" dirty="0" smtClean="0"/>
              <a:t> (</a:t>
            </a:r>
            <a:r>
              <a:rPr lang="ru-RU" b="1" dirty="0" err="1" smtClean="0"/>
              <a:t>tree</a:t>
            </a:r>
            <a:r>
              <a:rPr lang="ru-RU" b="1" dirty="0" smtClean="0"/>
              <a:t> </a:t>
            </a:r>
            <a:r>
              <a:rPr lang="ru-RU" b="1" dirty="0" err="1" smtClean="0"/>
              <a:t>clustering</a:t>
            </a:r>
            <a:r>
              <a:rPr lang="ru-RU" dirty="0" smtClean="0"/>
              <a:t>) – группу иерархических методов (7 видов), которые используются в том случае, если число кластеров заранее неизвестно, и </a:t>
            </a:r>
            <a:r>
              <a:rPr lang="ru-RU" b="1" dirty="0" smtClean="0"/>
              <a:t>K-Means </a:t>
            </a:r>
            <a:r>
              <a:rPr lang="ru-RU" b="1" dirty="0" err="1" smtClean="0"/>
              <a:t>Clustering</a:t>
            </a:r>
            <a:r>
              <a:rPr lang="ru-RU" dirty="0" smtClean="0"/>
              <a:t> (метод </a:t>
            </a:r>
            <a:r>
              <a:rPr lang="ru-RU" i="1" dirty="0" err="1" smtClean="0"/>
              <a:t>К</a:t>
            </a:r>
            <a:r>
              <a:rPr lang="ru-RU" dirty="0" err="1" smtClean="0"/>
              <a:t>-средних</a:t>
            </a:r>
            <a:r>
              <a:rPr lang="ru-RU" dirty="0" smtClean="0"/>
              <a:t>), в котором пользователь заранее определяет количество кластеров.</a:t>
            </a:r>
            <a:endParaRPr lang="ru-RU" dirty="0"/>
          </a:p>
        </p:txBody>
      </p:sp>
      <p:pic>
        <p:nvPicPr>
          <p:cNvPr id="4" name="Picture 2" descr="Картинка 9 из 64000">
            <a:hlinkClick r:id="rId3"/>
          </p:cNvPr>
          <p:cNvPicPr>
            <a:picLocks noChangeAspect="1" noChangeArrowheads="1"/>
          </p:cNvPicPr>
          <p:nvPr/>
        </p:nvPicPr>
        <p:blipFill>
          <a:blip r:embed="rId4" cstate="print"/>
          <a:srcRect/>
          <a:stretch>
            <a:fillRect/>
          </a:stretch>
        </p:blipFill>
        <p:spPr bwMode="auto">
          <a:xfrm>
            <a:off x="357158" y="214290"/>
            <a:ext cx="1095388" cy="1095388"/>
          </a:xfrm>
          <a:prstGeom prst="rect">
            <a:avLst/>
          </a:prstGeom>
          <a:noFill/>
        </p:spPr>
      </p:pic>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604" y="274638"/>
            <a:ext cx="7115196" cy="1143000"/>
          </a:xfrm>
        </p:spPr>
        <p:txBody>
          <a:bodyPr>
            <a:normAutofit fontScale="90000"/>
          </a:bodyPr>
          <a:lstStyle/>
          <a:p>
            <a:r>
              <a:rPr lang="ru-RU" b="1" dirty="0" smtClean="0"/>
              <a:t>Методы кластерного анализа: иерархические</a:t>
            </a:r>
            <a:r>
              <a:rPr lang="ru-RU" dirty="0" smtClean="0"/>
              <a:t> </a:t>
            </a:r>
            <a:endParaRPr lang="ru-RU" dirty="0"/>
          </a:p>
        </p:txBody>
      </p:sp>
      <p:sp>
        <p:nvSpPr>
          <p:cNvPr id="3" name="Содержимое 2"/>
          <p:cNvSpPr>
            <a:spLocks noGrp="1"/>
          </p:cNvSpPr>
          <p:nvPr>
            <p:ph idx="1"/>
          </p:nvPr>
        </p:nvSpPr>
        <p:spPr>
          <a:xfrm>
            <a:off x="457200" y="1714488"/>
            <a:ext cx="8229600" cy="4411675"/>
          </a:xfrm>
        </p:spPr>
        <p:txBody>
          <a:bodyPr/>
          <a:lstStyle/>
          <a:p>
            <a:r>
              <a:rPr lang="ru-RU" dirty="0" smtClean="0"/>
              <a:t>Суть иерархической кластеризации состоит в последовательном объединении меньших кластеров в большие или разделении больших кластеров на меньшие</a:t>
            </a:r>
          </a:p>
          <a:p>
            <a:r>
              <a:rPr lang="ru-RU" dirty="0" smtClean="0"/>
              <a:t>используются при небольших объемах наборов данных</a:t>
            </a:r>
          </a:p>
          <a:p>
            <a:r>
              <a:rPr lang="ru-RU" dirty="0" smtClean="0"/>
              <a:t>Преимуществом является их наглядность</a:t>
            </a:r>
          </a:p>
          <a:p>
            <a:r>
              <a:rPr lang="ru-RU" dirty="0" smtClean="0"/>
              <a:t>связаны с построением </a:t>
            </a:r>
            <a:r>
              <a:rPr lang="ru-RU" dirty="0" err="1" smtClean="0"/>
              <a:t>дендрограмм</a:t>
            </a:r>
            <a:r>
              <a:rPr lang="ru-RU" dirty="0" smtClean="0"/>
              <a:t> </a:t>
            </a:r>
          </a:p>
          <a:p>
            <a:endParaRPr lang="ru-RU" dirty="0"/>
          </a:p>
        </p:txBody>
      </p:sp>
      <p:pic>
        <p:nvPicPr>
          <p:cNvPr id="4" name="Picture 2" descr="Картинка 9 из 64000">
            <a:hlinkClick r:id="rId3"/>
          </p:cNvPr>
          <p:cNvPicPr>
            <a:picLocks noChangeAspect="1" noChangeArrowheads="1"/>
          </p:cNvPicPr>
          <p:nvPr/>
        </p:nvPicPr>
        <p:blipFill>
          <a:blip r:embed="rId4" cstate="print"/>
          <a:srcRect/>
          <a:stretch>
            <a:fillRect/>
          </a:stretch>
        </p:blipFill>
        <p:spPr bwMode="auto">
          <a:xfrm>
            <a:off x="357158" y="214290"/>
            <a:ext cx="1095388" cy="1095388"/>
          </a:xfrm>
          <a:prstGeom prst="rect">
            <a:avLst/>
          </a:prstGeom>
          <a:noFill/>
        </p:spPr>
      </p:pic>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3042" y="274638"/>
            <a:ext cx="7043758" cy="1143000"/>
          </a:xfrm>
        </p:spPr>
        <p:txBody>
          <a:bodyPr/>
          <a:lstStyle/>
          <a:p>
            <a:r>
              <a:rPr lang="ru-RU" b="1" dirty="0" smtClean="0"/>
              <a:t>Дендрограмма</a:t>
            </a:r>
            <a:endParaRPr lang="ru-RU" b="1" dirty="0"/>
          </a:p>
        </p:txBody>
      </p:sp>
      <p:pic>
        <p:nvPicPr>
          <p:cNvPr id="1026" name="Picture 2" descr="Картинка 7 из 1948">
            <a:hlinkClick r:id="rId3"/>
          </p:cNvPr>
          <p:cNvPicPr>
            <a:picLocks noChangeAspect="1" noChangeArrowheads="1"/>
          </p:cNvPicPr>
          <p:nvPr/>
        </p:nvPicPr>
        <p:blipFill>
          <a:blip r:embed="rId4" cstate="print"/>
          <a:srcRect/>
          <a:stretch>
            <a:fillRect/>
          </a:stretch>
        </p:blipFill>
        <p:spPr bwMode="auto">
          <a:xfrm>
            <a:off x="3357554" y="1643050"/>
            <a:ext cx="4916436" cy="2859466"/>
          </a:xfrm>
          <a:prstGeom prst="rect">
            <a:avLst/>
          </a:prstGeom>
          <a:noFill/>
        </p:spPr>
      </p:pic>
      <p:pic>
        <p:nvPicPr>
          <p:cNvPr id="5" name="Picture 2" descr="Картинка 9 из 64000">
            <a:hlinkClick r:id="rId5"/>
          </p:cNvPr>
          <p:cNvPicPr>
            <a:picLocks noChangeAspect="1" noChangeArrowheads="1"/>
          </p:cNvPicPr>
          <p:nvPr/>
        </p:nvPicPr>
        <p:blipFill>
          <a:blip r:embed="rId6" cstate="print"/>
          <a:srcRect/>
          <a:stretch>
            <a:fillRect/>
          </a:stretch>
        </p:blipFill>
        <p:spPr bwMode="auto">
          <a:xfrm>
            <a:off x="357158" y="214290"/>
            <a:ext cx="1095388" cy="1095388"/>
          </a:xfrm>
          <a:prstGeom prst="rect">
            <a:avLst/>
          </a:prstGeom>
          <a:noFill/>
        </p:spPr>
      </p:pic>
      <p:sp>
        <p:nvSpPr>
          <p:cNvPr id="6" name="Прямоугольник 5"/>
          <p:cNvSpPr/>
          <p:nvPr/>
        </p:nvSpPr>
        <p:spPr>
          <a:xfrm>
            <a:off x="857224" y="4572008"/>
            <a:ext cx="7929618" cy="1569660"/>
          </a:xfrm>
          <a:prstGeom prst="rect">
            <a:avLst/>
          </a:prstGeom>
        </p:spPr>
        <p:txBody>
          <a:bodyPr wrap="square">
            <a:spAutoFit/>
          </a:bodyPr>
          <a:lstStyle/>
          <a:p>
            <a:r>
              <a:rPr lang="ru-RU" sz="2400" dirty="0" smtClean="0"/>
              <a:t>Дендрограмма (</a:t>
            </a:r>
            <a:r>
              <a:rPr lang="ru-RU" sz="2400" dirty="0" err="1" smtClean="0"/>
              <a:t>dendrogram</a:t>
            </a:r>
            <a:r>
              <a:rPr lang="ru-RU" sz="2400" dirty="0" smtClean="0"/>
              <a:t>) - древовидная диаграмма, содержащая </a:t>
            </a:r>
            <a:r>
              <a:rPr lang="ru-RU" sz="2400" dirty="0" err="1" smtClean="0"/>
              <a:t>n</a:t>
            </a:r>
            <a:r>
              <a:rPr lang="ru-RU" sz="2400" dirty="0" smtClean="0"/>
              <a:t> уровней, каждый из которых соответствует одному из шагов процесса последовательного укрупнения кластеров. </a:t>
            </a:r>
          </a:p>
        </p:txBody>
      </p:sp>
      <p:sp>
        <p:nvSpPr>
          <p:cNvPr id="7" name="Нижний колонтитул 6"/>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480" y="274638"/>
            <a:ext cx="6972320" cy="1143000"/>
          </a:xfrm>
        </p:spPr>
        <p:txBody>
          <a:bodyPr>
            <a:normAutofit fontScale="90000"/>
          </a:bodyPr>
          <a:lstStyle/>
          <a:p>
            <a:r>
              <a:rPr lang="ru-RU" b="1" dirty="0" smtClean="0"/>
              <a:t>Определение количества кластеров</a:t>
            </a:r>
            <a:r>
              <a:rPr lang="ru-RU" dirty="0" smtClean="0"/>
              <a:t> </a:t>
            </a:r>
            <a:endParaRPr lang="ru-RU" dirty="0"/>
          </a:p>
        </p:txBody>
      </p:sp>
      <p:sp>
        <p:nvSpPr>
          <p:cNvPr id="3" name="Содержимое 2"/>
          <p:cNvSpPr>
            <a:spLocks noGrp="1"/>
          </p:cNvSpPr>
          <p:nvPr>
            <p:ph idx="1"/>
          </p:nvPr>
        </p:nvSpPr>
        <p:spPr>
          <a:xfrm>
            <a:off x="457200" y="4857760"/>
            <a:ext cx="8229600" cy="1571636"/>
          </a:xfrm>
        </p:spPr>
        <p:txBody>
          <a:bodyPr>
            <a:normAutofit fontScale="85000" lnSpcReduction="20000"/>
          </a:bodyPr>
          <a:lstStyle/>
          <a:p>
            <a:r>
              <a:rPr lang="ru-RU" dirty="0" smtClean="0"/>
              <a:t>способ сводится к определению скачкообразного увеличения некоторого коэффициента, который характеризует переход от сильно связанного к слабо связанному состоянию объектов</a:t>
            </a:r>
            <a:endParaRPr lang="ru-RU" dirty="0"/>
          </a:p>
        </p:txBody>
      </p:sp>
      <p:pic>
        <p:nvPicPr>
          <p:cNvPr id="4" name="Picture 2" descr="Картинка 9 из 64000">
            <a:hlinkClick r:id="rId3"/>
          </p:cNvPr>
          <p:cNvPicPr>
            <a:picLocks noChangeAspect="1" noChangeArrowheads="1"/>
          </p:cNvPicPr>
          <p:nvPr/>
        </p:nvPicPr>
        <p:blipFill>
          <a:blip r:embed="rId4" cstate="print"/>
          <a:srcRect/>
          <a:stretch>
            <a:fillRect/>
          </a:stretch>
        </p:blipFill>
        <p:spPr bwMode="auto">
          <a:xfrm>
            <a:off x="357158" y="214290"/>
            <a:ext cx="1095388" cy="1095388"/>
          </a:xfrm>
          <a:prstGeom prst="rect">
            <a:avLst/>
          </a:prstGeom>
          <a:noFill/>
        </p:spPr>
      </p:pic>
      <p:pic>
        <p:nvPicPr>
          <p:cNvPr id="5" name="Рисунок 4"/>
          <p:cNvPicPr/>
          <p:nvPr/>
        </p:nvPicPr>
        <p:blipFill>
          <a:blip r:embed="rId5" cstate="print"/>
          <a:srcRect l="30215" t="21839" r="31595" b="50192"/>
          <a:stretch>
            <a:fillRect/>
          </a:stretch>
        </p:blipFill>
        <p:spPr bwMode="auto">
          <a:xfrm>
            <a:off x="1500166" y="1571612"/>
            <a:ext cx="6357981" cy="3286148"/>
          </a:xfrm>
          <a:prstGeom prst="rect">
            <a:avLst/>
          </a:prstGeom>
          <a:noFill/>
          <a:ln w="9525">
            <a:noFill/>
            <a:miter lim="800000"/>
            <a:headEnd/>
            <a:tailEnd/>
          </a:ln>
        </p:spPr>
      </p:pic>
      <p:sp>
        <p:nvSpPr>
          <p:cNvPr id="6" name="Нижний колонтитул 5"/>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604" y="274638"/>
            <a:ext cx="7115196" cy="1143000"/>
          </a:xfrm>
        </p:spPr>
        <p:txBody>
          <a:bodyPr>
            <a:normAutofit fontScale="90000"/>
          </a:bodyPr>
          <a:lstStyle/>
          <a:p>
            <a:r>
              <a:rPr lang="ru-RU" b="1" dirty="0" smtClean="0"/>
              <a:t>Методы кластерного анализа: неиерархические</a:t>
            </a:r>
            <a:r>
              <a:rPr lang="ru-RU" dirty="0" smtClean="0"/>
              <a:t> </a:t>
            </a:r>
            <a:endParaRPr lang="ru-RU" dirty="0"/>
          </a:p>
        </p:txBody>
      </p:sp>
      <p:sp>
        <p:nvSpPr>
          <p:cNvPr id="3" name="Содержимое 2"/>
          <p:cNvSpPr>
            <a:spLocks noGrp="1"/>
          </p:cNvSpPr>
          <p:nvPr>
            <p:ph idx="1"/>
          </p:nvPr>
        </p:nvSpPr>
        <p:spPr>
          <a:xfrm>
            <a:off x="457200" y="1600200"/>
            <a:ext cx="5543560" cy="4525963"/>
          </a:xfrm>
        </p:spPr>
        <p:txBody>
          <a:bodyPr>
            <a:normAutofit fontScale="92500"/>
          </a:bodyPr>
          <a:lstStyle/>
          <a:p>
            <a:r>
              <a:rPr lang="ru-RU" dirty="0" smtClean="0"/>
              <a:t>основанные на разделении, которые представляют собой итеративные методы дробления исходной совокупности</a:t>
            </a:r>
          </a:p>
          <a:p>
            <a:r>
              <a:rPr lang="ru-RU" dirty="0" smtClean="0"/>
              <a:t>В процессе деления новые кластеры формируются до тех пор, пока не будет выполнено правило остановки</a:t>
            </a:r>
            <a:endParaRPr lang="ru-RU" dirty="0"/>
          </a:p>
        </p:txBody>
      </p:sp>
      <p:pic>
        <p:nvPicPr>
          <p:cNvPr id="4" name="Picture 2" descr="Картинка 9 из 64000">
            <a:hlinkClick r:id="rId3"/>
          </p:cNvPr>
          <p:cNvPicPr>
            <a:picLocks noChangeAspect="1" noChangeArrowheads="1"/>
          </p:cNvPicPr>
          <p:nvPr/>
        </p:nvPicPr>
        <p:blipFill>
          <a:blip r:embed="rId4" cstate="print"/>
          <a:srcRect/>
          <a:stretch>
            <a:fillRect/>
          </a:stretch>
        </p:blipFill>
        <p:spPr bwMode="auto">
          <a:xfrm>
            <a:off x="357158" y="214290"/>
            <a:ext cx="1095388" cy="1095388"/>
          </a:xfrm>
          <a:prstGeom prst="rect">
            <a:avLst/>
          </a:prstGeom>
          <a:noFill/>
        </p:spPr>
      </p:pic>
      <p:sp>
        <p:nvSpPr>
          <p:cNvPr id="6" name="Нижний колонтитул 5"/>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492896"/>
            <a:ext cx="8229600" cy="1143000"/>
          </a:xfrm>
        </p:spPr>
        <p:txBody>
          <a:bodyPr>
            <a:normAutofit fontScale="90000"/>
          </a:bodyPr>
          <a:lstStyle/>
          <a:p>
            <a:r>
              <a:rPr lang="ru-RU" b="1" dirty="0" smtClean="0"/>
              <a:t>Практическая часть - построение кластеров в программе </a:t>
            </a:r>
            <a:r>
              <a:rPr lang="en-US" b="1" dirty="0" smtClean="0"/>
              <a:t>Excel</a:t>
            </a:r>
            <a:endParaRPr lang="ru-RU"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fontAlgn="base"/>
            <a:r>
              <a:rPr lang="ru-RU" dirty="0" smtClean="0"/>
              <a:t>С помощью кластерного анализа можно проводить выборку по признаку, который исследуется. Его основная задача – разбиение многомерного массива на однородные группы. </a:t>
            </a:r>
          </a:p>
          <a:p>
            <a:pPr fontAlgn="base"/>
            <a:r>
              <a:rPr lang="ru-RU" dirty="0" smtClean="0"/>
              <a:t>В качестве критерия группировки применяется парный коэ</a:t>
            </a:r>
            <a:r>
              <a:rPr lang="ru-RU" b="1" dirty="0" smtClean="0"/>
              <a:t>ффициент корреляции или эвклидово расстояние между объектами </a:t>
            </a:r>
            <a:r>
              <a:rPr lang="ru-RU" dirty="0" smtClean="0"/>
              <a:t>по заданному параметру. Наиболее близкие друг к другу значения группируются вместе.</a:t>
            </a:r>
          </a:p>
          <a:p>
            <a:pPr fontAlgn="base"/>
            <a:r>
              <a:rPr lang="ru-RU" dirty="0" smtClean="0"/>
              <a:t>Кластерный анализ можно применять, используя для этих целей стандартный набор инструментов </a:t>
            </a:r>
            <a:r>
              <a:rPr lang="ru-RU" dirty="0" err="1" smtClean="0"/>
              <a:t>Эксель</a:t>
            </a:r>
            <a:r>
              <a:rPr lang="ru-RU" dirty="0" smtClean="0"/>
              <a:t>.</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Пример использования</a:t>
            </a:r>
            <a:endParaRPr lang="ru-RU" b="1" dirty="0"/>
          </a:p>
        </p:txBody>
      </p:sp>
      <p:sp>
        <p:nvSpPr>
          <p:cNvPr id="3" name="Содержимое 2"/>
          <p:cNvSpPr>
            <a:spLocks noGrp="1"/>
          </p:cNvSpPr>
          <p:nvPr>
            <p:ph idx="1"/>
          </p:nvPr>
        </p:nvSpPr>
        <p:spPr>
          <a:xfrm>
            <a:off x="457200" y="1600201"/>
            <a:ext cx="8229600" cy="1540768"/>
          </a:xfrm>
        </p:spPr>
        <p:txBody>
          <a:bodyPr>
            <a:normAutofit lnSpcReduction="10000"/>
          </a:bodyPr>
          <a:lstStyle/>
          <a:p>
            <a:pPr>
              <a:buNone/>
            </a:pPr>
            <a:r>
              <a:rPr lang="ru-RU" dirty="0" smtClean="0"/>
              <a:t>Имеем пять объектов, которые характеризуются по двум изучаемым параметрам.</a:t>
            </a:r>
            <a:endParaRPr lang="ru-RU" dirty="0"/>
          </a:p>
        </p:txBody>
      </p:sp>
      <p:pic>
        <p:nvPicPr>
          <p:cNvPr id="1027" name="Picture 3"/>
          <p:cNvPicPr>
            <a:picLocks noChangeAspect="1" noChangeArrowheads="1"/>
          </p:cNvPicPr>
          <p:nvPr/>
        </p:nvPicPr>
        <p:blipFill>
          <a:blip r:embed="rId3" cstate="print"/>
          <a:srcRect/>
          <a:stretch>
            <a:fillRect/>
          </a:stretch>
        </p:blipFill>
        <p:spPr bwMode="auto">
          <a:xfrm>
            <a:off x="2915816" y="2636912"/>
            <a:ext cx="5875471" cy="3573933"/>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Шаг 1</a:t>
            </a:r>
            <a:endParaRPr lang="ru-RU" b="1" dirty="0"/>
          </a:p>
        </p:txBody>
      </p:sp>
      <p:sp>
        <p:nvSpPr>
          <p:cNvPr id="3" name="Содержимое 2"/>
          <p:cNvSpPr>
            <a:spLocks noGrp="1"/>
          </p:cNvSpPr>
          <p:nvPr>
            <p:ph idx="1"/>
          </p:nvPr>
        </p:nvSpPr>
        <p:spPr/>
        <p:txBody>
          <a:bodyPr/>
          <a:lstStyle/>
          <a:p>
            <a:r>
              <a:rPr lang="ru-RU" dirty="0" smtClean="0"/>
              <a:t>Применяем к данным значениям формулу </a:t>
            </a:r>
            <a:r>
              <a:rPr lang="ru-RU" dirty="0" err="1" smtClean="0"/>
              <a:t>эвклидового</a:t>
            </a:r>
            <a:r>
              <a:rPr lang="ru-RU" dirty="0" smtClean="0"/>
              <a:t> расстояния, которое вычисляется по шаблону:</a:t>
            </a:r>
          </a:p>
          <a:p>
            <a:r>
              <a:rPr lang="ru-RU" sz="4000" b="1" dirty="0" smtClean="0"/>
              <a:t>=КОРЕНЬ((x2-x1)^2+(y2-y1)^2)</a:t>
            </a:r>
          </a:p>
          <a:p>
            <a:r>
              <a:rPr lang="ru-RU" dirty="0" smtClean="0"/>
              <a:t>Данное значение вычисляем между каждым из пяти объектов. Результаты расчета помещаем в матрице расстояний.</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План занятия</a:t>
            </a:r>
            <a:endParaRPr lang="ru-RU" b="1" dirty="0"/>
          </a:p>
        </p:txBody>
      </p:sp>
      <p:sp>
        <p:nvSpPr>
          <p:cNvPr id="3" name="Содержимое 2"/>
          <p:cNvSpPr>
            <a:spLocks noGrp="1"/>
          </p:cNvSpPr>
          <p:nvPr>
            <p:ph idx="1"/>
          </p:nvPr>
        </p:nvSpPr>
        <p:spPr>
          <a:xfrm>
            <a:off x="457200" y="1785926"/>
            <a:ext cx="8229600" cy="4340237"/>
          </a:xfrm>
        </p:spPr>
        <p:txBody>
          <a:bodyPr>
            <a:normAutofit/>
          </a:bodyPr>
          <a:lstStyle/>
          <a:p>
            <a:pPr>
              <a:buNone/>
            </a:pPr>
            <a:r>
              <a:rPr lang="ru-RU" sz="4000" dirty="0" smtClean="0"/>
              <a:t>1. Кластерный анализ.  </a:t>
            </a:r>
          </a:p>
          <a:p>
            <a:pPr>
              <a:buNone/>
            </a:pPr>
            <a:r>
              <a:rPr lang="ru-RU" sz="4000" dirty="0" smtClean="0"/>
              <a:t>2. Построение кластеров в программе </a:t>
            </a:r>
            <a:r>
              <a:rPr lang="en-US" sz="4000" dirty="0" smtClean="0"/>
              <a:t>Excel</a:t>
            </a:r>
            <a:r>
              <a:rPr lang="ru-RU" sz="4000" dirty="0" smtClean="0"/>
              <a:t>.  </a:t>
            </a:r>
            <a:endParaRPr lang="ru-RU"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Шаг 1</a:t>
            </a:r>
            <a:endParaRPr lang="ru-RU" dirty="0"/>
          </a:p>
        </p:txBody>
      </p:sp>
      <p:sp>
        <p:nvSpPr>
          <p:cNvPr id="5" name="Прямоугольник 4"/>
          <p:cNvSpPr/>
          <p:nvPr/>
        </p:nvSpPr>
        <p:spPr>
          <a:xfrm>
            <a:off x="899592" y="5013176"/>
            <a:ext cx="6264696" cy="646331"/>
          </a:xfrm>
          <a:prstGeom prst="rect">
            <a:avLst/>
          </a:prstGeom>
        </p:spPr>
        <p:txBody>
          <a:bodyPr wrap="square">
            <a:spAutoFit/>
          </a:bodyPr>
          <a:lstStyle/>
          <a:p>
            <a:r>
              <a:rPr lang="ru-RU" sz="3600" b="1" dirty="0" smtClean="0"/>
              <a:t>=КОРЕНЬ((D3-C3)^2+(D4-C4)^2)</a:t>
            </a:r>
            <a:endParaRPr lang="ru-RU" sz="3600" b="1" dirty="0"/>
          </a:p>
        </p:txBody>
      </p:sp>
      <p:pic>
        <p:nvPicPr>
          <p:cNvPr id="2051" name="Picture 3"/>
          <p:cNvPicPr>
            <a:picLocks noChangeAspect="1" noChangeArrowheads="1"/>
          </p:cNvPicPr>
          <p:nvPr/>
        </p:nvPicPr>
        <p:blipFill>
          <a:blip r:embed="rId2" cstate="print"/>
          <a:srcRect/>
          <a:stretch>
            <a:fillRect/>
          </a:stretch>
        </p:blipFill>
        <p:spPr bwMode="auto">
          <a:xfrm>
            <a:off x="0" y="1556792"/>
            <a:ext cx="9045933" cy="2952328"/>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Шаг 2</a:t>
            </a:r>
            <a:endParaRPr lang="ru-RU" b="1" dirty="0"/>
          </a:p>
        </p:txBody>
      </p:sp>
      <p:sp>
        <p:nvSpPr>
          <p:cNvPr id="3" name="Содержимое 2"/>
          <p:cNvSpPr>
            <a:spLocks noGrp="1"/>
          </p:cNvSpPr>
          <p:nvPr>
            <p:ph idx="1"/>
          </p:nvPr>
        </p:nvSpPr>
        <p:spPr/>
        <p:txBody>
          <a:bodyPr>
            <a:normAutofit fontScale="85000" lnSpcReduction="10000"/>
          </a:bodyPr>
          <a:lstStyle/>
          <a:p>
            <a:r>
              <a:rPr lang="ru-RU" dirty="0" smtClean="0"/>
              <a:t>Смотрим, между какими значениями дистанция меньше всего. В нашем примере — это объекты </a:t>
            </a:r>
            <a:r>
              <a:rPr lang="ru-RU" b="1" dirty="0" smtClean="0"/>
              <a:t>1</a:t>
            </a:r>
            <a:r>
              <a:rPr lang="ru-RU" dirty="0" smtClean="0"/>
              <a:t> и </a:t>
            </a:r>
            <a:r>
              <a:rPr lang="ru-RU" b="1" dirty="0" smtClean="0"/>
              <a:t>2</a:t>
            </a:r>
            <a:r>
              <a:rPr lang="ru-RU" dirty="0" smtClean="0"/>
              <a:t>. Расстояние между ними составляет 13,41641, что меньше, чем между любыми другими элементами данной совокупности.</a:t>
            </a:r>
          </a:p>
          <a:p>
            <a:r>
              <a:rPr lang="ru-RU" dirty="0" smtClean="0"/>
              <a:t>Объединяем эти данные в группу и формируем новую матрицу, в которой значения </a:t>
            </a:r>
            <a:r>
              <a:rPr lang="ru-RU" b="1" dirty="0" smtClean="0"/>
              <a:t>1,2</a:t>
            </a:r>
            <a:r>
              <a:rPr lang="ru-RU" dirty="0" smtClean="0"/>
              <a:t> выступают отдельным элементом. При составлении матрицы оставляем наименьшие значения из предыдущей таблицы для объединенного элемента.</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Шаг 2</a:t>
            </a:r>
            <a:endParaRPr lang="ru-RU" dirty="0"/>
          </a:p>
        </p:txBody>
      </p:sp>
      <p:pic>
        <p:nvPicPr>
          <p:cNvPr id="3074" name="Picture 2"/>
          <p:cNvPicPr>
            <a:picLocks noChangeAspect="1" noChangeArrowheads="1"/>
          </p:cNvPicPr>
          <p:nvPr/>
        </p:nvPicPr>
        <p:blipFill>
          <a:blip r:embed="rId2" cstate="print"/>
          <a:srcRect/>
          <a:stretch>
            <a:fillRect/>
          </a:stretch>
        </p:blipFill>
        <p:spPr bwMode="auto">
          <a:xfrm>
            <a:off x="203746" y="1916832"/>
            <a:ext cx="8940254" cy="2262932"/>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Шаг 3</a:t>
            </a:r>
            <a:endParaRPr lang="ru-RU" b="1" dirty="0"/>
          </a:p>
        </p:txBody>
      </p:sp>
      <p:sp>
        <p:nvSpPr>
          <p:cNvPr id="3" name="Содержимое 2"/>
          <p:cNvSpPr>
            <a:spLocks noGrp="1"/>
          </p:cNvSpPr>
          <p:nvPr>
            <p:ph idx="1"/>
          </p:nvPr>
        </p:nvSpPr>
        <p:spPr>
          <a:xfrm>
            <a:off x="467544" y="1268760"/>
            <a:ext cx="8229600" cy="2116832"/>
          </a:xfrm>
        </p:spPr>
        <p:txBody>
          <a:bodyPr>
            <a:normAutofit fontScale="92500"/>
          </a:bodyPr>
          <a:lstStyle/>
          <a:p>
            <a:r>
              <a:rPr lang="ru-RU" dirty="0" smtClean="0"/>
              <a:t>Опять смотрим, между какими элементами расстояние минимально. </a:t>
            </a:r>
          </a:p>
          <a:p>
            <a:r>
              <a:rPr lang="ru-RU" dirty="0" smtClean="0"/>
              <a:t>На этот раз – это объект </a:t>
            </a:r>
            <a:r>
              <a:rPr lang="ru-RU" b="1" dirty="0" smtClean="0"/>
              <a:t>5</a:t>
            </a:r>
            <a:r>
              <a:rPr lang="ru-RU" dirty="0" smtClean="0"/>
              <a:t> и группа объектов </a:t>
            </a:r>
            <a:r>
              <a:rPr lang="ru-RU" b="1" dirty="0" smtClean="0"/>
              <a:t>1,2</a:t>
            </a:r>
            <a:r>
              <a:rPr lang="ru-RU" dirty="0" smtClean="0"/>
              <a:t>. Дистанция составляет 15,65248.</a:t>
            </a:r>
            <a:endParaRPr lang="ru-RU" dirty="0"/>
          </a:p>
        </p:txBody>
      </p:sp>
      <p:pic>
        <p:nvPicPr>
          <p:cNvPr id="4098" name="Picture 2"/>
          <p:cNvPicPr>
            <a:picLocks noChangeAspect="1" noChangeArrowheads="1"/>
          </p:cNvPicPr>
          <p:nvPr/>
        </p:nvPicPr>
        <p:blipFill>
          <a:blip r:embed="rId2" cstate="print"/>
          <a:srcRect/>
          <a:stretch>
            <a:fillRect/>
          </a:stretch>
        </p:blipFill>
        <p:spPr bwMode="auto">
          <a:xfrm>
            <a:off x="1331639" y="3429000"/>
            <a:ext cx="6106437" cy="3130624"/>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b="1" dirty="0" smtClean="0"/>
              <a:t>Шаг 3</a:t>
            </a:r>
            <a:endParaRPr lang="ru-RU" dirty="0"/>
          </a:p>
        </p:txBody>
      </p:sp>
      <p:sp>
        <p:nvSpPr>
          <p:cNvPr id="3" name="Содержимое 2"/>
          <p:cNvSpPr>
            <a:spLocks noGrp="1"/>
          </p:cNvSpPr>
          <p:nvPr>
            <p:ph idx="1"/>
          </p:nvPr>
        </p:nvSpPr>
        <p:spPr>
          <a:xfrm>
            <a:off x="395536" y="1124745"/>
            <a:ext cx="8229600" cy="2016224"/>
          </a:xfrm>
        </p:spPr>
        <p:txBody>
          <a:bodyPr>
            <a:normAutofit lnSpcReduction="10000"/>
          </a:bodyPr>
          <a:lstStyle/>
          <a:p>
            <a:r>
              <a:rPr lang="ru-RU" dirty="0" smtClean="0"/>
              <a:t>Добавляем указанные элементы в общий кластер. Формируем новую матрицу по тому же принципу, что и в предыдущий раз. То есть, ищем самые меньшие значения. </a:t>
            </a:r>
            <a:endParaRPr lang="ru-RU" dirty="0"/>
          </a:p>
        </p:txBody>
      </p:sp>
      <p:pic>
        <p:nvPicPr>
          <p:cNvPr id="5122" name="Picture 2"/>
          <p:cNvPicPr>
            <a:picLocks noChangeAspect="1" noChangeArrowheads="1"/>
          </p:cNvPicPr>
          <p:nvPr/>
        </p:nvPicPr>
        <p:blipFill>
          <a:blip r:embed="rId2" cstate="print"/>
          <a:srcRect/>
          <a:stretch>
            <a:fillRect/>
          </a:stretch>
        </p:blipFill>
        <p:spPr bwMode="auto">
          <a:xfrm>
            <a:off x="683568" y="3140968"/>
            <a:ext cx="8073629" cy="2277789"/>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Шаг 4</a:t>
            </a:r>
            <a:endParaRPr lang="ru-RU" b="1" dirty="0"/>
          </a:p>
        </p:txBody>
      </p:sp>
      <p:sp>
        <p:nvSpPr>
          <p:cNvPr id="3" name="Содержимое 2"/>
          <p:cNvSpPr>
            <a:spLocks noGrp="1"/>
          </p:cNvSpPr>
          <p:nvPr>
            <p:ph idx="1"/>
          </p:nvPr>
        </p:nvSpPr>
        <p:spPr>
          <a:xfrm>
            <a:off x="457200" y="1600201"/>
            <a:ext cx="8229600" cy="2116832"/>
          </a:xfrm>
        </p:spPr>
        <p:txBody>
          <a:bodyPr/>
          <a:lstStyle/>
          <a:p>
            <a:r>
              <a:rPr lang="ru-RU" dirty="0" smtClean="0"/>
              <a:t>Добавляем указанные элементы в общий кластер. Формируем новую матрицу по тому же принципу, что и в предыдущий раз. То есть, ищем самые меньшие значения. </a:t>
            </a:r>
          </a:p>
        </p:txBody>
      </p:sp>
      <p:pic>
        <p:nvPicPr>
          <p:cNvPr id="6146" name="Picture 2"/>
          <p:cNvPicPr>
            <a:picLocks noChangeAspect="1" noChangeArrowheads="1"/>
          </p:cNvPicPr>
          <p:nvPr/>
        </p:nvPicPr>
        <p:blipFill>
          <a:blip r:embed="rId2" cstate="print"/>
          <a:srcRect/>
          <a:stretch>
            <a:fillRect/>
          </a:stretch>
        </p:blipFill>
        <p:spPr bwMode="auto">
          <a:xfrm>
            <a:off x="1043608" y="3789040"/>
            <a:ext cx="7704856" cy="2303082"/>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Шаг 4</a:t>
            </a:r>
            <a:endParaRPr lang="ru-RU" b="1" dirty="0"/>
          </a:p>
        </p:txBody>
      </p:sp>
      <p:sp>
        <p:nvSpPr>
          <p:cNvPr id="3" name="Содержимое 2"/>
          <p:cNvSpPr>
            <a:spLocks noGrp="1"/>
          </p:cNvSpPr>
          <p:nvPr>
            <p:ph idx="1"/>
          </p:nvPr>
        </p:nvSpPr>
        <p:spPr>
          <a:xfrm>
            <a:off x="395536" y="3789040"/>
            <a:ext cx="8229600" cy="2116832"/>
          </a:xfrm>
        </p:spPr>
        <p:txBody>
          <a:bodyPr>
            <a:normAutofit fontScale="70000" lnSpcReduction="20000"/>
          </a:bodyPr>
          <a:lstStyle/>
          <a:p>
            <a:r>
              <a:rPr lang="ru-RU" dirty="0" smtClean="0"/>
              <a:t>Таким образом, мы видим, что нашу совокупность данных можно разбить на </a:t>
            </a:r>
            <a:r>
              <a:rPr lang="ru-RU" b="1" dirty="0" smtClean="0"/>
              <a:t>два кластера</a:t>
            </a:r>
            <a:r>
              <a:rPr lang="ru-RU" dirty="0" smtClean="0"/>
              <a:t>. В первом кластере находятся наиболее близкие между собой элементы – </a:t>
            </a:r>
            <a:r>
              <a:rPr lang="ru-RU" b="1" dirty="0" smtClean="0"/>
              <a:t>1</a:t>
            </a:r>
            <a:r>
              <a:rPr lang="ru-RU" dirty="0" smtClean="0"/>
              <a:t>,</a:t>
            </a:r>
            <a:r>
              <a:rPr lang="ru-RU" b="1" dirty="0" smtClean="0"/>
              <a:t>2</a:t>
            </a:r>
            <a:r>
              <a:rPr lang="ru-RU" dirty="0" smtClean="0"/>
              <a:t>,</a:t>
            </a:r>
            <a:r>
              <a:rPr lang="ru-RU" b="1" dirty="0" smtClean="0"/>
              <a:t>4</a:t>
            </a:r>
            <a:r>
              <a:rPr lang="ru-RU" dirty="0" smtClean="0"/>
              <a:t>,</a:t>
            </a:r>
            <a:r>
              <a:rPr lang="ru-RU" b="1" dirty="0" smtClean="0"/>
              <a:t>5</a:t>
            </a:r>
            <a:r>
              <a:rPr lang="ru-RU" dirty="0" smtClean="0"/>
              <a:t>. Во втором кластере в нашем случае представлен только один элемент — </a:t>
            </a:r>
            <a:r>
              <a:rPr lang="ru-RU" b="1" dirty="0" smtClean="0"/>
              <a:t>3</a:t>
            </a:r>
            <a:r>
              <a:rPr lang="ru-RU" dirty="0" smtClean="0"/>
              <a:t>. Он находится сравнительно в отдалении от других объектов. Расстояние между кластерами составляет 38,69936.</a:t>
            </a:r>
          </a:p>
        </p:txBody>
      </p:sp>
      <p:pic>
        <p:nvPicPr>
          <p:cNvPr id="6146" name="Picture 2"/>
          <p:cNvPicPr>
            <a:picLocks noChangeAspect="1" noChangeArrowheads="1"/>
          </p:cNvPicPr>
          <p:nvPr/>
        </p:nvPicPr>
        <p:blipFill>
          <a:blip r:embed="rId2" cstate="print"/>
          <a:srcRect/>
          <a:stretch>
            <a:fillRect/>
          </a:stretch>
        </p:blipFill>
        <p:spPr bwMode="auto">
          <a:xfrm>
            <a:off x="611560" y="1340768"/>
            <a:ext cx="7704856" cy="2303082"/>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ru-RU" b="1" dirty="0" smtClean="0"/>
              <a:t>Шаг 5</a:t>
            </a:r>
            <a:endParaRPr lang="ru-RU" b="1" dirty="0"/>
          </a:p>
        </p:txBody>
      </p:sp>
      <p:sp>
        <p:nvSpPr>
          <p:cNvPr id="3" name="Содержимое 2"/>
          <p:cNvSpPr>
            <a:spLocks noGrp="1"/>
          </p:cNvSpPr>
          <p:nvPr>
            <p:ph idx="1"/>
          </p:nvPr>
        </p:nvSpPr>
        <p:spPr>
          <a:xfrm>
            <a:off x="467544" y="1124744"/>
            <a:ext cx="8229600" cy="5472608"/>
          </a:xfrm>
        </p:spPr>
        <p:txBody>
          <a:bodyPr>
            <a:normAutofit fontScale="85000" lnSpcReduction="20000"/>
          </a:bodyPr>
          <a:lstStyle/>
          <a:p>
            <a:r>
              <a:rPr lang="ru-RU" dirty="0" smtClean="0"/>
              <a:t>На этом завершается процедура разбиения совокупности на группы.</a:t>
            </a:r>
          </a:p>
          <a:p>
            <a:endParaRPr lang="ru-RU" dirty="0" smtClean="0"/>
          </a:p>
          <a:p>
            <a:endParaRPr lang="ru-RU" dirty="0" smtClean="0"/>
          </a:p>
          <a:p>
            <a:endParaRPr lang="ru-RU" dirty="0" smtClean="0"/>
          </a:p>
          <a:p>
            <a:pPr>
              <a:buNone/>
            </a:pPr>
            <a:endParaRPr lang="ru-RU" dirty="0" smtClean="0"/>
          </a:p>
          <a:p>
            <a:pPr>
              <a:buNone/>
            </a:pPr>
            <a:endParaRPr lang="ru-RU" dirty="0" smtClean="0"/>
          </a:p>
          <a:p>
            <a:pPr>
              <a:buNone/>
            </a:pPr>
            <a:endParaRPr lang="ru-RU" dirty="0" smtClean="0"/>
          </a:p>
          <a:p>
            <a:r>
              <a:rPr lang="ru-RU" dirty="0" smtClean="0"/>
              <a:t>1 кластер – респонденты, у которых расходы на питание составляют большую часть дохода (4 из 5 человек, т.е. 80%)</a:t>
            </a:r>
          </a:p>
          <a:p>
            <a:r>
              <a:rPr lang="ru-RU" dirty="0" smtClean="0"/>
              <a:t>2 кластер – это респондент, расходы на питание которого составляют меньшую часть бюджета (1 из 5 человек, т.е. 20% выборки).</a:t>
            </a:r>
          </a:p>
          <a:p>
            <a:endParaRPr lang="ru-RU" dirty="0"/>
          </a:p>
        </p:txBody>
      </p:sp>
      <p:pic>
        <p:nvPicPr>
          <p:cNvPr id="4" name="Picture 3"/>
          <p:cNvPicPr>
            <a:picLocks noChangeAspect="1" noChangeArrowheads="1"/>
          </p:cNvPicPr>
          <p:nvPr/>
        </p:nvPicPr>
        <p:blipFill>
          <a:blip r:embed="rId2" cstate="print"/>
          <a:srcRect/>
          <a:stretch>
            <a:fillRect/>
          </a:stretch>
        </p:blipFill>
        <p:spPr bwMode="auto">
          <a:xfrm>
            <a:off x="4499992" y="1556792"/>
            <a:ext cx="4380047" cy="2664296"/>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Задание 1</a:t>
            </a:r>
            <a:endParaRPr lang="ru-RU" b="1" dirty="0"/>
          </a:p>
        </p:txBody>
      </p:sp>
      <p:pic>
        <p:nvPicPr>
          <p:cNvPr id="7170" name="Picture 2"/>
          <p:cNvPicPr>
            <a:picLocks noChangeAspect="1" noChangeArrowheads="1"/>
          </p:cNvPicPr>
          <p:nvPr/>
        </p:nvPicPr>
        <p:blipFill>
          <a:blip r:embed="rId2" cstate="print"/>
          <a:srcRect/>
          <a:stretch>
            <a:fillRect/>
          </a:stretch>
        </p:blipFill>
        <p:spPr bwMode="auto">
          <a:xfrm>
            <a:off x="971600" y="1484784"/>
            <a:ext cx="7056783" cy="4548157"/>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Задание 2</a:t>
            </a:r>
            <a:endParaRPr lang="ru-RU" b="1" dirty="0"/>
          </a:p>
        </p:txBody>
      </p:sp>
      <p:pic>
        <p:nvPicPr>
          <p:cNvPr id="8194" name="Picture 2"/>
          <p:cNvPicPr>
            <a:picLocks noChangeAspect="1" noChangeArrowheads="1"/>
          </p:cNvPicPr>
          <p:nvPr/>
        </p:nvPicPr>
        <p:blipFill>
          <a:blip r:embed="rId2" cstate="print"/>
          <a:srcRect/>
          <a:stretch>
            <a:fillRect/>
          </a:stretch>
        </p:blipFill>
        <p:spPr bwMode="auto">
          <a:xfrm>
            <a:off x="1403648" y="1412776"/>
            <a:ext cx="6696744" cy="4908296"/>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Методы многомерного анализа (</a:t>
            </a:r>
            <a:r>
              <a:rPr lang="arn-CL" b="1" dirty="0" smtClean="0"/>
              <a:t>multivariate analysis methods)</a:t>
            </a:r>
            <a:endParaRPr lang="ru-RU" dirty="0"/>
          </a:p>
        </p:txBody>
      </p:sp>
      <p:sp>
        <p:nvSpPr>
          <p:cNvPr id="3" name="Содержимое 2"/>
          <p:cNvSpPr>
            <a:spLocks noGrp="1"/>
          </p:cNvSpPr>
          <p:nvPr>
            <p:ph idx="1"/>
          </p:nvPr>
        </p:nvSpPr>
        <p:spPr>
          <a:xfrm>
            <a:off x="1500166" y="1928802"/>
            <a:ext cx="5500726" cy="4525963"/>
          </a:xfrm>
        </p:spPr>
        <p:txBody>
          <a:bodyPr>
            <a:normAutofit fontScale="92500" lnSpcReduction="20000"/>
          </a:bodyPr>
          <a:lstStyle/>
          <a:p>
            <a:pPr>
              <a:buNone/>
            </a:pPr>
            <a:r>
              <a:rPr lang="ru-RU" b="1" dirty="0" smtClean="0"/>
              <a:t>МНОГОМЕРНЫЙ СТАТИСТИЧЕСКИЙ АНАЛИЗ</a:t>
            </a:r>
            <a:r>
              <a:rPr lang="ru-RU" dirty="0" smtClean="0"/>
              <a:t> [</a:t>
            </a:r>
            <a:r>
              <a:rPr lang="ru-RU" dirty="0" err="1" smtClean="0"/>
              <a:t>multidimensional</a:t>
            </a:r>
            <a:r>
              <a:rPr lang="ru-RU" dirty="0" smtClean="0"/>
              <a:t>, </a:t>
            </a:r>
            <a:r>
              <a:rPr lang="ru-RU" dirty="0" err="1" smtClean="0"/>
              <a:t>multivariate</a:t>
            </a:r>
            <a:r>
              <a:rPr lang="ru-RU" dirty="0" smtClean="0"/>
              <a:t> </a:t>
            </a:r>
            <a:r>
              <a:rPr lang="ru-RU" dirty="0" err="1" smtClean="0"/>
              <a:t>statistical</a:t>
            </a:r>
            <a:r>
              <a:rPr lang="ru-RU" dirty="0" smtClean="0"/>
              <a:t> </a:t>
            </a:r>
            <a:r>
              <a:rPr lang="ru-RU" dirty="0" err="1" smtClean="0"/>
              <a:t>analysis</a:t>
            </a:r>
            <a:r>
              <a:rPr lang="ru-RU" dirty="0" smtClean="0"/>
              <a:t>] — раздел математической статистики, объединяющий методы изучения статистических данных, которые являются значениями многомерных качественных или количественных признаков</a:t>
            </a:r>
            <a:endParaRPr lang="ru-RU" dirty="0"/>
          </a:p>
        </p:txBody>
      </p:sp>
      <p:pic>
        <p:nvPicPr>
          <p:cNvPr id="3074" name="Picture 2" descr="http://im8-tub.yandex.net/i?id=147887880-14"/>
          <p:cNvPicPr>
            <a:picLocks noChangeAspect="1" noChangeArrowheads="1"/>
          </p:cNvPicPr>
          <p:nvPr/>
        </p:nvPicPr>
        <p:blipFill>
          <a:blip r:embed="rId3" cstate="print"/>
          <a:srcRect/>
          <a:stretch>
            <a:fillRect/>
          </a:stretch>
        </p:blipFill>
        <p:spPr bwMode="auto">
          <a:xfrm>
            <a:off x="214282" y="5143512"/>
            <a:ext cx="1343025" cy="1047751"/>
          </a:xfrm>
          <a:prstGeom prst="rect">
            <a:avLst/>
          </a:prstGeom>
          <a:noFill/>
        </p:spPr>
      </p:pic>
      <p:pic>
        <p:nvPicPr>
          <p:cNvPr id="3076" name="Picture 4" descr="http://im8-tub.yandex.net/i?id=147887880-14"/>
          <p:cNvPicPr>
            <a:picLocks noChangeAspect="1" noChangeArrowheads="1"/>
          </p:cNvPicPr>
          <p:nvPr/>
        </p:nvPicPr>
        <p:blipFill>
          <a:blip r:embed="rId3" cstate="print"/>
          <a:srcRect/>
          <a:stretch>
            <a:fillRect/>
          </a:stretch>
        </p:blipFill>
        <p:spPr bwMode="auto">
          <a:xfrm>
            <a:off x="214282" y="3929066"/>
            <a:ext cx="1343025" cy="1047751"/>
          </a:xfrm>
          <a:prstGeom prst="rect">
            <a:avLst/>
          </a:prstGeom>
          <a:noFill/>
        </p:spPr>
      </p:pic>
      <p:pic>
        <p:nvPicPr>
          <p:cNvPr id="3078" name="Picture 6" descr="http://im8-tub.yandex.net/i?id=147887880-14"/>
          <p:cNvPicPr>
            <a:picLocks noChangeAspect="1" noChangeArrowheads="1"/>
          </p:cNvPicPr>
          <p:nvPr/>
        </p:nvPicPr>
        <p:blipFill>
          <a:blip r:embed="rId3" cstate="print"/>
          <a:srcRect/>
          <a:stretch>
            <a:fillRect/>
          </a:stretch>
        </p:blipFill>
        <p:spPr bwMode="auto">
          <a:xfrm>
            <a:off x="214282" y="2714620"/>
            <a:ext cx="1343025" cy="1047751"/>
          </a:xfrm>
          <a:prstGeom prst="rect">
            <a:avLst/>
          </a:prstGeom>
          <a:noFill/>
        </p:spPr>
      </p:pic>
      <p:pic>
        <p:nvPicPr>
          <p:cNvPr id="3080" name="Picture 8" descr="http://im8-tub.yandex.net/i?id=147887880-14"/>
          <p:cNvPicPr>
            <a:picLocks noChangeAspect="1" noChangeArrowheads="1"/>
          </p:cNvPicPr>
          <p:nvPr/>
        </p:nvPicPr>
        <p:blipFill>
          <a:blip r:embed="rId3" cstate="print"/>
          <a:srcRect/>
          <a:stretch>
            <a:fillRect/>
          </a:stretch>
        </p:blipFill>
        <p:spPr bwMode="auto">
          <a:xfrm>
            <a:off x="214282" y="1428736"/>
            <a:ext cx="1343025" cy="1047751"/>
          </a:xfrm>
          <a:prstGeom prst="rect">
            <a:avLst/>
          </a:prstGeom>
          <a:noFill/>
        </p:spPr>
      </p:pic>
      <p:pic>
        <p:nvPicPr>
          <p:cNvPr id="3082" name="Picture 10" descr="Скачать бесплатно учебник: Mногомерные статистические методы, Дубров A.M."/>
          <p:cNvPicPr>
            <a:picLocks noChangeAspect="1" noChangeArrowheads="1"/>
          </p:cNvPicPr>
          <p:nvPr/>
        </p:nvPicPr>
        <p:blipFill>
          <a:blip r:embed="rId4" cstate="print"/>
          <a:srcRect/>
          <a:stretch>
            <a:fillRect/>
          </a:stretch>
        </p:blipFill>
        <p:spPr bwMode="auto">
          <a:xfrm>
            <a:off x="6643702" y="3357562"/>
            <a:ext cx="2352682" cy="3330205"/>
          </a:xfrm>
          <a:prstGeom prst="rect">
            <a:avLst/>
          </a:prstGeom>
          <a:noFill/>
        </p:spPr>
      </p:pic>
      <p:sp>
        <p:nvSpPr>
          <p:cNvPr id="9" name="Нижний колонтитул 8"/>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Задание 3</a:t>
            </a:r>
            <a:endParaRPr lang="ru-RU" b="1" dirty="0"/>
          </a:p>
        </p:txBody>
      </p:sp>
      <p:pic>
        <p:nvPicPr>
          <p:cNvPr id="9218" name="Picture 2"/>
          <p:cNvPicPr>
            <a:picLocks noChangeAspect="1" noChangeArrowheads="1"/>
          </p:cNvPicPr>
          <p:nvPr/>
        </p:nvPicPr>
        <p:blipFill>
          <a:blip r:embed="rId2" cstate="print"/>
          <a:srcRect/>
          <a:stretch>
            <a:fillRect/>
          </a:stretch>
        </p:blipFill>
        <p:spPr bwMode="auto">
          <a:xfrm>
            <a:off x="1475656" y="1556792"/>
            <a:ext cx="6552728" cy="4586909"/>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Задание к следующему занятию</a:t>
            </a:r>
            <a:endParaRPr lang="ru-RU" b="1" dirty="0"/>
          </a:p>
        </p:txBody>
      </p:sp>
      <p:sp>
        <p:nvSpPr>
          <p:cNvPr id="3" name="Содержимое 2"/>
          <p:cNvSpPr>
            <a:spLocks noGrp="1"/>
          </p:cNvSpPr>
          <p:nvPr>
            <p:ph idx="1"/>
          </p:nvPr>
        </p:nvSpPr>
        <p:spPr>
          <a:xfrm>
            <a:off x="457200" y="1928802"/>
            <a:ext cx="8229600" cy="4197361"/>
          </a:xfrm>
        </p:spPr>
        <p:txBody>
          <a:bodyPr/>
          <a:lstStyle/>
          <a:p>
            <a:pPr marL="514350" indent="-514350">
              <a:buAutoNum type="arabicPeriod"/>
            </a:pPr>
            <a:r>
              <a:rPr lang="ru-RU" dirty="0" smtClean="0"/>
              <a:t>Факторный анализ: понятие и назначение процедуры.</a:t>
            </a:r>
          </a:p>
          <a:p>
            <a:pPr marL="514350" indent="-514350">
              <a:buAutoNum type="arabicPeriod"/>
            </a:pPr>
            <a:r>
              <a:rPr lang="ru-RU" dirty="0" smtClean="0"/>
              <a:t>Процедура факторного анализа.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166" y="274638"/>
            <a:ext cx="7186634" cy="1143000"/>
          </a:xfrm>
        </p:spPr>
        <p:txBody>
          <a:bodyPr>
            <a:normAutofit fontScale="90000"/>
          </a:bodyPr>
          <a:lstStyle/>
          <a:p>
            <a:r>
              <a:rPr lang="ru-RU" b="1" dirty="0" smtClean="0"/>
              <a:t>Классификация многомерных методов</a:t>
            </a:r>
            <a:endParaRPr lang="ru-RU" b="1" dirty="0"/>
          </a:p>
        </p:txBody>
      </p:sp>
      <p:sp>
        <p:nvSpPr>
          <p:cNvPr id="3" name="Содержимое 2"/>
          <p:cNvSpPr>
            <a:spLocks noGrp="1"/>
          </p:cNvSpPr>
          <p:nvPr>
            <p:ph idx="1"/>
          </p:nvPr>
        </p:nvSpPr>
        <p:spPr/>
        <p:txBody>
          <a:bodyPr>
            <a:normAutofit lnSpcReduction="10000"/>
          </a:bodyPr>
          <a:lstStyle/>
          <a:p>
            <a:pPr>
              <a:buNone/>
            </a:pPr>
            <a:r>
              <a:rPr lang="ru-RU" i="1" dirty="0" smtClean="0"/>
              <a:t>По назначению:</a:t>
            </a:r>
          </a:p>
          <a:p>
            <a:r>
              <a:rPr lang="ru-RU" dirty="0" smtClean="0"/>
              <a:t>Методы предсказания (экстраполяции): множественный регрессионный и </a:t>
            </a:r>
            <a:r>
              <a:rPr lang="ru-RU" dirty="0" err="1" smtClean="0"/>
              <a:t>дискриминантный</a:t>
            </a:r>
            <a:r>
              <a:rPr lang="ru-RU" dirty="0" smtClean="0"/>
              <a:t> анализ</a:t>
            </a:r>
          </a:p>
          <a:p>
            <a:r>
              <a:rPr lang="ru-RU" dirty="0" smtClean="0"/>
              <a:t>Методы классификации: варианты кластерного анализа (без обучения) и </a:t>
            </a:r>
            <a:r>
              <a:rPr lang="ru-RU" dirty="0" err="1" smtClean="0"/>
              <a:t>дискриминантный</a:t>
            </a:r>
            <a:r>
              <a:rPr lang="ru-RU" dirty="0" smtClean="0"/>
              <a:t> анализ</a:t>
            </a:r>
          </a:p>
          <a:p>
            <a:r>
              <a:rPr lang="ru-RU" dirty="0" smtClean="0"/>
              <a:t>Структурные методы: факторный анализ и многомерное </a:t>
            </a:r>
            <a:r>
              <a:rPr lang="ru-RU" dirty="0" err="1" smtClean="0"/>
              <a:t>шкалирование</a:t>
            </a:r>
            <a:endParaRPr lang="ru-RU" dirty="0"/>
          </a:p>
        </p:txBody>
      </p:sp>
      <p:pic>
        <p:nvPicPr>
          <p:cNvPr id="2050" name="Picture 2" descr="Картинка 9 из 64000">
            <a:hlinkClick r:id="rId3"/>
          </p:cNvPr>
          <p:cNvPicPr>
            <a:picLocks noChangeAspect="1" noChangeArrowheads="1"/>
          </p:cNvPicPr>
          <p:nvPr/>
        </p:nvPicPr>
        <p:blipFill>
          <a:blip r:embed="rId4" cstate="print"/>
          <a:srcRect/>
          <a:stretch>
            <a:fillRect/>
          </a:stretch>
        </p:blipFill>
        <p:spPr bwMode="auto">
          <a:xfrm>
            <a:off x="357158" y="214290"/>
            <a:ext cx="1095388" cy="1095388"/>
          </a:xfrm>
          <a:prstGeom prst="rect">
            <a:avLst/>
          </a:prstGeom>
          <a:noFill/>
        </p:spPr>
      </p:pic>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36912"/>
            <a:ext cx="8229600" cy="1080120"/>
          </a:xfrm>
        </p:spPr>
        <p:txBody>
          <a:bodyPr>
            <a:noAutofit/>
          </a:bodyPr>
          <a:lstStyle/>
          <a:p>
            <a:r>
              <a:rPr lang="ru-RU" sz="4800" b="1" dirty="0" smtClean="0"/>
              <a:t>Кластерный анализ</a:t>
            </a:r>
            <a:endParaRPr lang="ru-RU" sz="4800" dirty="0"/>
          </a:p>
        </p:txBody>
      </p:sp>
      <p:pic>
        <p:nvPicPr>
          <p:cNvPr id="13314" name="Picture 2" descr="Картинка 47 из 1948">
            <a:hlinkClick r:id="rId3"/>
          </p:cNvPr>
          <p:cNvPicPr>
            <a:picLocks noChangeAspect="1" noChangeArrowheads="1"/>
          </p:cNvPicPr>
          <p:nvPr/>
        </p:nvPicPr>
        <p:blipFill>
          <a:blip r:embed="rId4" cstate="print"/>
          <a:srcRect/>
          <a:stretch>
            <a:fillRect/>
          </a:stretch>
        </p:blipFill>
        <p:spPr bwMode="auto">
          <a:xfrm>
            <a:off x="4067944" y="0"/>
            <a:ext cx="4762500" cy="2867025"/>
          </a:xfrm>
          <a:prstGeom prst="rect">
            <a:avLst/>
          </a:prstGeom>
          <a:noFill/>
        </p:spPr>
      </p:pic>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
        <p:nvSpPr>
          <p:cNvPr id="6" name="Прямоугольник 5"/>
          <p:cNvSpPr/>
          <p:nvPr/>
        </p:nvSpPr>
        <p:spPr>
          <a:xfrm>
            <a:off x="683568" y="3933056"/>
            <a:ext cx="7920880" cy="2308324"/>
          </a:xfrm>
          <a:prstGeom prst="rect">
            <a:avLst/>
          </a:prstGeom>
        </p:spPr>
        <p:txBody>
          <a:bodyPr wrap="square">
            <a:spAutoFit/>
          </a:bodyPr>
          <a:lstStyle/>
          <a:p>
            <a:pPr algn="ctr"/>
            <a:r>
              <a:rPr lang="ru-RU" sz="2400" dirty="0" smtClean="0"/>
              <a:t>Кластерный анализ объединяет кластеры и переменные (объекты), похожие друг на друга. </a:t>
            </a:r>
          </a:p>
          <a:p>
            <a:pPr algn="ctr"/>
            <a:r>
              <a:rPr lang="ru-RU" sz="2400" dirty="0" smtClean="0"/>
              <a:t>Он позволяет разбить выборку на несколько групп по исследуемому признаку, проанализировать группы (как группируются переменные), группировку объектов (как группируются объекты).</a:t>
            </a:r>
            <a:endParaRPr lang="ru-R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Кластерный анализ</a:t>
            </a:r>
            <a:endParaRPr lang="ru-RU" dirty="0"/>
          </a:p>
        </p:txBody>
      </p:sp>
      <p:sp>
        <p:nvSpPr>
          <p:cNvPr id="3" name="Содержимое 2"/>
          <p:cNvSpPr>
            <a:spLocks noGrp="1"/>
          </p:cNvSpPr>
          <p:nvPr>
            <p:ph idx="1"/>
          </p:nvPr>
        </p:nvSpPr>
        <p:spPr>
          <a:xfrm>
            <a:off x="457200" y="3571876"/>
            <a:ext cx="8229600" cy="2554287"/>
          </a:xfrm>
        </p:spPr>
        <p:txBody>
          <a:bodyPr/>
          <a:lstStyle/>
          <a:p>
            <a:r>
              <a:rPr lang="ru-RU" b="1" dirty="0" smtClean="0"/>
              <a:t>Кластерный анализ предназначен для разбиения совокупности объектов на однородные группы (кластеры или классы). По сути это задача многомерной классификации данных</a:t>
            </a:r>
            <a:endParaRPr lang="ru-RU" dirty="0"/>
          </a:p>
        </p:txBody>
      </p:sp>
      <p:pic>
        <p:nvPicPr>
          <p:cNvPr id="4" name="Рисунок 3"/>
          <p:cNvPicPr/>
          <p:nvPr/>
        </p:nvPicPr>
        <p:blipFill>
          <a:blip r:embed="rId3" cstate="print"/>
          <a:srcRect l="32055" t="60536" r="27607" b="27395"/>
          <a:stretch>
            <a:fillRect/>
          </a:stretch>
        </p:blipFill>
        <p:spPr bwMode="auto">
          <a:xfrm>
            <a:off x="1285852" y="1285860"/>
            <a:ext cx="6072230" cy="2300301"/>
          </a:xfrm>
          <a:prstGeom prst="rect">
            <a:avLst/>
          </a:prstGeom>
          <a:noFill/>
          <a:ln w="9525">
            <a:noFill/>
            <a:miter lim="800000"/>
            <a:headEnd/>
            <a:tailEnd/>
          </a:ln>
        </p:spPr>
      </p:pic>
      <p:pic>
        <p:nvPicPr>
          <p:cNvPr id="5" name="Picture 2" descr="Картинка 9 из 64000">
            <a:hlinkClick r:id="rId4"/>
          </p:cNvPr>
          <p:cNvPicPr>
            <a:picLocks noChangeAspect="1" noChangeArrowheads="1"/>
          </p:cNvPicPr>
          <p:nvPr/>
        </p:nvPicPr>
        <p:blipFill>
          <a:blip r:embed="rId5" cstate="print"/>
          <a:srcRect/>
          <a:stretch>
            <a:fillRect/>
          </a:stretch>
        </p:blipFill>
        <p:spPr bwMode="auto">
          <a:xfrm>
            <a:off x="357158" y="214290"/>
            <a:ext cx="1095388" cy="1095388"/>
          </a:xfrm>
          <a:prstGeom prst="rect">
            <a:avLst/>
          </a:prstGeom>
          <a:noFill/>
        </p:spPr>
      </p:pic>
      <p:sp>
        <p:nvSpPr>
          <p:cNvPr id="6" name="Нижний колонтитул 5"/>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92688"/>
          </a:xfrm>
        </p:spPr>
        <p:txBody>
          <a:bodyPr>
            <a:normAutofit fontScale="62500" lnSpcReduction="20000"/>
          </a:bodyPr>
          <a:lstStyle/>
          <a:p>
            <a:pPr>
              <a:buNone/>
            </a:pPr>
            <a:r>
              <a:rPr lang="ru-RU" dirty="0" smtClean="0"/>
              <a:t>По сути, кластерный анализ – это совокупность инструментов для классификации многомерных объектов. Метод подразумевает определение расстояния между переменными (дельты) и последующее выделение групп наблюдений (кластеров).</a:t>
            </a:r>
          </a:p>
          <a:p>
            <a:pPr>
              <a:buNone/>
            </a:pPr>
            <a:r>
              <a:rPr lang="ru-RU" dirty="0" smtClean="0"/>
              <a:t>Техника кластеризации применяется в самых разнообразных областях. Главное задача – разбить многомерный ряд исследуемых значений (объектов, переменных, признаков) на однородные группы, кластеры. То есть данные классифицируются и структурируются.</a:t>
            </a:r>
          </a:p>
          <a:p>
            <a:pPr>
              <a:buNone/>
            </a:pPr>
            <a:r>
              <a:rPr lang="ru-RU" dirty="0" smtClean="0"/>
              <a:t>Вопрос, который задает исследователь при использовании кластерного анализа, – как организовать многомерную выборку в наглядные структуры.</a:t>
            </a:r>
          </a:p>
          <a:p>
            <a:pPr>
              <a:buNone/>
            </a:pPr>
            <a:r>
              <a:rPr lang="ru-RU" dirty="0" smtClean="0"/>
              <a:t>Примеры использования кластерного анализа:</a:t>
            </a:r>
          </a:p>
          <a:p>
            <a:r>
              <a:rPr lang="ru-RU" dirty="0" smtClean="0"/>
              <a:t>В биологии – для определения видов животных на Земле.</a:t>
            </a:r>
          </a:p>
          <a:p>
            <a:r>
              <a:rPr lang="ru-RU" dirty="0" smtClean="0"/>
              <a:t>В медицине – для классификации заболеваний по группам симптомов и способам терапии.</a:t>
            </a:r>
          </a:p>
          <a:p>
            <a:r>
              <a:rPr lang="ru-RU" dirty="0" smtClean="0"/>
              <a:t>В психологии – для определения типов поведения личности в определенных ситуациях.</a:t>
            </a:r>
          </a:p>
          <a:p>
            <a:r>
              <a:rPr lang="ru-RU" dirty="0" smtClean="0"/>
              <a:t>В экономическом анализе – при изучении и прогнозировании экономической депрессии, исследовании конъюнктуры.</a:t>
            </a:r>
          </a:p>
          <a:p>
            <a:r>
              <a:rPr lang="ru-RU" dirty="0" smtClean="0"/>
              <a:t>В разнообразных маркетинговых исследованиях.</a:t>
            </a:r>
          </a:p>
          <a:p>
            <a:r>
              <a:rPr lang="ru-RU" dirty="0" smtClean="0"/>
              <a:t>Когда нужно преобразовать «горы» информации в пригодные для дальнейшего изучения группы, используют кластерный анализ.</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txBody>
          <a:bodyPr>
            <a:normAutofit fontScale="70000" lnSpcReduction="20000"/>
          </a:bodyPr>
          <a:lstStyle/>
          <a:p>
            <a:pPr>
              <a:buNone/>
            </a:pPr>
            <a:r>
              <a:rPr lang="ru-RU" b="1" dirty="0" smtClean="0"/>
              <a:t>Преимущества метода:</a:t>
            </a:r>
          </a:p>
          <a:p>
            <a:r>
              <a:rPr lang="ru-RU" dirty="0" smtClean="0"/>
              <a:t>позволяет разбивать многомерный ряд сразу по целому набору параметров;</a:t>
            </a:r>
          </a:p>
          <a:p>
            <a:r>
              <a:rPr lang="ru-RU" dirty="0" smtClean="0"/>
              <a:t>можно рассматривать данные практически любой природы (нет ограничений на вид исследуемых объектов);</a:t>
            </a:r>
          </a:p>
          <a:p>
            <a:r>
              <a:rPr lang="ru-RU" dirty="0" smtClean="0"/>
              <a:t>можно обрабатывать значительные объемы информации, резко сжимать их, делать компактными и наглядными;</a:t>
            </a:r>
          </a:p>
          <a:p>
            <a:r>
              <a:rPr lang="ru-RU" dirty="0" smtClean="0"/>
              <a:t>может применяться циклически (проводится до тех пор, пока не будет достигнут нужный результат; а после каждого цикла возможно значительное изменение направленности дальнейшего исследования).</a:t>
            </a:r>
          </a:p>
          <a:p>
            <a:pPr>
              <a:buNone/>
            </a:pPr>
            <a:r>
              <a:rPr lang="ru-RU" b="1" dirty="0" smtClean="0"/>
              <a:t>Кластерный анализ имеет и свои недостатки:</a:t>
            </a:r>
          </a:p>
          <a:p>
            <a:r>
              <a:rPr lang="ru-RU" dirty="0" smtClean="0"/>
              <a:t>состав и количество кластеров зависит от заданного критерия разбиения;</a:t>
            </a:r>
          </a:p>
          <a:p>
            <a:r>
              <a:rPr lang="ru-RU" dirty="0" smtClean="0"/>
              <a:t>при преобразовании исходного набора данных в компактные группы исходная информация может искажаться, отдельные объекты могут терять свою индивидуальность;</a:t>
            </a:r>
          </a:p>
          <a:p>
            <a:r>
              <a:rPr lang="ru-RU" dirty="0" smtClean="0"/>
              <a:t>часто игнорируется отсутствие в анализируемой совокупности некоторых значений кластеров.</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480" y="274638"/>
            <a:ext cx="6972320" cy="1143000"/>
          </a:xfrm>
        </p:spPr>
        <p:txBody>
          <a:bodyPr>
            <a:normAutofit fontScale="90000"/>
          </a:bodyPr>
          <a:lstStyle/>
          <a:p>
            <a:r>
              <a:rPr lang="ru-RU" b="1" dirty="0" smtClean="0"/>
              <a:t>Данные для кластерного анализа</a:t>
            </a:r>
            <a:endParaRPr lang="ru-RU" b="1" dirty="0"/>
          </a:p>
        </p:txBody>
      </p:sp>
      <p:sp>
        <p:nvSpPr>
          <p:cNvPr id="3" name="Содержимое 2"/>
          <p:cNvSpPr>
            <a:spLocks noGrp="1"/>
          </p:cNvSpPr>
          <p:nvPr>
            <p:ph idx="1"/>
          </p:nvPr>
        </p:nvSpPr>
        <p:spPr/>
        <p:txBody>
          <a:bodyPr>
            <a:normAutofit fontScale="85000" lnSpcReduction="10000"/>
          </a:bodyPr>
          <a:lstStyle/>
          <a:p>
            <a:r>
              <a:rPr lang="ru-RU" dirty="0" smtClean="0"/>
              <a:t>Кластерный анализ можно применять к интервальным данным, частотам, бинарными данным. Важно, чтобы переменные изменялись в</a:t>
            </a:r>
            <a:br>
              <a:rPr lang="ru-RU" dirty="0" smtClean="0"/>
            </a:br>
            <a:r>
              <a:rPr lang="ru-RU" dirty="0" smtClean="0"/>
              <a:t>сравнимых шкалах</a:t>
            </a:r>
          </a:p>
          <a:p>
            <a:r>
              <a:rPr lang="ru-RU" dirty="0" smtClean="0"/>
              <a:t>Чтобы устранить неоднородность измерения</a:t>
            </a:r>
            <a:br>
              <a:rPr lang="ru-RU" dirty="0" smtClean="0"/>
            </a:br>
            <a:r>
              <a:rPr lang="ru-RU" dirty="0" smtClean="0"/>
              <a:t>исходных данных, все их значения предварительно нормируются, т.е. выражаются через отношение этих значений к некоторой величине,</a:t>
            </a:r>
            <a:br>
              <a:rPr lang="ru-RU" dirty="0" smtClean="0"/>
            </a:br>
            <a:r>
              <a:rPr lang="ru-RU" dirty="0" smtClean="0"/>
              <a:t>отражающей определенные свойства данного показателя</a:t>
            </a:r>
            <a:endParaRPr lang="ru-RU" dirty="0"/>
          </a:p>
        </p:txBody>
      </p:sp>
      <p:pic>
        <p:nvPicPr>
          <p:cNvPr id="4" name="Picture 2" descr="Картинка 9 из 64000">
            <a:hlinkClick r:id="rId3"/>
          </p:cNvPr>
          <p:cNvPicPr>
            <a:picLocks noChangeAspect="1" noChangeArrowheads="1"/>
          </p:cNvPicPr>
          <p:nvPr/>
        </p:nvPicPr>
        <p:blipFill>
          <a:blip r:embed="rId4" cstate="print"/>
          <a:srcRect/>
          <a:stretch>
            <a:fillRect/>
          </a:stretch>
        </p:blipFill>
        <p:spPr bwMode="auto">
          <a:xfrm>
            <a:off x="357158" y="214290"/>
            <a:ext cx="1095388" cy="1095388"/>
          </a:xfrm>
          <a:prstGeom prst="rect">
            <a:avLst/>
          </a:prstGeom>
          <a:noFill/>
        </p:spPr>
      </p:pic>
      <p:sp>
        <p:nvSpPr>
          <p:cNvPr id="5" name="Нижний колонтитул 4"/>
          <p:cNvSpPr>
            <a:spLocks noGrp="1"/>
          </p:cNvSpPr>
          <p:nvPr>
            <p:ph type="ftr" sz="quarter" idx="11"/>
          </p:nvPr>
        </p:nvSpPr>
        <p:spPr/>
        <p:txBody>
          <a:bodyPr/>
          <a:lstStyle/>
          <a:p>
            <a:r>
              <a:rPr lang="ru-RU" smtClean="0"/>
              <a:t>Цихончик Н.В., 2016</a:t>
            </a:r>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3971</TotalTime>
  <Words>2684</Words>
  <Application>Microsoft Office PowerPoint</Application>
  <PresentationFormat>Экран (4:3)</PresentationFormat>
  <Paragraphs>218</Paragraphs>
  <Slides>31</Slides>
  <Notes>13</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Тема Office</vt:lpstr>
      <vt:lpstr>Практическое занятие №3 «Кластерный анализ»</vt:lpstr>
      <vt:lpstr>План занятия</vt:lpstr>
      <vt:lpstr>Методы многомерного анализа (multivariate analysis methods)</vt:lpstr>
      <vt:lpstr>Классификация многомерных методов</vt:lpstr>
      <vt:lpstr>Кластерный анализ</vt:lpstr>
      <vt:lpstr>Кластерный анализ</vt:lpstr>
      <vt:lpstr>Слайд 7</vt:lpstr>
      <vt:lpstr>Слайд 8</vt:lpstr>
      <vt:lpstr>Данные для кластерного анализа</vt:lpstr>
      <vt:lpstr>Кластер</vt:lpstr>
      <vt:lpstr>Методы кластерного анализа </vt:lpstr>
      <vt:lpstr>Методы кластерного анализа: иерархические </vt:lpstr>
      <vt:lpstr>Дендрограмма</vt:lpstr>
      <vt:lpstr>Определение количества кластеров </vt:lpstr>
      <vt:lpstr>Методы кластерного анализа: неиерархические </vt:lpstr>
      <vt:lpstr>Практическая часть - построение кластеров в программе Excel</vt:lpstr>
      <vt:lpstr>Слайд 17</vt:lpstr>
      <vt:lpstr>Пример использования</vt:lpstr>
      <vt:lpstr>Шаг 1</vt:lpstr>
      <vt:lpstr>Шаг 1</vt:lpstr>
      <vt:lpstr>Шаг 2</vt:lpstr>
      <vt:lpstr>Шаг 2</vt:lpstr>
      <vt:lpstr>Шаг 3</vt:lpstr>
      <vt:lpstr>Шаг 3</vt:lpstr>
      <vt:lpstr>Шаг 4</vt:lpstr>
      <vt:lpstr>Шаг 4</vt:lpstr>
      <vt:lpstr>Шаг 5</vt:lpstr>
      <vt:lpstr>Задание 1</vt:lpstr>
      <vt:lpstr>Задание 2</vt:lpstr>
      <vt:lpstr>Задание 3</vt:lpstr>
      <vt:lpstr>Задание к следующему занятию</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Практическое занятие №1 «Основы измерения и количественного описания данных»</dc:title>
  <cp:lastModifiedBy>Надежда</cp:lastModifiedBy>
  <cp:revision>126</cp:revision>
  <dcterms:modified xsi:type="dcterms:W3CDTF">2019-11-28T17:15:02Z</dcterms:modified>
</cp:coreProperties>
</file>