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0" r:id="rId2"/>
    <p:sldId id="916" r:id="rId3"/>
    <p:sldId id="884" r:id="rId4"/>
    <p:sldId id="886" r:id="rId5"/>
    <p:sldId id="885" r:id="rId6"/>
    <p:sldId id="266" r:id="rId7"/>
    <p:sldId id="837" r:id="rId8"/>
    <p:sldId id="911" r:id="rId9"/>
    <p:sldId id="838" r:id="rId10"/>
    <p:sldId id="836" r:id="rId11"/>
    <p:sldId id="887" r:id="rId12"/>
    <p:sldId id="889" r:id="rId13"/>
    <p:sldId id="892" r:id="rId14"/>
    <p:sldId id="893" r:id="rId15"/>
    <p:sldId id="915" r:id="rId16"/>
    <p:sldId id="895" r:id="rId17"/>
    <p:sldId id="896" r:id="rId18"/>
    <p:sldId id="894" r:id="rId19"/>
    <p:sldId id="908" r:id="rId20"/>
    <p:sldId id="900" r:id="rId21"/>
    <p:sldId id="906" r:id="rId22"/>
    <p:sldId id="898" r:id="rId23"/>
    <p:sldId id="907" r:id="rId24"/>
    <p:sldId id="903" r:id="rId25"/>
    <p:sldId id="902" r:id="rId26"/>
    <p:sldId id="905" r:id="rId27"/>
    <p:sldId id="899" r:id="rId28"/>
    <p:sldId id="901" r:id="rId29"/>
    <p:sldId id="909" r:id="rId30"/>
    <p:sldId id="904" r:id="rId31"/>
    <p:sldId id="910" r:id="rId32"/>
    <p:sldId id="795"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BEBEB"/>
    <a:srgbClr val="B60000"/>
    <a:srgbClr val="F1E3FD"/>
    <a:srgbClr val="4472C4"/>
    <a:srgbClr val="C00000"/>
    <a:srgbClr val="E1E0EE"/>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48" autoAdjust="0"/>
  </p:normalViewPr>
  <p:slideViewPr>
    <p:cSldViewPr snapToGrid="0">
      <p:cViewPr varScale="1">
        <p:scale>
          <a:sx n="101" d="100"/>
          <a:sy n="101" d="100"/>
        </p:scale>
        <p:origin x="12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70AA1-1AB2-4F30-B83F-603457C1F75B}" type="datetimeFigureOut">
              <a:rPr lang="zh-CN" altLang="en-US" smtClean="0"/>
              <a:t>2025/5/12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786D2-D39C-4E6F-8CF6-5932D5782285}" type="slidenum">
              <a:rPr lang="zh-CN" altLang="en-US" smtClean="0"/>
              <a:t>‹#›</a:t>
            </a:fld>
            <a:endParaRPr lang="zh-CN" altLang="en-US"/>
          </a:p>
        </p:txBody>
      </p:sp>
    </p:spTree>
    <p:extLst>
      <p:ext uri="{BB962C8B-B14F-4D97-AF65-F5344CB8AC3E}">
        <p14:creationId xmlns:p14="http://schemas.microsoft.com/office/powerpoint/2010/main" val="300843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crl.seu.edu.cn/_upload/article/files/8a/9c/56bf70f74b1caa3eef6cc3c632e7/9dabb95a-5520-4967-acb7-51a09d979ab8.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crl.seu.edu.cn/_upload/article/files/8a/9c/56bf70f74b1caa3eef6cc3c632e7/9dabb95a-5520-4967-acb7-51a09d979ab8.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crl.seu.edu.cn/_upload/article/files/8a/9c/56bf70f74b1caa3eef6cc3c632e7/9dabb95a-5520-4967-acb7-51a09d979ab8.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当前，以宽带互联为特征的新一代低轨卫星通信系统的建设逐渐加速，迎来卫星移动通信产业的第二波发展热潮。新一代卫星移动通信系统在不断推动卫星通信产业链的垂直整合，能够有效解决通信基础设施匮乏地区互联网接入的问题，能够显著提升通信能力，降低宽带成本，拓展应用场景等。与</a:t>
            </a:r>
            <a:r>
              <a:rPr lang="en-US" altLang="zh-CN" dirty="0">
                <a:sym typeface="+mn-ea"/>
              </a:rPr>
              <a:t>5G</a:t>
            </a:r>
            <a:r>
              <a:rPr lang="zh-CN" altLang="en-US" dirty="0">
                <a:sym typeface="+mn-ea"/>
              </a:rPr>
              <a:t>相比，新一代卫星移动通信网络具有广覆盖、低延时、宽带化、低成本的优势。</a:t>
            </a:r>
            <a:endParaRPr lang="en-US" altLang="zh-CN" dirty="0"/>
          </a:p>
          <a:p>
            <a:endParaRPr lang="zh-CN" altLang="en-US" dirty="0"/>
          </a:p>
        </p:txBody>
      </p:sp>
    </p:spTree>
    <p:extLst>
      <p:ext uri="{BB962C8B-B14F-4D97-AF65-F5344CB8AC3E}">
        <p14:creationId xmlns:p14="http://schemas.microsoft.com/office/powerpoint/2010/main" val="161286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7716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5907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2624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B786D2-D39C-4E6F-8CF6-5932D5782285}" type="slidenum">
              <a:rPr lang="zh-CN" altLang="en-US" smtClean="0"/>
              <a:t>15</a:t>
            </a:fld>
            <a:endParaRPr lang="zh-CN" altLang="en-US"/>
          </a:p>
        </p:txBody>
      </p:sp>
    </p:spTree>
    <p:extLst>
      <p:ext uri="{BB962C8B-B14F-4D97-AF65-F5344CB8AC3E}">
        <p14:creationId xmlns:p14="http://schemas.microsoft.com/office/powerpoint/2010/main" val="407734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这四点是当前的</a:t>
            </a:r>
            <a:r>
              <a:rPr lang="en-US" altLang="zh-CN" dirty="0"/>
              <a:t>5G</a:t>
            </a:r>
            <a:r>
              <a:rPr lang="zh-CN" altLang="en-US" dirty="0"/>
              <a:t>研究的</a:t>
            </a:r>
            <a:r>
              <a:rPr lang="en-US" altLang="zh-CN" dirty="0"/>
              <a:t>AI</a:t>
            </a:r>
            <a:r>
              <a:rPr lang="zh-CN" altLang="en-US" dirty="0"/>
              <a:t>的范围。</a:t>
            </a:r>
          </a:p>
        </p:txBody>
      </p:sp>
    </p:spTree>
    <p:extLst>
      <p:ext uri="{BB962C8B-B14F-4D97-AF65-F5344CB8AC3E}">
        <p14:creationId xmlns:p14="http://schemas.microsoft.com/office/powerpoint/2010/main" val="163291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76469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据预测，未来通过卫星连接的物联网设备数量将急剧增加，产生泽字节（</a:t>
            </a:r>
            <a:r>
              <a:rPr lang="en-US" altLang="zh-CN" dirty="0"/>
              <a:t>ZB</a:t>
            </a:r>
            <a:r>
              <a:rPr lang="zh-CN" altLang="en-US" dirty="0"/>
              <a:t>）级别</a:t>
            </a:r>
            <a:r>
              <a:rPr lang="zh-CN" altLang="en-US"/>
              <a:t>的数据 </a:t>
            </a:r>
            <a:r>
              <a:rPr lang="en-US" altLang="zh-CN" baseline="30000"/>
              <a:t>4 </a:t>
            </a:r>
            <a:r>
              <a:rPr lang="zh-CN" altLang="en-US"/>
              <a:t>。</a:t>
            </a:r>
            <a:endParaRPr lang="en-US" altLang="zh-CN" dirty="0"/>
          </a:p>
          <a:p>
            <a:r>
              <a:rPr lang="zh-CN" altLang="en-US" dirty="0"/>
              <a:t>以</a:t>
            </a:r>
            <a:r>
              <a:rPr lang="en-US" altLang="zh-CN" dirty="0" err="1"/>
              <a:t>Starlink</a:t>
            </a:r>
            <a:r>
              <a:rPr lang="zh-CN" altLang="en-US" dirty="0"/>
              <a:t>为例，其激光通信网络每日已处理高达数拍字节（</a:t>
            </a:r>
            <a:r>
              <a:rPr lang="en-US" altLang="zh-CN" dirty="0"/>
              <a:t>PB</a:t>
            </a:r>
            <a:r>
              <a:rPr lang="zh-CN" altLang="en-US" dirty="0"/>
              <a:t>）的</a:t>
            </a:r>
            <a:r>
              <a:rPr lang="zh-CN" altLang="en-US"/>
              <a:t>数据流量 </a:t>
            </a:r>
            <a:r>
              <a:rPr lang="en-US" altLang="zh-CN" baseline="30000"/>
              <a:t>5 </a:t>
            </a:r>
            <a:r>
              <a:rPr lang="zh-CN" altLang="en-US"/>
              <a:t>。</a:t>
            </a:r>
            <a:r>
              <a:rPr lang="zh-CN" altLang="en-US" dirty="0"/>
              <a:t>这种数据的爆炸式增长凸显了对高效处理能力的迫切</a:t>
            </a:r>
            <a:r>
              <a:rPr lang="zh-CN" altLang="en-US"/>
              <a:t>需求。   </a:t>
            </a:r>
            <a:endParaRPr lang="zh-CN" altLang="en-US" dirty="0">
              <a:hlinkClick r:id="rId3"/>
            </a:endParaRPr>
          </a:p>
        </p:txBody>
      </p:sp>
    </p:spTree>
    <p:extLst>
      <p:ext uri="{BB962C8B-B14F-4D97-AF65-F5344CB8AC3E}">
        <p14:creationId xmlns:p14="http://schemas.microsoft.com/office/powerpoint/2010/main" val="1270938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据预测，未来通过卫星连接的物联网设备数量将急剧增加，产生泽字节（</a:t>
            </a:r>
            <a:r>
              <a:rPr lang="en-US" altLang="zh-CN" dirty="0"/>
              <a:t>ZB</a:t>
            </a:r>
            <a:r>
              <a:rPr lang="zh-CN" altLang="en-US" dirty="0"/>
              <a:t>）级别</a:t>
            </a:r>
            <a:r>
              <a:rPr lang="zh-CN" altLang="en-US"/>
              <a:t>的数据 </a:t>
            </a:r>
            <a:r>
              <a:rPr lang="en-US" altLang="zh-CN" baseline="30000"/>
              <a:t>4 </a:t>
            </a:r>
            <a:r>
              <a:rPr lang="zh-CN" altLang="en-US"/>
              <a:t>。</a:t>
            </a:r>
            <a:endParaRPr lang="en-US" altLang="zh-CN" dirty="0"/>
          </a:p>
          <a:p>
            <a:r>
              <a:rPr lang="zh-CN" altLang="en-US" dirty="0"/>
              <a:t>以</a:t>
            </a:r>
            <a:r>
              <a:rPr lang="en-US" altLang="zh-CN" dirty="0" err="1"/>
              <a:t>Starlink</a:t>
            </a:r>
            <a:r>
              <a:rPr lang="zh-CN" altLang="en-US" dirty="0"/>
              <a:t>为例，其激光通信网络每日已处理高达数拍字节（</a:t>
            </a:r>
            <a:r>
              <a:rPr lang="en-US" altLang="zh-CN" dirty="0"/>
              <a:t>PB</a:t>
            </a:r>
            <a:r>
              <a:rPr lang="zh-CN" altLang="en-US" dirty="0"/>
              <a:t>）的</a:t>
            </a:r>
            <a:r>
              <a:rPr lang="zh-CN" altLang="en-US"/>
              <a:t>数据流量 </a:t>
            </a:r>
            <a:r>
              <a:rPr lang="en-US" altLang="zh-CN" baseline="30000"/>
              <a:t>5 </a:t>
            </a:r>
            <a:r>
              <a:rPr lang="zh-CN" altLang="en-US"/>
              <a:t>。</a:t>
            </a:r>
            <a:r>
              <a:rPr lang="zh-CN" altLang="en-US" dirty="0"/>
              <a:t>这种数据的爆炸式增长凸显了对高效处理能力的迫切</a:t>
            </a:r>
            <a:r>
              <a:rPr lang="zh-CN" altLang="en-US"/>
              <a:t>需求。   </a:t>
            </a:r>
            <a:endParaRPr lang="zh-CN" altLang="en-US" dirty="0">
              <a:hlinkClick r:id="rId3"/>
            </a:endParaRPr>
          </a:p>
        </p:txBody>
      </p:sp>
    </p:spTree>
    <p:extLst>
      <p:ext uri="{BB962C8B-B14F-4D97-AF65-F5344CB8AC3E}">
        <p14:creationId xmlns:p14="http://schemas.microsoft.com/office/powerpoint/2010/main" val="384585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据预测，未来通过卫星连接的物联网设备数量将急剧增加，产生泽字节（</a:t>
            </a:r>
            <a:r>
              <a:rPr lang="en-US" altLang="zh-CN" dirty="0"/>
              <a:t>ZB</a:t>
            </a:r>
            <a:r>
              <a:rPr lang="zh-CN" altLang="en-US" dirty="0"/>
              <a:t>）级别的数据 </a:t>
            </a:r>
            <a:r>
              <a:rPr lang="en-US" altLang="zh-CN" baseline="30000" dirty="0"/>
              <a:t>4 </a:t>
            </a:r>
            <a:r>
              <a:rPr lang="zh-CN" altLang="en-US" dirty="0"/>
              <a:t>。</a:t>
            </a:r>
            <a:endParaRPr lang="en-US" altLang="zh-CN" dirty="0"/>
          </a:p>
          <a:p>
            <a:r>
              <a:rPr lang="zh-CN" altLang="en-US" dirty="0"/>
              <a:t>以</a:t>
            </a:r>
            <a:r>
              <a:rPr lang="en-US" altLang="zh-CN" dirty="0" err="1"/>
              <a:t>Starlink</a:t>
            </a:r>
            <a:r>
              <a:rPr lang="zh-CN" altLang="en-US" dirty="0"/>
              <a:t>为例，其激光通信网络每日已处理高达数拍字节（</a:t>
            </a:r>
            <a:r>
              <a:rPr lang="en-US" altLang="zh-CN" dirty="0"/>
              <a:t>PB</a:t>
            </a:r>
            <a:r>
              <a:rPr lang="zh-CN" altLang="en-US" dirty="0"/>
              <a:t>）的数据流量 </a:t>
            </a:r>
            <a:r>
              <a:rPr lang="en-US" altLang="zh-CN" baseline="30000" dirty="0"/>
              <a:t>5 </a:t>
            </a:r>
            <a:r>
              <a:rPr lang="zh-CN" altLang="en-US" dirty="0"/>
              <a:t>。这种数据的爆炸式增长凸显了对高效处理能力的迫切需求。   </a:t>
            </a:r>
            <a:endParaRPr lang="en-US" altLang="zh-CN" dirty="0"/>
          </a:p>
          <a:p>
            <a:endParaRPr lang="en-US" altLang="zh-CN" dirty="0"/>
          </a:p>
          <a:p>
            <a:r>
              <a:rPr lang="en-US" altLang="zh-CN" dirty="0"/>
              <a:t>AI</a:t>
            </a:r>
            <a:r>
              <a:rPr lang="zh-CN" altLang="en-US" dirty="0"/>
              <a:t>是提升卫星数据利用率与系统效率的少数选项之一</a:t>
            </a:r>
            <a:endParaRPr lang="zh-CN" altLang="en-US" dirty="0">
              <a:hlinkClick r:id="rId3"/>
            </a:endParaRPr>
          </a:p>
        </p:txBody>
      </p:sp>
    </p:spTree>
    <p:extLst>
      <p:ext uri="{BB962C8B-B14F-4D97-AF65-F5344CB8AC3E}">
        <p14:creationId xmlns:p14="http://schemas.microsoft.com/office/powerpoint/2010/main" val="136855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4275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60724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6704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59154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在分布式卫星</a:t>
            </a:r>
            <a:r>
              <a:rPr lang="en-US" altLang="zh-CN" dirty="0"/>
              <a:t>AI</a:t>
            </a:r>
            <a:r>
              <a:rPr lang="zh-CN" altLang="en-US" dirty="0"/>
              <a:t>（</a:t>
            </a:r>
            <a:r>
              <a:rPr lang="en-US" altLang="zh-CN" dirty="0"/>
              <a:t>FL/SL</a:t>
            </a:r>
            <a:r>
              <a:rPr lang="zh-CN" altLang="en-US" dirty="0"/>
              <a:t>）中，参与实体（其他卫星、地面站，甚至同一颗卫星上的不同虚拟功能，如果是多租户环境）可能成为拥有对部分模型信息（梯度、切割数据）合法访问权限的“内部人员”。</a:t>
            </a:r>
            <a:endParaRPr lang="en-US" altLang="zh-CN" dirty="0"/>
          </a:p>
          <a:p>
            <a:endParaRPr lang="en-US" altLang="zh-CN" dirty="0"/>
          </a:p>
          <a:p>
            <a:r>
              <a:rPr lang="zh-CN" altLang="en-US" dirty="0"/>
              <a:t>这使得由内部人员发起的推断攻击 尤其强大且难以检测，与外部攻击相比更具威胁性。</a:t>
            </a:r>
            <a:r>
              <a:rPr lang="en-US" altLang="zh-CN" dirty="0"/>
              <a:t>FL/SL</a:t>
            </a:r>
            <a:r>
              <a:rPr lang="zh-CN" altLang="en-US" dirty="0"/>
              <a:t>本质上涉及在参与者之间或与聚合器共享中间结果（模型更新</a:t>
            </a:r>
            <a:r>
              <a:rPr lang="en-US" altLang="zh-CN" dirty="0"/>
              <a:t>/</a:t>
            </a:r>
            <a:r>
              <a:rPr lang="zh-CN" altLang="en-US" dirty="0"/>
              <a:t>切割数据）。在卫星环境中，这些参与者</a:t>
            </a:r>
            <a:r>
              <a:rPr lang="en-US" altLang="zh-CN" dirty="0"/>
              <a:t>/</a:t>
            </a:r>
            <a:r>
              <a:rPr lang="zh-CN" altLang="en-US" dirty="0"/>
              <a:t>聚合器可能是星座中的其他卫星、地面站，甚至是强大卫星上的不同进程。如果这些实体中的任何一个被攻破或恶意行为（即成为“内部人员”），它们就可以利用接收到的信息发起推断攻击 。这与外部攻击者首先需要突破网络边界的情况不同</a:t>
            </a:r>
            <a:endParaRPr lang="en-US" altLang="zh-CN" dirty="0"/>
          </a:p>
          <a:p>
            <a:endParaRPr lang="en-US" altLang="zh-CN" b="1" dirty="0"/>
          </a:p>
          <a:p>
            <a:r>
              <a:rPr lang="en-US" altLang="zh-CN" b="1" dirty="0"/>
              <a:t>LEO</a:t>
            </a:r>
            <a:r>
              <a:rPr lang="zh-CN" altLang="en-US" b="1" dirty="0"/>
              <a:t>卫星网络的高移动性和动态拓扑  </a:t>
            </a:r>
            <a:r>
              <a:rPr lang="zh-CN" altLang="en-US" dirty="0"/>
              <a:t>可能为攻击者创造瞬时的漏洞或机会。例如，一个被攻破的卫星可能在</a:t>
            </a:r>
            <a:r>
              <a:rPr lang="en-US" altLang="zh-CN" dirty="0"/>
              <a:t>FL/SL</a:t>
            </a:r>
            <a:r>
              <a:rPr lang="zh-CN" altLang="en-US" dirty="0"/>
              <a:t>轮次中短暂地与许多其他卫星接触，从而最大限度地暴露其数据</a:t>
            </a:r>
            <a:r>
              <a:rPr lang="en-US" altLang="zh-CN" dirty="0"/>
              <a:t>/</a:t>
            </a:r>
            <a:r>
              <a:rPr lang="zh-CN" altLang="en-US" dirty="0"/>
              <a:t>模型或扩大其投毒影响。</a:t>
            </a:r>
            <a:r>
              <a:rPr lang="en-US" altLang="zh-CN" dirty="0"/>
              <a:t>LEO</a:t>
            </a:r>
            <a:r>
              <a:rPr lang="zh-CN" altLang="en-US" dirty="0"/>
              <a:t>卫星不断移动，导致网络链路和邻居集不断变化 。在</a:t>
            </a:r>
            <a:r>
              <a:rPr lang="en-US" altLang="zh-CN" dirty="0"/>
              <a:t>FL/SL</a:t>
            </a:r>
            <a:r>
              <a:rPr lang="zh-CN" altLang="en-US" dirty="0"/>
              <a:t>中，参与者交换数据</a:t>
            </a:r>
            <a:r>
              <a:rPr lang="en-US" altLang="zh-CN" dirty="0"/>
              <a:t>/</a:t>
            </a:r>
            <a:r>
              <a:rPr lang="zh-CN" altLang="en-US" dirty="0"/>
              <a:t>模型。如果一个恶意卫星（攻击者）能够预测或利用这些动态连接（例如，何时它将成为特定卫星集群的聚合器，如</a:t>
            </a:r>
            <a:r>
              <a:rPr lang="en-US" altLang="zh-CN" dirty="0" err="1"/>
              <a:t>SemSpaceFL</a:t>
            </a:r>
            <a:r>
              <a:rPr lang="en-US" altLang="zh-CN" dirty="0"/>
              <a:t>  </a:t>
            </a:r>
            <a:r>
              <a:rPr lang="zh-CN" altLang="en-US" dirty="0"/>
              <a:t>中所述），它就可以最大限度地扩大其发起推断攻击或针对性投毒的范围。间歇性连接  也可能使恶意更新的检测复杂化。</a:t>
            </a:r>
          </a:p>
        </p:txBody>
      </p:sp>
    </p:spTree>
    <p:extLst>
      <p:ext uri="{BB962C8B-B14F-4D97-AF65-F5344CB8AC3E}">
        <p14:creationId xmlns:p14="http://schemas.microsoft.com/office/powerpoint/2010/main" val="1538384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3962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在存储转发模式下，</a:t>
            </a:r>
            <a:r>
              <a:rPr lang="en-US" altLang="zh-CN" dirty="0"/>
              <a:t>Sa2</a:t>
            </a:r>
            <a:r>
              <a:rPr lang="zh-CN" altLang="en-US" dirty="0"/>
              <a:t>提出的架构</a:t>
            </a:r>
            <a:r>
              <a:rPr lang="en-US" altLang="zh-CN" dirty="0"/>
              <a:t>solution</a:t>
            </a:r>
            <a:r>
              <a:rPr lang="zh-CN" altLang="en-US" dirty="0"/>
              <a:t>很多，包括</a:t>
            </a:r>
            <a:r>
              <a:rPr lang="en-US" altLang="zh-CN" dirty="0"/>
              <a:t>MME</a:t>
            </a:r>
            <a:r>
              <a:rPr lang="zh-CN" altLang="en-US" dirty="0"/>
              <a:t>分离架构，全核心网上星架构，</a:t>
            </a:r>
            <a:r>
              <a:rPr lang="en-US" altLang="zh-CN" dirty="0"/>
              <a:t>MME</a:t>
            </a:r>
            <a:r>
              <a:rPr lang="zh-CN" altLang="en-US" dirty="0"/>
              <a:t>上星架构，</a:t>
            </a:r>
            <a:r>
              <a:rPr lang="en-US" altLang="zh-CN" dirty="0" err="1"/>
              <a:t>eNB</a:t>
            </a:r>
            <a:r>
              <a:rPr lang="zh-CN" altLang="en-US" dirty="0"/>
              <a:t>上星等，但是</a:t>
            </a:r>
            <a:r>
              <a:rPr lang="en-US" altLang="zh-CN" dirty="0"/>
              <a:t>TR</a:t>
            </a:r>
            <a:r>
              <a:rPr lang="zh-CN" altLang="en-US" dirty="0"/>
              <a:t>结论里面目前只列了以上两种</a:t>
            </a:r>
            <a:endParaRPr lang="en-US" altLang="zh-CN" dirty="0"/>
          </a:p>
          <a:p>
            <a:r>
              <a:rPr lang="zh-CN" altLang="en-US" dirty="0"/>
              <a:t>国外目前关注的还是</a:t>
            </a:r>
            <a:r>
              <a:rPr lang="en-US" altLang="zh-CN" dirty="0"/>
              <a:t>4G</a:t>
            </a:r>
          </a:p>
          <a:p>
            <a:r>
              <a:rPr lang="en-US" altLang="zh-CN" dirty="0"/>
              <a:t>UE-</a:t>
            </a:r>
            <a:r>
              <a:rPr lang="zh-CN" altLang="en-US" dirty="0"/>
              <a:t>卫星</a:t>
            </a:r>
            <a:r>
              <a:rPr lang="en-US" altLang="zh-CN" dirty="0"/>
              <a:t>-UE</a:t>
            </a:r>
            <a:r>
              <a:rPr lang="zh-CN" altLang="en-US" dirty="0"/>
              <a:t>连接间歇存在</a:t>
            </a:r>
            <a:endParaRPr lang="en-US" altLang="zh-CN" dirty="0"/>
          </a:p>
          <a:p>
            <a:r>
              <a:rPr lang="zh-CN" altLang="en-US" dirty="0"/>
              <a:t>存储转发卫星操作在没有星间链路（</a:t>
            </a:r>
            <a:r>
              <a:rPr lang="en-US" altLang="zh-CN" dirty="0"/>
              <a:t>ISL</a:t>
            </a:r>
            <a:r>
              <a:rPr lang="zh-CN" altLang="en-US" dirty="0"/>
              <a:t>）的情况下仍能工作。</a:t>
            </a:r>
          </a:p>
        </p:txBody>
      </p:sp>
    </p:spTree>
    <p:extLst>
      <p:ext uri="{BB962C8B-B14F-4D97-AF65-F5344CB8AC3E}">
        <p14:creationId xmlns:p14="http://schemas.microsoft.com/office/powerpoint/2010/main" val="2005434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在存储转发模式下，</a:t>
            </a:r>
            <a:r>
              <a:rPr lang="en-US" altLang="zh-CN" dirty="0"/>
              <a:t>Sa2</a:t>
            </a:r>
            <a:r>
              <a:rPr lang="zh-CN" altLang="en-US" dirty="0"/>
              <a:t>提出的架构</a:t>
            </a:r>
            <a:r>
              <a:rPr lang="en-US" altLang="zh-CN" dirty="0"/>
              <a:t>solution</a:t>
            </a:r>
            <a:r>
              <a:rPr lang="zh-CN" altLang="en-US" dirty="0"/>
              <a:t>很多，包括</a:t>
            </a:r>
            <a:r>
              <a:rPr lang="en-US" altLang="zh-CN" dirty="0"/>
              <a:t>MME</a:t>
            </a:r>
            <a:r>
              <a:rPr lang="zh-CN" altLang="en-US" dirty="0"/>
              <a:t>分离架构，全核心网上星架构，</a:t>
            </a:r>
            <a:r>
              <a:rPr lang="en-US" altLang="zh-CN" dirty="0"/>
              <a:t>MME</a:t>
            </a:r>
            <a:r>
              <a:rPr lang="zh-CN" altLang="en-US" dirty="0"/>
              <a:t>上星架构，</a:t>
            </a:r>
            <a:r>
              <a:rPr lang="en-US" altLang="zh-CN" dirty="0" err="1"/>
              <a:t>eNB</a:t>
            </a:r>
            <a:r>
              <a:rPr lang="zh-CN" altLang="en-US" dirty="0"/>
              <a:t>上星等，但是</a:t>
            </a:r>
            <a:r>
              <a:rPr lang="en-US" altLang="zh-CN" dirty="0"/>
              <a:t>TR</a:t>
            </a:r>
            <a:r>
              <a:rPr lang="zh-CN" altLang="en-US" dirty="0"/>
              <a:t>结论里面目前只列了以上两种</a:t>
            </a:r>
            <a:endParaRPr lang="en-US" altLang="zh-CN" dirty="0"/>
          </a:p>
          <a:p>
            <a:r>
              <a:rPr lang="zh-CN" altLang="en-US" dirty="0"/>
              <a:t>国外目前关注的还是</a:t>
            </a:r>
            <a:r>
              <a:rPr lang="en-US" altLang="zh-CN" dirty="0"/>
              <a:t>4G</a:t>
            </a:r>
          </a:p>
          <a:p>
            <a:r>
              <a:rPr lang="en-US" altLang="zh-CN" dirty="0"/>
              <a:t>UE-</a:t>
            </a:r>
            <a:r>
              <a:rPr lang="zh-CN" altLang="en-US" dirty="0"/>
              <a:t>卫星</a:t>
            </a:r>
            <a:r>
              <a:rPr lang="en-US" altLang="zh-CN" dirty="0"/>
              <a:t>-UE</a:t>
            </a:r>
            <a:r>
              <a:rPr lang="zh-CN" altLang="en-US" dirty="0"/>
              <a:t>连接间歇存在</a:t>
            </a:r>
            <a:endParaRPr lang="en-US" altLang="zh-CN" dirty="0"/>
          </a:p>
          <a:p>
            <a:r>
              <a:rPr lang="zh-CN" altLang="en-US" dirty="0"/>
              <a:t>存储转发卫星操作在没有星间链路（</a:t>
            </a:r>
            <a:r>
              <a:rPr lang="en-US" altLang="zh-CN" dirty="0"/>
              <a:t>ISL</a:t>
            </a:r>
            <a:r>
              <a:rPr lang="zh-CN" altLang="en-US" dirty="0"/>
              <a:t>）的情况下仍能工作。</a:t>
            </a:r>
          </a:p>
        </p:txBody>
      </p:sp>
    </p:spTree>
    <p:extLst>
      <p:ext uri="{BB962C8B-B14F-4D97-AF65-F5344CB8AC3E}">
        <p14:creationId xmlns:p14="http://schemas.microsoft.com/office/powerpoint/2010/main" val="3666585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在存储转发模式下，</a:t>
            </a:r>
            <a:r>
              <a:rPr lang="en-US" altLang="zh-CN" dirty="0"/>
              <a:t>Sa2</a:t>
            </a:r>
            <a:r>
              <a:rPr lang="zh-CN" altLang="en-US" dirty="0"/>
              <a:t>提出的架构</a:t>
            </a:r>
            <a:r>
              <a:rPr lang="en-US" altLang="zh-CN" dirty="0"/>
              <a:t>solution</a:t>
            </a:r>
            <a:r>
              <a:rPr lang="zh-CN" altLang="en-US" dirty="0"/>
              <a:t>很多，包括</a:t>
            </a:r>
            <a:r>
              <a:rPr lang="en-US" altLang="zh-CN" dirty="0"/>
              <a:t>MME</a:t>
            </a:r>
            <a:r>
              <a:rPr lang="zh-CN" altLang="en-US" dirty="0"/>
              <a:t>分离架构，全核心网上星架构，</a:t>
            </a:r>
            <a:r>
              <a:rPr lang="en-US" altLang="zh-CN" dirty="0"/>
              <a:t>MME</a:t>
            </a:r>
            <a:r>
              <a:rPr lang="zh-CN" altLang="en-US" dirty="0"/>
              <a:t>上星架构，</a:t>
            </a:r>
            <a:r>
              <a:rPr lang="en-US" altLang="zh-CN" dirty="0" err="1"/>
              <a:t>eNB</a:t>
            </a:r>
            <a:r>
              <a:rPr lang="zh-CN" altLang="en-US" dirty="0"/>
              <a:t>上星等，但是</a:t>
            </a:r>
            <a:r>
              <a:rPr lang="en-US" altLang="zh-CN" dirty="0"/>
              <a:t>TR</a:t>
            </a:r>
            <a:r>
              <a:rPr lang="zh-CN" altLang="en-US" dirty="0"/>
              <a:t>结论里面目前只列了以上两种</a:t>
            </a:r>
            <a:endParaRPr lang="en-US" altLang="zh-CN" dirty="0"/>
          </a:p>
          <a:p>
            <a:r>
              <a:rPr lang="zh-CN" altLang="en-US" dirty="0"/>
              <a:t>国外目前关注的还是</a:t>
            </a:r>
            <a:r>
              <a:rPr lang="en-US" altLang="zh-CN" dirty="0"/>
              <a:t>4G</a:t>
            </a:r>
          </a:p>
          <a:p>
            <a:r>
              <a:rPr lang="en-US" altLang="zh-CN" dirty="0"/>
              <a:t>UE-</a:t>
            </a:r>
            <a:r>
              <a:rPr lang="zh-CN" altLang="en-US" dirty="0"/>
              <a:t>卫星</a:t>
            </a:r>
            <a:r>
              <a:rPr lang="en-US" altLang="zh-CN" dirty="0"/>
              <a:t>-UE</a:t>
            </a:r>
            <a:r>
              <a:rPr lang="zh-CN" altLang="en-US" dirty="0"/>
              <a:t>连接间歇存在</a:t>
            </a:r>
            <a:endParaRPr lang="en-US" altLang="zh-CN" dirty="0"/>
          </a:p>
          <a:p>
            <a:r>
              <a:rPr lang="zh-CN" altLang="en-US" dirty="0"/>
              <a:t>存储转发卫星操作在没有星间链路（</a:t>
            </a:r>
            <a:r>
              <a:rPr lang="en-US" altLang="zh-CN" dirty="0"/>
              <a:t>ISL</a:t>
            </a:r>
            <a:r>
              <a:rPr lang="zh-CN" altLang="en-US" dirty="0"/>
              <a:t>）的情况下仍能工作。</a:t>
            </a:r>
          </a:p>
        </p:txBody>
      </p:sp>
    </p:spTree>
    <p:extLst>
      <p:ext uri="{BB962C8B-B14F-4D97-AF65-F5344CB8AC3E}">
        <p14:creationId xmlns:p14="http://schemas.microsoft.com/office/powerpoint/2010/main" val="4127424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2804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99515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8043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32379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a:extLst>
              <a:ext uri="{FF2B5EF4-FFF2-40B4-BE49-F238E27FC236}">
                <a16:creationId xmlns:a16="http://schemas.microsoft.com/office/drawing/2014/main" id="{F58C1E7F-D4B4-40B3-9E6E-BF62FD96F4D6}"/>
              </a:ext>
            </a:extLst>
          </p:cNvPr>
          <p:cNvSpPr>
            <a:spLocks noGrp="1" noRot="1" noChangeAspect="1" noChangeArrowheads="1" noTextEdit="1"/>
          </p:cNvSpPr>
          <p:nvPr>
            <p:ph type="sldImg"/>
          </p:nvPr>
        </p:nvSpPr>
        <p:spPr>
          <a:ln/>
        </p:spPr>
      </p:sp>
      <p:sp>
        <p:nvSpPr>
          <p:cNvPr id="81923" name="备注占位符 2">
            <a:extLst>
              <a:ext uri="{FF2B5EF4-FFF2-40B4-BE49-F238E27FC236}">
                <a16:creationId xmlns:a16="http://schemas.microsoft.com/office/drawing/2014/main" id="{13FB3536-3789-4036-B09B-BB2B4C1565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81924" name="灯片编号占位符 3">
            <a:extLst>
              <a:ext uri="{FF2B5EF4-FFF2-40B4-BE49-F238E27FC236}">
                <a16:creationId xmlns:a16="http://schemas.microsoft.com/office/drawing/2014/main" id="{6A1A479D-00C3-475B-9A93-FE8DF98B4B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C10FD1-66A0-4C8B-BE36-5E8931F200B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b="1" i="1" u="sng" dirty="0">
                <a:solidFill>
                  <a:srgbClr val="FF0000"/>
                </a:solidFill>
                <a:effectLst/>
                <a:latin typeface="-apple-system"/>
                <a:sym typeface="+mn-ea"/>
              </a:rPr>
              <a:t>1</a:t>
            </a:r>
            <a:r>
              <a:rPr lang="zh-CN" altLang="en-US" b="1" i="1" u="sng" dirty="0">
                <a:solidFill>
                  <a:srgbClr val="FF0000"/>
                </a:solidFill>
                <a:effectLst/>
                <a:latin typeface="-apple-system"/>
                <a:sym typeface="+mn-ea"/>
              </a:rPr>
              <a:t>、</a:t>
            </a:r>
            <a:r>
              <a:rPr lang="zh-CN" altLang="en-US" dirty="0">
                <a:solidFill>
                  <a:srgbClr val="2A2A2A"/>
                </a:solidFill>
                <a:effectLst/>
                <a:latin typeface="-apple-system"/>
                <a:sym typeface="+mn-ea"/>
              </a:rPr>
              <a:t>第三代合作伙伴计划（</a:t>
            </a:r>
            <a:r>
              <a:rPr lang="en-US" altLang="zh-CN" dirty="0">
                <a:solidFill>
                  <a:srgbClr val="2A2A2A"/>
                </a:solidFill>
                <a:effectLst/>
                <a:latin typeface="-apple-system"/>
                <a:sym typeface="+mn-ea"/>
              </a:rPr>
              <a:t>3GPP</a:t>
            </a:r>
            <a:r>
              <a:rPr lang="zh-CN" altLang="en-US" dirty="0">
                <a:solidFill>
                  <a:srgbClr val="2A2A2A"/>
                </a:solidFill>
                <a:effectLst/>
                <a:latin typeface="-apple-system"/>
                <a:sym typeface="+mn-ea"/>
              </a:rPr>
              <a:t>）从</a:t>
            </a:r>
            <a:r>
              <a:rPr lang="en-US" altLang="zh-CN" dirty="0">
                <a:solidFill>
                  <a:srgbClr val="2A2A2A"/>
                </a:solidFill>
                <a:effectLst/>
                <a:latin typeface="-apple-system"/>
                <a:sym typeface="+mn-ea"/>
              </a:rPr>
              <a:t>R14</a:t>
            </a:r>
            <a:r>
              <a:rPr lang="zh-CN" altLang="en-US" dirty="0">
                <a:solidFill>
                  <a:srgbClr val="2A2A2A"/>
                </a:solidFill>
                <a:effectLst/>
                <a:latin typeface="-apple-system"/>
                <a:sym typeface="+mn-ea"/>
              </a:rPr>
              <a:t>阶段就开始研究卫星网络与地面</a:t>
            </a:r>
            <a:r>
              <a:rPr lang="en-US" altLang="zh-CN" dirty="0">
                <a:solidFill>
                  <a:srgbClr val="2A2A2A"/>
                </a:solidFill>
                <a:effectLst/>
                <a:latin typeface="-apple-system"/>
                <a:sym typeface="+mn-ea"/>
              </a:rPr>
              <a:t>5G</a:t>
            </a:r>
            <a:r>
              <a:rPr lang="zh-CN" altLang="en-US" dirty="0">
                <a:solidFill>
                  <a:srgbClr val="2A2A2A"/>
                </a:solidFill>
                <a:effectLst/>
                <a:latin typeface="-apple-system"/>
                <a:sym typeface="+mn-ea"/>
              </a:rPr>
              <a:t>网络融合的问题，试图制定用于规范地面移动通信网络和卫星通信网络的统一标准；</a:t>
            </a:r>
            <a:endParaRPr lang="en-US" altLang="zh-CN" b="0" i="0" dirty="0">
              <a:solidFill>
                <a:srgbClr val="2A2A2A"/>
              </a:solidFill>
              <a:effectLst/>
              <a:latin typeface="-apple-system"/>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b="1" i="1" u="sng" dirty="0">
                <a:solidFill>
                  <a:srgbClr val="2A2A2A"/>
                </a:solidFill>
                <a:effectLst/>
                <a:latin typeface="-apple-system"/>
                <a:sym typeface="+mn-ea"/>
              </a:rPr>
              <a:t>2</a:t>
            </a:r>
            <a:r>
              <a:rPr lang="zh-CN" altLang="en-US" b="1" i="1" u="sng" dirty="0">
                <a:solidFill>
                  <a:srgbClr val="2A2A2A"/>
                </a:solidFill>
                <a:effectLst/>
                <a:latin typeface="-apple-system"/>
                <a:sym typeface="+mn-ea"/>
              </a:rPr>
              <a:t>、</a:t>
            </a:r>
            <a:r>
              <a:rPr lang="zh-CN" altLang="en-US" dirty="0">
                <a:solidFill>
                  <a:srgbClr val="2A2A2A"/>
                </a:solidFill>
                <a:effectLst/>
                <a:latin typeface="-apple-system"/>
                <a:sym typeface="+mn-ea"/>
              </a:rPr>
              <a:t>在</a:t>
            </a:r>
            <a:r>
              <a:rPr lang="en-US" altLang="zh-CN" dirty="0">
                <a:solidFill>
                  <a:srgbClr val="2A2A2A"/>
                </a:solidFill>
                <a:effectLst/>
                <a:latin typeface="-apple-system"/>
                <a:sym typeface="+mn-ea"/>
              </a:rPr>
              <a:t>R15</a:t>
            </a:r>
            <a:r>
              <a:rPr lang="zh-CN" altLang="en-US" dirty="0">
                <a:solidFill>
                  <a:srgbClr val="2A2A2A"/>
                </a:solidFill>
                <a:effectLst/>
                <a:latin typeface="-apple-system"/>
                <a:sym typeface="+mn-ea"/>
              </a:rPr>
              <a:t>阶段的</a:t>
            </a:r>
            <a:r>
              <a:rPr lang="en-US" altLang="zh-CN" dirty="0">
                <a:solidFill>
                  <a:srgbClr val="2A2A2A"/>
                </a:solidFill>
                <a:effectLst/>
                <a:latin typeface="-apple-system"/>
                <a:sym typeface="+mn-ea"/>
              </a:rPr>
              <a:t>TR38.811</a:t>
            </a:r>
            <a:r>
              <a:rPr lang="zh-CN" altLang="en-US" dirty="0">
                <a:solidFill>
                  <a:srgbClr val="2A2A2A"/>
                </a:solidFill>
                <a:effectLst/>
                <a:latin typeface="-apple-system"/>
                <a:sym typeface="+mn-ea"/>
              </a:rPr>
              <a:t>中介绍</a:t>
            </a:r>
            <a:r>
              <a:rPr lang="en-US" altLang="zh-CN" dirty="0">
                <a:solidFill>
                  <a:srgbClr val="2A2A2A"/>
                </a:solidFill>
                <a:effectLst/>
                <a:latin typeface="-apple-system"/>
                <a:sym typeface="+mn-ea"/>
              </a:rPr>
              <a:t>5G</a:t>
            </a:r>
            <a:r>
              <a:rPr lang="zh-CN" altLang="en-US" dirty="0">
                <a:solidFill>
                  <a:srgbClr val="2A2A2A"/>
                </a:solidFill>
                <a:effectLst/>
                <a:latin typeface="-apple-system"/>
                <a:sym typeface="+mn-ea"/>
              </a:rPr>
              <a:t>系统中非地面网络</a:t>
            </a:r>
            <a:r>
              <a:rPr lang="en-US" altLang="zh-CN" dirty="0">
                <a:solidFill>
                  <a:srgbClr val="2A2A2A"/>
                </a:solidFill>
                <a:effectLst/>
                <a:latin typeface="-apple-system"/>
                <a:sym typeface="+mn-ea"/>
              </a:rPr>
              <a:t>(Non—Terrestrial Network</a:t>
            </a:r>
            <a:r>
              <a:rPr lang="zh-CN" altLang="en-US" dirty="0">
                <a:solidFill>
                  <a:srgbClr val="2A2A2A"/>
                </a:solidFill>
                <a:effectLst/>
                <a:latin typeface="-apple-system"/>
                <a:sym typeface="+mn-ea"/>
              </a:rPr>
              <a:t>，</a:t>
            </a:r>
            <a:r>
              <a:rPr lang="en-US" altLang="zh-CN" dirty="0">
                <a:solidFill>
                  <a:srgbClr val="2A2A2A"/>
                </a:solidFill>
                <a:effectLst/>
                <a:latin typeface="-apple-system"/>
                <a:sym typeface="+mn-ea"/>
              </a:rPr>
              <a:t>NTN)</a:t>
            </a:r>
            <a:r>
              <a:rPr lang="zh-CN" altLang="en-US" dirty="0">
                <a:solidFill>
                  <a:srgbClr val="2A2A2A"/>
                </a:solidFill>
                <a:effectLst/>
                <a:latin typeface="-apple-system"/>
                <a:sym typeface="+mn-ea"/>
              </a:rPr>
              <a:t>的作用与角色，并列举了卫星接入网服务于</a:t>
            </a:r>
            <a:r>
              <a:rPr lang="en-US" altLang="zh-CN" dirty="0">
                <a:solidFill>
                  <a:srgbClr val="2A2A2A"/>
                </a:solidFill>
                <a:effectLst/>
                <a:latin typeface="-apple-system"/>
                <a:sym typeface="+mn-ea"/>
              </a:rPr>
              <a:t>5G</a:t>
            </a:r>
            <a:r>
              <a:rPr lang="zh-CN" altLang="en-US" dirty="0">
                <a:solidFill>
                  <a:srgbClr val="2A2A2A"/>
                </a:solidFill>
                <a:effectLst/>
                <a:latin typeface="-apple-system"/>
                <a:sym typeface="+mn-ea"/>
              </a:rPr>
              <a:t>的用例，介绍了非地面网络候选架构、</a:t>
            </a:r>
            <a:r>
              <a:rPr lang="en-US" altLang="zh-CN" dirty="0">
                <a:solidFill>
                  <a:srgbClr val="2A2A2A"/>
                </a:solidFill>
                <a:effectLst/>
                <a:latin typeface="-apple-system"/>
                <a:sym typeface="+mn-ea"/>
              </a:rPr>
              <a:t>5</a:t>
            </a:r>
            <a:r>
              <a:rPr lang="zh-CN" altLang="en-US" dirty="0">
                <a:solidFill>
                  <a:srgbClr val="2A2A2A"/>
                </a:solidFill>
                <a:effectLst/>
                <a:latin typeface="-apple-system"/>
                <a:sym typeface="+mn-ea"/>
              </a:rPr>
              <a:t>个非地面网络参考部署场景及传输特征和信道模型。</a:t>
            </a:r>
            <a:endParaRPr lang="en-US" altLang="zh-CN" b="0" i="0" dirty="0">
              <a:solidFill>
                <a:srgbClr val="2A2A2A"/>
              </a:solidFill>
              <a:effectLst/>
              <a:latin typeface="-apple-system"/>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b="1" i="1" u="sng" dirty="0">
                <a:solidFill>
                  <a:srgbClr val="2A2A2A"/>
                </a:solidFill>
                <a:effectLst/>
                <a:latin typeface="-apple-system"/>
                <a:sym typeface="+mn-ea"/>
              </a:rPr>
              <a:t>3</a:t>
            </a:r>
            <a:r>
              <a:rPr lang="zh-CN" altLang="en-US" b="1" i="1" u="sng" dirty="0">
                <a:solidFill>
                  <a:srgbClr val="2A2A2A"/>
                </a:solidFill>
                <a:effectLst/>
                <a:latin typeface="-apple-system"/>
                <a:sym typeface="+mn-ea"/>
              </a:rPr>
              <a:t>、</a:t>
            </a:r>
            <a:r>
              <a:rPr lang="en-US" altLang="zh-CN" dirty="0">
                <a:solidFill>
                  <a:srgbClr val="2A2A2A"/>
                </a:solidFill>
                <a:effectLst/>
                <a:latin typeface="-apple-system"/>
                <a:sym typeface="+mn-ea"/>
              </a:rPr>
              <a:t>R16</a:t>
            </a:r>
            <a:r>
              <a:rPr lang="zh-CN" altLang="en-US" dirty="0">
                <a:solidFill>
                  <a:srgbClr val="2A2A2A"/>
                </a:solidFill>
                <a:effectLst/>
                <a:latin typeface="-apple-system"/>
                <a:sym typeface="+mn-ea"/>
              </a:rPr>
              <a:t>版本进一步增强了基于服务的架构（</a:t>
            </a:r>
            <a:r>
              <a:rPr lang="en-US" altLang="zh-CN" dirty="0">
                <a:solidFill>
                  <a:srgbClr val="2A2A2A"/>
                </a:solidFill>
                <a:effectLst/>
                <a:latin typeface="-apple-system"/>
                <a:sym typeface="+mn-ea"/>
              </a:rPr>
              <a:t>SBA</a:t>
            </a:r>
            <a:r>
              <a:rPr lang="zh-CN" altLang="en-US" dirty="0">
                <a:solidFill>
                  <a:srgbClr val="2A2A2A"/>
                </a:solidFill>
                <a:effectLst/>
                <a:latin typeface="-apple-system"/>
                <a:sym typeface="+mn-ea"/>
              </a:rPr>
              <a:t>）中网元部署的灵活性，拟形成融合架构标准规范。在</a:t>
            </a:r>
            <a:r>
              <a:rPr lang="en-US" altLang="zh-CN" dirty="0">
                <a:solidFill>
                  <a:srgbClr val="2A2A2A"/>
                </a:solidFill>
                <a:effectLst/>
                <a:latin typeface="-apple-system"/>
                <a:sym typeface="+mn-ea"/>
              </a:rPr>
              <a:t>2018</a:t>
            </a:r>
            <a:r>
              <a:rPr lang="zh-CN" altLang="en-US" dirty="0">
                <a:solidFill>
                  <a:srgbClr val="2A2A2A"/>
                </a:solidFill>
                <a:effectLst/>
                <a:latin typeface="-apple-system"/>
                <a:sym typeface="+mn-ea"/>
              </a:rPr>
              <a:t>年</a:t>
            </a:r>
            <a:r>
              <a:rPr lang="en-US" altLang="zh-CN" dirty="0">
                <a:solidFill>
                  <a:srgbClr val="2A2A2A"/>
                </a:solidFill>
                <a:effectLst/>
                <a:latin typeface="-apple-system"/>
                <a:sym typeface="+mn-ea"/>
              </a:rPr>
              <a:t>6</a:t>
            </a:r>
            <a:r>
              <a:rPr lang="zh-CN" altLang="en-US" dirty="0">
                <a:solidFill>
                  <a:srgbClr val="2A2A2A"/>
                </a:solidFill>
                <a:effectLst/>
                <a:latin typeface="-apple-system"/>
                <a:sym typeface="+mn-ea"/>
              </a:rPr>
              <a:t>月的</a:t>
            </a:r>
            <a:r>
              <a:rPr lang="en-US" altLang="zh-CN" dirty="0">
                <a:solidFill>
                  <a:srgbClr val="2A2A2A"/>
                </a:solidFill>
                <a:effectLst/>
                <a:latin typeface="-apple-system"/>
                <a:sym typeface="+mn-ea"/>
              </a:rPr>
              <a:t>3GPP RAN</a:t>
            </a:r>
            <a:r>
              <a:rPr lang="zh-CN" altLang="en-US" dirty="0">
                <a:solidFill>
                  <a:srgbClr val="2A2A2A"/>
                </a:solidFill>
                <a:effectLst/>
                <a:latin typeface="-apple-system"/>
                <a:sym typeface="+mn-ea"/>
              </a:rPr>
              <a:t>全会上，</a:t>
            </a:r>
            <a:r>
              <a:rPr lang="en-US" altLang="zh-CN" dirty="0">
                <a:solidFill>
                  <a:srgbClr val="2A2A2A"/>
                </a:solidFill>
                <a:effectLst/>
                <a:latin typeface="-apple-system"/>
                <a:sym typeface="+mn-ea"/>
              </a:rPr>
              <a:t>3GPP</a:t>
            </a:r>
            <a:r>
              <a:rPr lang="zh-CN" altLang="en-US" dirty="0">
                <a:solidFill>
                  <a:srgbClr val="2A2A2A"/>
                </a:solidFill>
                <a:effectLst/>
                <a:latin typeface="-apple-system"/>
                <a:sym typeface="+mn-ea"/>
              </a:rPr>
              <a:t>提交了新提案</a:t>
            </a:r>
            <a:r>
              <a:rPr lang="en-US" altLang="zh-CN" dirty="0">
                <a:solidFill>
                  <a:srgbClr val="2A2A2A"/>
                </a:solidFill>
                <a:effectLst/>
                <a:latin typeface="-apple-system"/>
                <a:sym typeface="+mn-ea"/>
              </a:rPr>
              <a:t>TR38.821</a:t>
            </a:r>
            <a:r>
              <a:rPr lang="zh-CN" altLang="en-US" dirty="0">
                <a:solidFill>
                  <a:srgbClr val="2A2A2A"/>
                </a:solidFill>
                <a:effectLst/>
                <a:latin typeface="-apple-system"/>
                <a:sym typeface="+mn-ea"/>
              </a:rPr>
              <a:t>。提案主要对非地面网络及其场景进行了描述，分析了透传、再生等不同模式对</a:t>
            </a:r>
            <a:r>
              <a:rPr lang="en-US" altLang="zh-CN" dirty="0">
                <a:solidFill>
                  <a:srgbClr val="2A2A2A"/>
                </a:solidFill>
                <a:effectLst/>
                <a:latin typeface="-apple-system"/>
                <a:sym typeface="+mn-ea"/>
              </a:rPr>
              <a:t>5G</a:t>
            </a:r>
            <a:r>
              <a:rPr lang="zh-CN" altLang="en-US" dirty="0">
                <a:solidFill>
                  <a:srgbClr val="2A2A2A"/>
                </a:solidFill>
                <a:effectLst/>
                <a:latin typeface="-apple-system"/>
                <a:sym typeface="+mn-ea"/>
              </a:rPr>
              <a:t>接入网的影响，开展了对星地网络链路层和系统级的仿真评估，提出了针对无线协议、</a:t>
            </a:r>
            <a:r>
              <a:rPr lang="en-US" altLang="zh-CN" dirty="0">
                <a:solidFill>
                  <a:srgbClr val="2A2A2A"/>
                </a:solidFill>
                <a:effectLst/>
                <a:latin typeface="-apple-system"/>
                <a:sym typeface="+mn-ea"/>
              </a:rPr>
              <a:t>5G</a:t>
            </a:r>
            <a:r>
              <a:rPr lang="zh-CN" altLang="en-US" dirty="0">
                <a:solidFill>
                  <a:srgbClr val="2A2A2A"/>
                </a:solidFill>
                <a:effectLst/>
                <a:latin typeface="-apple-system"/>
                <a:sym typeface="+mn-ea"/>
              </a:rPr>
              <a:t>接入网架构和空中接口等相关问题的解决方案。 </a:t>
            </a:r>
            <a:endParaRPr lang="en-US" altLang="zh-CN" b="0" i="0" dirty="0">
              <a:solidFill>
                <a:srgbClr val="2A2A2A"/>
              </a:solidFill>
              <a:effectLst/>
              <a:latin typeface="-apple-system"/>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i="1" u="sng" dirty="0">
                <a:solidFill>
                  <a:srgbClr val="2A2A2A"/>
                </a:solidFill>
                <a:effectLst/>
                <a:latin typeface="-apple-system"/>
                <a:sym typeface="+mn-ea"/>
              </a:rPr>
              <a:t>4</a:t>
            </a:r>
            <a:r>
              <a:rPr lang="zh-CN" altLang="en-US" i="1" u="sng" dirty="0">
                <a:solidFill>
                  <a:srgbClr val="2A2A2A"/>
                </a:solidFill>
                <a:effectLst/>
                <a:latin typeface="-apple-system"/>
                <a:sym typeface="+mn-ea"/>
              </a:rPr>
              <a:t>、</a:t>
            </a:r>
            <a:r>
              <a:rPr lang="zh-CN" altLang="en-US" dirty="0">
                <a:solidFill>
                  <a:srgbClr val="2A2A2A"/>
                </a:solidFill>
                <a:effectLst/>
                <a:latin typeface="-apple-system"/>
                <a:sym typeface="+mn-ea"/>
              </a:rPr>
              <a:t>作为</a:t>
            </a:r>
            <a:r>
              <a:rPr lang="en-US" altLang="zh-CN" dirty="0">
                <a:solidFill>
                  <a:srgbClr val="2A2A2A"/>
                </a:solidFill>
                <a:effectLst/>
                <a:latin typeface="-apple-system"/>
                <a:sym typeface="+mn-ea"/>
              </a:rPr>
              <a:t>5G</a:t>
            </a:r>
            <a:r>
              <a:rPr lang="zh-CN" altLang="en-US" dirty="0">
                <a:solidFill>
                  <a:srgbClr val="2A2A2A"/>
                </a:solidFill>
                <a:effectLst/>
                <a:latin typeface="-apple-system"/>
                <a:sym typeface="+mn-ea"/>
              </a:rPr>
              <a:t>标准的第三阶段，</a:t>
            </a:r>
            <a:r>
              <a:rPr lang="en-US" altLang="zh-CN" dirty="0">
                <a:solidFill>
                  <a:srgbClr val="2A2A2A"/>
                </a:solidFill>
                <a:effectLst/>
                <a:latin typeface="-apple-system"/>
                <a:sym typeface="+mn-ea"/>
              </a:rPr>
              <a:t>R17</a:t>
            </a:r>
            <a:r>
              <a:rPr lang="zh-CN" altLang="en-US" dirty="0">
                <a:solidFill>
                  <a:srgbClr val="2A2A2A"/>
                </a:solidFill>
                <a:effectLst/>
                <a:latin typeface="-apple-system"/>
                <a:sym typeface="+mn-ea"/>
              </a:rPr>
              <a:t>除了进一步增强</a:t>
            </a:r>
            <a:r>
              <a:rPr lang="en-US" altLang="zh-CN" dirty="0">
                <a:solidFill>
                  <a:srgbClr val="2A2A2A"/>
                </a:solidFill>
                <a:effectLst/>
                <a:latin typeface="-apple-system"/>
                <a:sym typeface="+mn-ea"/>
              </a:rPr>
              <a:t>R15</a:t>
            </a:r>
            <a:r>
              <a:rPr lang="zh-CN" altLang="en-US" dirty="0">
                <a:solidFill>
                  <a:srgbClr val="2A2A2A"/>
                </a:solidFill>
                <a:effectLst/>
                <a:latin typeface="-apple-system"/>
                <a:sym typeface="+mn-ea"/>
              </a:rPr>
              <a:t>和</a:t>
            </a:r>
            <a:r>
              <a:rPr lang="en-US" altLang="zh-CN" dirty="0">
                <a:solidFill>
                  <a:srgbClr val="2A2A2A"/>
                </a:solidFill>
                <a:effectLst/>
                <a:latin typeface="-apple-system"/>
                <a:sym typeface="+mn-ea"/>
              </a:rPr>
              <a:t>R16</a:t>
            </a:r>
            <a:r>
              <a:rPr lang="zh-CN" altLang="en-US" dirty="0">
                <a:solidFill>
                  <a:srgbClr val="2A2A2A"/>
                </a:solidFill>
                <a:effectLst/>
                <a:latin typeface="-apple-system"/>
                <a:sym typeface="+mn-ea"/>
              </a:rPr>
              <a:t>阶段制定的特定技术外，还将基于现有架构与功能将软件定义卫星组件、基于非地面网络（</a:t>
            </a:r>
            <a:r>
              <a:rPr lang="en-US" altLang="zh-CN" dirty="0">
                <a:solidFill>
                  <a:srgbClr val="2A2A2A"/>
                </a:solidFill>
                <a:effectLst/>
                <a:latin typeface="-apple-system"/>
                <a:sym typeface="+mn-ea"/>
              </a:rPr>
              <a:t>NTN</a:t>
            </a:r>
            <a:r>
              <a:rPr lang="zh-CN" altLang="en-US" dirty="0">
                <a:solidFill>
                  <a:srgbClr val="2A2A2A"/>
                </a:solidFill>
                <a:effectLst/>
                <a:latin typeface="-apple-system"/>
                <a:sym typeface="+mn-ea"/>
              </a:rPr>
              <a:t>）的新空口（</a:t>
            </a:r>
            <a:r>
              <a:rPr lang="en-US" altLang="zh-CN" dirty="0">
                <a:solidFill>
                  <a:srgbClr val="2A2A2A"/>
                </a:solidFill>
                <a:effectLst/>
                <a:latin typeface="-apple-system"/>
                <a:sym typeface="+mn-ea"/>
              </a:rPr>
              <a:t>NR</a:t>
            </a:r>
            <a:r>
              <a:rPr lang="zh-CN" altLang="en-US" dirty="0">
                <a:solidFill>
                  <a:srgbClr val="2A2A2A"/>
                </a:solidFill>
                <a:effectLst/>
                <a:latin typeface="-apple-system"/>
                <a:sym typeface="+mn-ea"/>
              </a:rPr>
              <a:t>）等内容作为重点要解决的问题，</a:t>
            </a:r>
            <a:r>
              <a:rPr lang="en-US" altLang="zh-CN" dirty="0">
                <a:solidFill>
                  <a:srgbClr val="2A2A2A"/>
                </a:solidFill>
                <a:effectLst/>
                <a:latin typeface="-apple-system"/>
                <a:sym typeface="+mn-ea"/>
              </a:rPr>
              <a:t>NTN </a:t>
            </a:r>
            <a:r>
              <a:rPr lang="zh-CN" altLang="en-US" dirty="0">
                <a:solidFill>
                  <a:srgbClr val="2A2A2A"/>
                </a:solidFill>
                <a:effectLst/>
                <a:latin typeface="-apple-system"/>
                <a:sym typeface="+mn-ea"/>
              </a:rPr>
              <a:t>技术的标准化主要是基于透明转发的</a:t>
            </a:r>
            <a:r>
              <a:rPr lang="en-US" altLang="zh-CN" dirty="0">
                <a:solidFill>
                  <a:srgbClr val="2A2A2A"/>
                </a:solidFill>
                <a:effectLst/>
                <a:latin typeface="-apple-system"/>
                <a:sym typeface="+mn-ea"/>
              </a:rPr>
              <a:t>GSO </a:t>
            </a:r>
            <a:r>
              <a:rPr lang="zh-CN" altLang="en-US" dirty="0">
                <a:solidFill>
                  <a:srgbClr val="2A2A2A"/>
                </a:solidFill>
                <a:effectLst/>
                <a:latin typeface="-apple-system"/>
                <a:sym typeface="+mn-ea"/>
              </a:rPr>
              <a:t>和</a:t>
            </a:r>
            <a:r>
              <a:rPr lang="en-US" altLang="zh-CN" dirty="0">
                <a:solidFill>
                  <a:srgbClr val="2A2A2A"/>
                </a:solidFill>
                <a:effectLst/>
                <a:latin typeface="-apple-system"/>
                <a:sym typeface="+mn-ea"/>
              </a:rPr>
              <a:t>NGSO </a:t>
            </a:r>
            <a:r>
              <a:rPr lang="zh-CN" altLang="en-US" dirty="0">
                <a:solidFill>
                  <a:srgbClr val="2A2A2A"/>
                </a:solidFill>
                <a:effectLst/>
                <a:latin typeface="-apple-system"/>
                <a:sym typeface="+mn-ea"/>
              </a:rPr>
              <a:t>网络场景下对具备定位能力终端的支持。</a:t>
            </a:r>
            <a:r>
              <a:rPr lang="en-US" altLang="zh-CN" dirty="0">
                <a:solidFill>
                  <a:srgbClr val="2A2A2A"/>
                </a:solidFill>
                <a:effectLst/>
                <a:latin typeface="-apple-system"/>
                <a:sym typeface="+mn-ea"/>
              </a:rPr>
              <a:t>NTN 3GPP Rel-17 </a:t>
            </a:r>
            <a:r>
              <a:rPr lang="zh-CN" altLang="en-US" dirty="0">
                <a:solidFill>
                  <a:srgbClr val="2A2A2A"/>
                </a:solidFill>
                <a:effectLst/>
                <a:latin typeface="-apple-system"/>
                <a:sym typeface="+mn-ea"/>
              </a:rPr>
              <a:t>只是一个比较基础的版本，仍无法满足更为灵活多样的空、天、地一体化网络架构和网络部署需求，更为多样的终端类型和业务需求。</a:t>
            </a:r>
            <a:endParaRPr lang="en-US" altLang="zh-CN" dirty="0">
              <a:solidFill>
                <a:srgbClr val="2A2A2A"/>
              </a:solidFill>
              <a:effectLst/>
              <a:latin typeface="-apple-system"/>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b="1" i="1" u="sng" dirty="0">
                <a:solidFill>
                  <a:srgbClr val="2A2A2A"/>
                </a:solidFill>
                <a:effectLst/>
                <a:latin typeface="-apple-system"/>
              </a:rPr>
              <a:t>5</a:t>
            </a:r>
            <a:r>
              <a:rPr lang="zh-CN" altLang="en-US" b="1" i="1" u="sng" dirty="0">
                <a:solidFill>
                  <a:srgbClr val="2A2A2A"/>
                </a:solidFill>
                <a:effectLst/>
                <a:latin typeface="-apple-system"/>
              </a:rPr>
              <a:t>、</a:t>
            </a:r>
            <a:r>
              <a:rPr lang="en-US" altLang="zh-CN" b="0" i="0" dirty="0">
                <a:solidFill>
                  <a:srgbClr val="2A2A2A"/>
                </a:solidFill>
                <a:effectLst/>
                <a:latin typeface="-apple-system"/>
              </a:rPr>
              <a:t>R18</a:t>
            </a:r>
            <a:r>
              <a:rPr lang="zh-CN" altLang="en-US" b="0" i="0" dirty="0">
                <a:solidFill>
                  <a:srgbClr val="2A2A2A"/>
                </a:solidFill>
                <a:effectLst/>
                <a:latin typeface="-apple-system"/>
              </a:rPr>
              <a:t>对卫星接入多连接、</a:t>
            </a:r>
            <a:r>
              <a:rPr lang="en-US" altLang="zh-CN" b="0" i="0" dirty="0">
                <a:solidFill>
                  <a:srgbClr val="2A2A2A"/>
                </a:solidFill>
                <a:effectLst/>
                <a:latin typeface="-apple-system"/>
              </a:rPr>
              <a:t>UPF</a:t>
            </a:r>
            <a:r>
              <a:rPr lang="zh-CN" altLang="en-US" b="0" i="0" dirty="0">
                <a:solidFill>
                  <a:srgbClr val="2A2A2A"/>
                </a:solidFill>
                <a:effectLst/>
                <a:latin typeface="-apple-system"/>
              </a:rPr>
              <a:t>上星和星上边缘计算等卫星与</a:t>
            </a:r>
            <a:r>
              <a:rPr lang="en-US" altLang="zh-CN" b="0" i="0" dirty="0">
                <a:solidFill>
                  <a:srgbClr val="2A2A2A"/>
                </a:solidFill>
                <a:effectLst/>
                <a:latin typeface="-apple-system"/>
              </a:rPr>
              <a:t>5G</a:t>
            </a:r>
            <a:r>
              <a:rPr lang="zh-CN" altLang="en-US" b="0" i="0" dirty="0">
                <a:solidFill>
                  <a:srgbClr val="2A2A2A"/>
                </a:solidFill>
                <a:effectLst/>
                <a:latin typeface="-apple-system"/>
              </a:rPr>
              <a:t>的融合增强特性进行研究，深入推动</a:t>
            </a:r>
            <a:r>
              <a:rPr lang="en-US" altLang="zh-CN" b="0" i="0" dirty="0">
                <a:solidFill>
                  <a:srgbClr val="2A2A2A"/>
                </a:solidFill>
                <a:effectLst/>
                <a:latin typeface="-apple-system"/>
              </a:rPr>
              <a:t>5G</a:t>
            </a:r>
            <a:r>
              <a:rPr lang="zh-CN" altLang="en-US" b="0" i="0" dirty="0">
                <a:solidFill>
                  <a:srgbClr val="2A2A2A"/>
                </a:solidFill>
                <a:effectLst/>
                <a:latin typeface="-apple-system"/>
              </a:rPr>
              <a:t>与卫星网络融合演进。作为</a:t>
            </a:r>
            <a:r>
              <a:rPr lang="en-US" altLang="zh-CN" b="0" i="0" dirty="0">
                <a:solidFill>
                  <a:srgbClr val="2A2A2A"/>
                </a:solidFill>
                <a:effectLst/>
                <a:latin typeface="-apple-system"/>
              </a:rPr>
              <a:t>5G-A</a:t>
            </a:r>
            <a:r>
              <a:rPr lang="zh-CN" altLang="en-US" b="0" i="0" dirty="0">
                <a:solidFill>
                  <a:srgbClr val="2A2A2A"/>
                </a:solidFill>
                <a:effectLst/>
                <a:latin typeface="-apple-system"/>
              </a:rPr>
              <a:t>的第一个技术标准，</a:t>
            </a:r>
            <a:r>
              <a:rPr lang="en-US" altLang="zh-CN" b="0" i="0" dirty="0">
                <a:solidFill>
                  <a:srgbClr val="2A2A2A"/>
                </a:solidFill>
                <a:effectLst/>
                <a:latin typeface="-apple-system"/>
              </a:rPr>
              <a:t>5G R18</a:t>
            </a:r>
            <a:r>
              <a:rPr lang="zh-CN" altLang="en-US" b="0" i="0" dirty="0">
                <a:solidFill>
                  <a:srgbClr val="2A2A2A"/>
                </a:solidFill>
                <a:effectLst/>
                <a:latin typeface="-apple-system"/>
              </a:rPr>
              <a:t>于</a:t>
            </a:r>
            <a:r>
              <a:rPr lang="en-US" altLang="zh-CN" b="0" i="0" dirty="0">
                <a:solidFill>
                  <a:srgbClr val="2A2A2A"/>
                </a:solidFill>
                <a:effectLst/>
                <a:latin typeface="-apple-system"/>
              </a:rPr>
              <a:t>2024</a:t>
            </a:r>
            <a:r>
              <a:rPr lang="zh-CN" altLang="en-US" b="0" i="0" dirty="0">
                <a:solidFill>
                  <a:srgbClr val="2A2A2A"/>
                </a:solidFill>
                <a:effectLst/>
                <a:latin typeface="-apple-system"/>
              </a:rPr>
              <a:t>年</a:t>
            </a:r>
            <a:r>
              <a:rPr lang="en-US" altLang="zh-CN" b="0" i="0" dirty="0">
                <a:solidFill>
                  <a:srgbClr val="2A2A2A"/>
                </a:solidFill>
                <a:effectLst/>
                <a:latin typeface="-apple-system"/>
              </a:rPr>
              <a:t>6</a:t>
            </a:r>
            <a:r>
              <a:rPr lang="zh-CN" altLang="en-US" b="0" i="0" dirty="0">
                <a:solidFill>
                  <a:srgbClr val="2A2A2A"/>
                </a:solidFill>
                <a:effectLst/>
                <a:latin typeface="-apple-system"/>
              </a:rPr>
              <a:t>月冻结。</a:t>
            </a:r>
            <a:endParaRPr lang="en-US" altLang="zh-CN" b="0" i="0" dirty="0">
              <a:solidFill>
                <a:srgbClr val="2A2A2A"/>
              </a:solidFill>
              <a:effectLst/>
              <a:latin typeface="Arial" panose="020B0604020202020204" pitchFamily="34" charset="0"/>
            </a:endParaRPr>
          </a:p>
          <a:p>
            <a:pPr algn="just"/>
            <a:r>
              <a:rPr lang="en-US" altLang="zh-CN" sz="1200" b="1" i="1" u="sng" dirty="0">
                <a:solidFill>
                  <a:schemeClr val="accent1">
                    <a:lumMod val="75000"/>
                  </a:schemeClr>
                </a:solidFill>
                <a:latin typeface="微软雅黑" panose="020B0503020204020204" pitchFamily="34" charset="-122"/>
                <a:ea typeface="微软雅黑" panose="020B0503020204020204" pitchFamily="34" charset="-122"/>
              </a:rPr>
              <a:t>6</a:t>
            </a:r>
            <a:r>
              <a:rPr lang="zh-CN" altLang="en-US" sz="1200" b="1" i="1" u="sng"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3GPP </a:t>
            </a:r>
            <a:r>
              <a:rPr lang="zh-CN" altLang="en-US" sz="1200" dirty="0">
                <a:solidFill>
                  <a:schemeClr val="accent1">
                    <a:lumMod val="75000"/>
                  </a:schemeClr>
                </a:solidFill>
                <a:latin typeface="微软雅黑" panose="020B0503020204020204" pitchFamily="34" charset="-122"/>
                <a:ea typeface="微软雅黑" panose="020B0503020204020204" pitchFamily="34" charset="-122"/>
              </a:rPr>
              <a:t>组织于</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2022</a:t>
            </a:r>
            <a:r>
              <a:rPr lang="zh-CN" altLang="en-US" sz="1200" dirty="0">
                <a:solidFill>
                  <a:schemeClr val="accent1">
                    <a:lumMod val="75000"/>
                  </a:schemeClr>
                </a:solidFill>
                <a:latin typeface="微软雅黑" panose="020B0503020204020204" pitchFamily="34" charset="-122"/>
                <a:ea typeface="微软雅黑" panose="020B0503020204020204" pitchFamily="34" charset="-122"/>
              </a:rPr>
              <a:t>年</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5</a:t>
            </a:r>
            <a:r>
              <a:rPr lang="zh-CN" altLang="en-US" sz="1200" dirty="0">
                <a:solidFill>
                  <a:schemeClr val="accent1">
                    <a:lumMod val="75000"/>
                  </a:schemeClr>
                </a:solidFill>
                <a:latin typeface="微软雅黑" panose="020B0503020204020204" pitchFamily="34" charset="-122"/>
                <a:ea typeface="微软雅黑" panose="020B0503020204020204" pitchFamily="34" charset="-122"/>
              </a:rPr>
              <a:t>月成功通过由中国电信牵头的“</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R19 Study on Satellite Access-Phase 3(SAT-Ph3 </a:t>
            </a:r>
            <a:r>
              <a:rPr lang="zh-CN" altLang="en-US" sz="1200" dirty="0">
                <a:solidFill>
                  <a:schemeClr val="accent1">
                    <a:lumMod val="75000"/>
                  </a:schemeClr>
                </a:solidFill>
                <a:latin typeface="微软雅黑" panose="020B0503020204020204" pitchFamily="34" charset="-122"/>
                <a:ea typeface="微软雅黑" panose="020B0503020204020204" pitchFamily="34" charset="-122"/>
              </a:rPr>
              <a:t>卫星接入研究阶段三</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1">
                    <a:lumMod val="75000"/>
                  </a:schemeClr>
                </a:solidFill>
                <a:latin typeface="微软雅黑" panose="020B0503020204020204" pitchFamily="34" charset="-122"/>
                <a:ea typeface="微软雅黑" panose="020B0503020204020204" pitchFamily="34" charset="-122"/>
              </a:rPr>
              <a:t>立项审议。</a:t>
            </a:r>
            <a:r>
              <a:rPr lang="en-US" altLang="zh-CN" sz="1200" dirty="0">
                <a:solidFill>
                  <a:srgbClr val="000000"/>
                </a:solidFill>
              </a:rPr>
              <a:t>2023</a:t>
            </a:r>
            <a:r>
              <a:rPr lang="zh-CN" altLang="en-US" sz="1200" dirty="0">
                <a:solidFill>
                  <a:srgbClr val="000000"/>
                </a:solidFill>
              </a:rPr>
              <a:t>年</a:t>
            </a:r>
            <a:r>
              <a:rPr lang="en-US" altLang="zh-CN" sz="1200" dirty="0">
                <a:solidFill>
                  <a:srgbClr val="000000"/>
                </a:solidFill>
              </a:rPr>
              <a:t>2</a:t>
            </a:r>
            <a:r>
              <a:rPr lang="zh-CN" altLang="en-US" sz="1200" dirty="0">
                <a:solidFill>
                  <a:srgbClr val="000000"/>
                </a:solidFill>
              </a:rPr>
              <a:t>月</a:t>
            </a:r>
            <a:r>
              <a:rPr lang="en-US" altLang="zh-CN" sz="1200" dirty="0">
                <a:solidFill>
                  <a:srgbClr val="000000"/>
                </a:solidFill>
              </a:rPr>
              <a:t>TR 23.700-29</a:t>
            </a:r>
            <a:r>
              <a:rPr lang="zh-CN" altLang="en-US" sz="1200" dirty="0">
                <a:solidFill>
                  <a:srgbClr val="000000"/>
                </a:solidFill>
              </a:rPr>
              <a:t> </a:t>
            </a:r>
            <a:r>
              <a:rPr lang="en-US" altLang="zh-CN" sz="1200" dirty="0">
                <a:solidFill>
                  <a:srgbClr val="000000"/>
                </a:solidFill>
              </a:rPr>
              <a:t>(R19</a:t>
            </a:r>
            <a:r>
              <a:rPr lang="zh-CN" altLang="en-US" sz="1200" dirty="0">
                <a:solidFill>
                  <a:srgbClr val="000000"/>
                </a:solidFill>
              </a:rPr>
              <a:t>开始</a:t>
            </a:r>
            <a:r>
              <a:rPr lang="en-US" altLang="zh-CN" sz="1200" dirty="0">
                <a:solidFill>
                  <a:srgbClr val="000000"/>
                </a:solidFill>
              </a:rPr>
              <a:t>)</a:t>
            </a:r>
            <a:r>
              <a:rPr lang="zh-CN" altLang="en-US" sz="1200" dirty="0">
                <a:solidFill>
                  <a:srgbClr val="000000"/>
                </a:solidFill>
              </a:rPr>
              <a:t>研究</a:t>
            </a:r>
            <a:r>
              <a:rPr lang="en-US" altLang="zh-CN" sz="1200" dirty="0">
                <a:solidFill>
                  <a:srgbClr val="000000"/>
                </a:solidFill>
              </a:rPr>
              <a:t>5G</a:t>
            </a:r>
            <a:r>
              <a:rPr lang="zh-CN" altLang="en-US" sz="1200" dirty="0">
                <a:solidFill>
                  <a:srgbClr val="000000"/>
                </a:solidFill>
              </a:rPr>
              <a:t>架构中卫星组件集成。</a:t>
            </a:r>
            <a:r>
              <a:rPr lang="en-US" altLang="zh-CN" sz="1200" dirty="0">
                <a:solidFill>
                  <a:srgbClr val="000000"/>
                </a:solidFill>
              </a:rPr>
              <a:t>2024</a:t>
            </a:r>
            <a:r>
              <a:rPr lang="zh-CN" altLang="en-US" sz="1200" dirty="0">
                <a:solidFill>
                  <a:srgbClr val="000000"/>
                </a:solidFill>
              </a:rPr>
              <a:t>年</a:t>
            </a:r>
            <a:r>
              <a:rPr lang="en-US" altLang="zh-CN" sz="1200" dirty="0">
                <a:solidFill>
                  <a:srgbClr val="000000"/>
                </a:solidFill>
              </a:rPr>
              <a:t>3</a:t>
            </a:r>
            <a:r>
              <a:rPr lang="zh-CN" altLang="en-US" sz="1200" dirty="0">
                <a:solidFill>
                  <a:srgbClr val="000000"/>
                </a:solidFill>
              </a:rPr>
              <a:t>月</a:t>
            </a:r>
            <a:r>
              <a:rPr lang="en-US" altLang="zh-CN" dirty="0"/>
              <a:t>sa3 </a:t>
            </a:r>
            <a:r>
              <a:rPr lang="en-US" altLang="zh-CN" sz="1200" dirty="0">
                <a:solidFill>
                  <a:srgbClr val="000000"/>
                </a:solidFill>
              </a:rPr>
              <a:t>TR 33.700</a:t>
            </a:r>
            <a:r>
              <a:rPr lang="zh-CN" altLang="en-US" sz="1200" dirty="0">
                <a:solidFill>
                  <a:srgbClr val="000000"/>
                </a:solidFill>
              </a:rPr>
              <a:t> </a:t>
            </a:r>
            <a:r>
              <a:rPr lang="en-US" altLang="zh-CN" sz="1200" dirty="0">
                <a:solidFill>
                  <a:srgbClr val="000000"/>
                </a:solidFill>
              </a:rPr>
              <a:t>(R19)</a:t>
            </a:r>
            <a:r>
              <a:rPr lang="zh-CN" altLang="en-US" sz="1200" dirty="0">
                <a:solidFill>
                  <a:srgbClr val="000000"/>
                </a:solidFill>
              </a:rPr>
              <a:t>开始研究</a:t>
            </a:r>
            <a:r>
              <a:rPr lang="en-US" altLang="zh-CN" sz="1200" dirty="0">
                <a:solidFill>
                  <a:srgbClr val="000000"/>
                </a:solidFill>
              </a:rPr>
              <a:t>5G</a:t>
            </a:r>
            <a:r>
              <a:rPr lang="zh-CN" altLang="en-US" sz="1200" b="0" i="0" kern="1200" dirty="0">
                <a:solidFill>
                  <a:srgbClr val="2A2A2A"/>
                </a:solidFill>
                <a:effectLst/>
                <a:latin typeface="-apple-system"/>
                <a:ea typeface="+mn-ea"/>
                <a:cs typeface="+mn-cs"/>
              </a:rPr>
              <a:t>卫星</a:t>
            </a:r>
            <a:r>
              <a:rPr lang="zh-CN" altLang="en-US" sz="1200" dirty="0">
                <a:solidFill>
                  <a:srgbClr val="000000"/>
                </a:solidFill>
              </a:rPr>
              <a:t>接入安全方面，探讨了</a:t>
            </a:r>
            <a:r>
              <a:rPr lang="en-US" altLang="zh-CN" sz="1200" dirty="0">
                <a:solidFill>
                  <a:srgbClr val="000000"/>
                </a:solidFill>
              </a:rPr>
              <a:t>5G</a:t>
            </a:r>
            <a:r>
              <a:rPr lang="zh-CN" altLang="en-US" sz="1200" dirty="0">
                <a:solidFill>
                  <a:srgbClr val="000000"/>
                </a:solidFill>
              </a:rPr>
              <a:t>卫星接入阶段的安全与隐私问题等。</a:t>
            </a:r>
            <a:endParaRPr lang="en-US" altLang="zh-CN" sz="1200" dirty="0">
              <a:solidFill>
                <a:srgbClr val="000000"/>
              </a:solidFill>
            </a:endParaRPr>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目前</a:t>
            </a:r>
            <a:r>
              <a:rPr lang="en-US" altLang="zh-CN" dirty="0"/>
              <a:t>3GPP</a:t>
            </a:r>
            <a:r>
              <a:rPr lang="zh-CN" altLang="en-US" dirty="0"/>
              <a:t>组织提出的卫星业务场景较多：首先是，早期，在</a:t>
            </a:r>
            <a:r>
              <a:rPr lang="en-US" altLang="zh-CN" dirty="0"/>
              <a:t>xx</a:t>
            </a:r>
            <a:r>
              <a:rPr lang="zh-CN" altLang="en-US" dirty="0"/>
              <a:t>中提出了透明转发卫星接入</a:t>
            </a:r>
          </a:p>
        </p:txBody>
      </p:sp>
    </p:spTree>
    <p:extLst>
      <p:ext uri="{BB962C8B-B14F-4D97-AF65-F5344CB8AC3E}">
        <p14:creationId xmlns:p14="http://schemas.microsoft.com/office/powerpoint/2010/main" val="97788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dirty="0"/>
              <a:t>然后，在 </a:t>
            </a:r>
            <a:r>
              <a:rPr lang="en-US" altLang="zh-CN" b="1" dirty="0"/>
              <a:t>R19 23.700-29</a:t>
            </a:r>
            <a:r>
              <a:rPr lang="zh-CN" altLang="en-US" b="1" dirty="0"/>
              <a:t>中，</a:t>
            </a:r>
            <a:r>
              <a:rPr lang="en-US" altLang="zh-CN" b="1" dirty="0"/>
              <a:t>Sa2</a:t>
            </a:r>
            <a:r>
              <a:rPr lang="zh-CN" altLang="en-US" b="1" dirty="0"/>
              <a:t>提出的三大场景：</a:t>
            </a:r>
            <a:endParaRPr lang="en-US" altLang="zh-CN" b="1" dirty="0"/>
          </a:p>
          <a:p>
            <a:r>
              <a:rPr lang="zh-CN" altLang="en-US" b="1" dirty="0"/>
              <a:t>再生式卫星接入</a:t>
            </a:r>
            <a:r>
              <a:rPr lang="zh-CN" altLang="en-US" dirty="0"/>
              <a:t>实际上就是将</a:t>
            </a:r>
            <a:r>
              <a:rPr lang="zh-CN" altLang="en-US" b="1" dirty="0"/>
              <a:t>基站（</a:t>
            </a:r>
            <a:r>
              <a:rPr lang="en-US" altLang="zh-CN" b="1" dirty="0" err="1"/>
              <a:t>eNB</a:t>
            </a:r>
            <a:r>
              <a:rPr lang="en-US" altLang="zh-CN" b="1" dirty="0"/>
              <a:t>/</a:t>
            </a:r>
            <a:r>
              <a:rPr lang="en-US" altLang="zh-CN" b="1" dirty="0" err="1"/>
              <a:t>gNB</a:t>
            </a:r>
            <a:r>
              <a:rPr lang="zh-CN" altLang="en-US" b="1" dirty="0"/>
              <a:t>）上星</a:t>
            </a:r>
            <a:r>
              <a:rPr lang="zh-CN" altLang="en-US" dirty="0"/>
              <a:t>的概念。卫星不仅作为中继，还具备基站的功能，能够在轨道上直接处理无线接入网（</a:t>
            </a:r>
            <a:r>
              <a:rPr lang="en-US" altLang="zh-CN" dirty="0"/>
              <a:t>RAN</a:t>
            </a:r>
            <a:r>
              <a:rPr lang="zh-CN" altLang="en-US" dirty="0"/>
              <a:t>）的信号。这种方式相当于将基站功能集成在卫星中，使卫星在</a:t>
            </a:r>
            <a:r>
              <a:rPr lang="en-US" altLang="zh-CN" dirty="0"/>
              <a:t>LEO/MEO</a:t>
            </a:r>
            <a:r>
              <a:rPr lang="zh-CN" altLang="en-US" dirty="0"/>
              <a:t>轨道上能够直接提供</a:t>
            </a:r>
            <a:r>
              <a:rPr lang="en-US" altLang="zh-CN" dirty="0"/>
              <a:t>5G</a:t>
            </a:r>
            <a:r>
              <a:rPr lang="zh-CN" altLang="en-US" dirty="0"/>
              <a:t>或</a:t>
            </a:r>
            <a:r>
              <a:rPr lang="en-US" altLang="zh-CN" dirty="0"/>
              <a:t>LTE</a:t>
            </a:r>
            <a:r>
              <a:rPr lang="zh-CN" altLang="en-US" dirty="0"/>
              <a:t>的接入服务。</a:t>
            </a:r>
            <a:endParaRPr lang="en-US" altLang="zh-CN" dirty="0"/>
          </a:p>
          <a:p>
            <a:r>
              <a:rPr lang="zh-CN" altLang="en-US" dirty="0"/>
              <a:t>在</a:t>
            </a:r>
            <a:r>
              <a:rPr lang="en-US" altLang="zh-CN" dirty="0"/>
              <a:t>R19</a:t>
            </a:r>
            <a:r>
              <a:rPr lang="zh-CN" altLang="en-US" dirty="0"/>
              <a:t>中，假设至少有</a:t>
            </a:r>
            <a:r>
              <a:rPr lang="en-US" altLang="zh-CN" dirty="0" err="1"/>
              <a:t>eNB</a:t>
            </a:r>
            <a:r>
              <a:rPr lang="en-US" altLang="zh-CN" dirty="0"/>
              <a:t>/</a:t>
            </a:r>
            <a:r>
              <a:rPr lang="en-US" altLang="zh-CN" dirty="0" err="1"/>
              <a:t>gNB</a:t>
            </a:r>
            <a:r>
              <a:rPr lang="zh-CN" altLang="en-US" dirty="0"/>
              <a:t>部署在卫星上。</a:t>
            </a:r>
          </a:p>
        </p:txBody>
      </p:sp>
    </p:spTree>
    <p:extLst>
      <p:ext uri="{BB962C8B-B14F-4D97-AF65-F5344CB8AC3E}">
        <p14:creationId xmlns:p14="http://schemas.microsoft.com/office/powerpoint/2010/main" val="280725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对于增强型</a:t>
            </a:r>
            <a:r>
              <a:rPr lang="en-US" altLang="zh-CN" dirty="0"/>
              <a:t>NR</a:t>
            </a:r>
            <a:r>
              <a:rPr lang="zh-CN" altLang="en-US" dirty="0"/>
              <a:t>（新无线电）</a:t>
            </a:r>
            <a:r>
              <a:rPr lang="en-US" altLang="zh-CN" dirty="0"/>
              <a:t>UE-</a:t>
            </a:r>
            <a:r>
              <a:rPr lang="zh-CN" altLang="en-US" dirty="0"/>
              <a:t>卫星</a:t>
            </a:r>
            <a:r>
              <a:rPr lang="en-US" altLang="zh-CN" dirty="0"/>
              <a:t>-UE</a:t>
            </a:r>
            <a:r>
              <a:rPr lang="zh-CN" altLang="en-US" dirty="0"/>
              <a:t>通信，假设卫星上至少具备最小集合的核心网络实体，包括至少用户面功能（</a:t>
            </a:r>
            <a:r>
              <a:rPr lang="en-US" altLang="zh-CN" dirty="0"/>
              <a:t>UPF</a:t>
            </a:r>
            <a:r>
              <a:rPr lang="zh-CN" altLang="en-US" dirty="0"/>
              <a:t>）。</a:t>
            </a:r>
            <a:endParaRPr lang="en-US" altLang="zh-CN" dirty="0"/>
          </a:p>
          <a:p>
            <a:r>
              <a:rPr lang="en-US" altLang="zh-CN" dirty="0"/>
              <a:t>UE-</a:t>
            </a:r>
            <a:r>
              <a:rPr lang="zh-CN" altLang="en-US" dirty="0"/>
              <a:t>卫星</a:t>
            </a:r>
            <a:r>
              <a:rPr lang="en-US" altLang="zh-CN" dirty="0"/>
              <a:t>-UE</a:t>
            </a:r>
            <a:r>
              <a:rPr lang="zh-CN" altLang="en-US" dirty="0"/>
              <a:t>通信假设始终可以与地面保持连接。</a:t>
            </a:r>
            <a:endParaRPr lang="en-US" altLang="zh-CN" dirty="0"/>
          </a:p>
          <a:p>
            <a:r>
              <a:rPr lang="en-US" altLang="zh-CN" dirty="0"/>
              <a:t>NR UE-</a:t>
            </a:r>
            <a:r>
              <a:rPr lang="zh-CN" altLang="en-US" dirty="0"/>
              <a:t>卫星</a:t>
            </a:r>
            <a:r>
              <a:rPr lang="en-US" altLang="zh-CN" dirty="0"/>
              <a:t>-UE</a:t>
            </a:r>
            <a:r>
              <a:rPr lang="zh-CN" altLang="en-US" dirty="0"/>
              <a:t>通信假设服务卫星将是中地球轨道（</a:t>
            </a:r>
            <a:r>
              <a:rPr lang="en-US" altLang="zh-CN" dirty="0"/>
              <a:t>MEO</a:t>
            </a:r>
            <a:r>
              <a:rPr lang="zh-CN" altLang="en-US" dirty="0"/>
              <a:t>）或低地球轨道（</a:t>
            </a:r>
            <a:r>
              <a:rPr lang="en-US" altLang="zh-CN" dirty="0"/>
              <a:t>LEO</a:t>
            </a:r>
            <a:r>
              <a:rPr lang="zh-CN" altLang="en-US" dirty="0"/>
              <a:t>）类型。</a:t>
            </a:r>
          </a:p>
        </p:txBody>
      </p:sp>
    </p:spTree>
    <p:extLst>
      <p:ext uri="{BB962C8B-B14F-4D97-AF65-F5344CB8AC3E}">
        <p14:creationId xmlns:p14="http://schemas.microsoft.com/office/powerpoint/2010/main" val="287544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关注比较多的是卫星存储转发场景</a:t>
            </a:r>
          </a:p>
        </p:txBody>
      </p:sp>
    </p:spTree>
    <p:extLst>
      <p:ext uri="{BB962C8B-B14F-4D97-AF65-F5344CB8AC3E}">
        <p14:creationId xmlns:p14="http://schemas.microsoft.com/office/powerpoint/2010/main" val="214217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另外，在</a:t>
            </a:r>
            <a:r>
              <a:rPr lang="en-US" altLang="zh-CN" dirty="0"/>
              <a:t>TR 23.501</a:t>
            </a:r>
            <a:r>
              <a:rPr lang="zh-CN" altLang="en-US" dirty="0"/>
              <a:t>中提出了卫星边缘计算场景。同时，</a:t>
            </a:r>
            <a:r>
              <a:rPr lang="en-US" altLang="zh-CN" dirty="0"/>
              <a:t>R20 SA2</a:t>
            </a:r>
            <a:r>
              <a:rPr lang="zh-CN" altLang="en-US" dirty="0"/>
              <a:t>目前讨论的也主要是高轨卫星</a:t>
            </a:r>
            <a:r>
              <a:rPr lang="en-US" altLang="zh-CN" dirty="0"/>
              <a:t>GEO</a:t>
            </a:r>
            <a:endParaRPr lang="zh-CN" altLang="en-US" dirty="0"/>
          </a:p>
        </p:txBody>
      </p:sp>
    </p:spTree>
    <p:extLst>
      <p:ext uri="{BB962C8B-B14F-4D97-AF65-F5344CB8AC3E}">
        <p14:creationId xmlns:p14="http://schemas.microsoft.com/office/powerpoint/2010/main" val="239785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97100-2799-4239-8A74-B4F4B8E5E65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982B1A-3DC0-4F50-950F-89B48E011C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F8D0E3F-AA06-4D47-990F-B943F5F60882}"/>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D6168BE5-13C1-4CA8-A9F3-E9736A0C22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D66557-70D7-4C01-A774-5A7F8054605B}"/>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159644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EDA52-15A4-4C29-B902-17328BFB985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DA41269-2B8B-4D1B-9317-98AEC6FB2FF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DC9A2BC-0168-4631-B744-3A6CA4B67A37}"/>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B0171C88-9C36-464B-8986-22E5D48353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480E34-A039-42A7-A205-D47CCF104771}"/>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320509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23859D-D842-454C-A725-4E0BF05998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B819101-E0B9-4FA9-94FF-FD22C0535B7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6D9BBA-B85A-4B6E-A9B1-F2625D72DA68}"/>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986E08B4-9407-470E-B85A-F5A5A77A47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FCAC37-3A5C-4508-B74D-D4D0B87D27D3}"/>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326583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4D97DB-6444-492E-9944-595B5C46A9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0BC606D-FA8F-47F1-B282-8810E5C2721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411329-9519-4424-99BC-C3BE3AE26C72}"/>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85947D21-4219-4D8A-B988-4D3BFFED20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C84530-4C1F-4E3D-9498-6FD41AE19264}"/>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48650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5AAA9-8539-4B42-9CA0-6EAFCF96266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43A51F6-0F96-4C94-80A2-89D9DFEE4C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048C2E8-AAF8-44E4-9894-853CBADDE8D2}"/>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2150B8EE-BFE6-4EB2-A99C-3C5F7F90CD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B2D991-C43A-4A57-BAC1-A7BEE216D129}"/>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255876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5E60F-0DC1-4584-A69C-049F14F758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DB103E-9E5B-491E-93D3-37ABE1AA580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2F0DD33-D6BF-48CC-870D-04E62DA4695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B14190E-BC58-4CAB-8C62-388DD35E3F06}"/>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6" name="页脚占位符 5">
            <a:extLst>
              <a:ext uri="{FF2B5EF4-FFF2-40B4-BE49-F238E27FC236}">
                <a16:creationId xmlns:a16="http://schemas.microsoft.com/office/drawing/2014/main" id="{50FF56AE-F4AB-4524-BCE9-F33703A125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FA5DEB-6534-4D0A-92CF-0686DCECD59E}"/>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29271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4D2C17-BE16-436F-B3FE-50C8134881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ADD8F43-1AE7-47D1-A1D8-AA5EDD320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2B75DAD-4065-40FB-A73D-8FBABE992E9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C7E749D-15DB-424C-B058-04D836D9D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C80BEE0-8DE6-4A80-B1F5-EB61CCB3ADB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AFA5A7F-80C0-4B6E-8ACF-670D96D2B500}"/>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8" name="页脚占位符 7">
            <a:extLst>
              <a:ext uri="{FF2B5EF4-FFF2-40B4-BE49-F238E27FC236}">
                <a16:creationId xmlns:a16="http://schemas.microsoft.com/office/drawing/2014/main" id="{D6087421-FD49-419F-908F-59D86F608E9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788F27-2D96-4B83-B756-F0D8B78EEED0}"/>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345351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967954-603E-4DD8-BE88-F761E6864A3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34317F7-228F-43EF-81C0-6A41CD5A1825}"/>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4" name="页脚占位符 3">
            <a:extLst>
              <a:ext uri="{FF2B5EF4-FFF2-40B4-BE49-F238E27FC236}">
                <a16:creationId xmlns:a16="http://schemas.microsoft.com/office/drawing/2014/main" id="{CB64A633-D300-4559-90A1-A718DC39A4D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C09FE08-FFD4-429B-A920-4BA1B6052686}"/>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137443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1A33F6F-E3FE-45ED-8902-B1F0F06E4C7E}"/>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3" name="页脚占位符 2">
            <a:extLst>
              <a:ext uri="{FF2B5EF4-FFF2-40B4-BE49-F238E27FC236}">
                <a16:creationId xmlns:a16="http://schemas.microsoft.com/office/drawing/2014/main" id="{DCC0BAA1-1319-4961-B40E-B4601BDF876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6BD393C-3E01-4F82-B5C3-DE55580AB01D}"/>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122057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83FEB7-1BE3-40E2-83A9-4D9DEA9F865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8C43860-3DC3-47A5-8220-29C4B009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EE6AFFD-F2A6-4BF3-A89E-EEFF0A3B3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A6C5507-5E11-4D4E-B6AE-4568273DF13E}"/>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6" name="页脚占位符 5">
            <a:extLst>
              <a:ext uri="{FF2B5EF4-FFF2-40B4-BE49-F238E27FC236}">
                <a16:creationId xmlns:a16="http://schemas.microsoft.com/office/drawing/2014/main" id="{204D0427-18AA-4745-B974-FD86E37F735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366537-335D-4A8D-A389-FB9EF28FF2FA}"/>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241730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0E9456-99D4-4D6D-B44F-054224B7CF8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73AD5D5-4198-4D0E-A092-F97644225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360C7EC-95F4-460E-9E60-8E54C961A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9CADED-91C8-49CF-9318-E6C1E3E2B699}"/>
              </a:ext>
            </a:extLst>
          </p:cNvPr>
          <p:cNvSpPr>
            <a:spLocks noGrp="1"/>
          </p:cNvSpPr>
          <p:nvPr>
            <p:ph type="dt" sz="half" idx="10"/>
          </p:nvPr>
        </p:nvSpPr>
        <p:spPr/>
        <p:txBody>
          <a:bodyPr/>
          <a:lstStyle/>
          <a:p>
            <a:fld id="{6B06C2B7-79FC-4E81-AD19-079F01CFB255}" type="datetimeFigureOut">
              <a:rPr lang="zh-CN" altLang="en-US" smtClean="0"/>
              <a:t>2025/5/12</a:t>
            </a:fld>
            <a:endParaRPr lang="zh-CN" altLang="en-US"/>
          </a:p>
        </p:txBody>
      </p:sp>
      <p:sp>
        <p:nvSpPr>
          <p:cNvPr id="6" name="页脚占位符 5">
            <a:extLst>
              <a:ext uri="{FF2B5EF4-FFF2-40B4-BE49-F238E27FC236}">
                <a16:creationId xmlns:a16="http://schemas.microsoft.com/office/drawing/2014/main" id="{365401FF-89AA-4B41-AD0E-D019AEA0EE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C82D25-0B1D-4137-ABAB-E4C81D550953}"/>
              </a:ext>
            </a:extLst>
          </p:cNvPr>
          <p:cNvSpPr>
            <a:spLocks noGrp="1"/>
          </p:cNvSpPr>
          <p:nvPr>
            <p:ph type="sldNum" sz="quarter" idx="12"/>
          </p:nvPr>
        </p:nvSpPr>
        <p:spPr/>
        <p:txBody>
          <a:body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355907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D59B3B5-27DB-4C04-95B0-F725652EA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5153E7-DF80-4B93-9AF0-AEE6E4A23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0E5AFE-FDD3-43C2-9527-048707D48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6C2B7-79FC-4E81-AD19-079F01CFB255}" type="datetimeFigureOut">
              <a:rPr lang="zh-CN" altLang="en-US" smtClean="0"/>
              <a:t>2025/5/12</a:t>
            </a:fld>
            <a:endParaRPr lang="zh-CN" altLang="en-US"/>
          </a:p>
        </p:txBody>
      </p:sp>
      <p:sp>
        <p:nvSpPr>
          <p:cNvPr id="5" name="页脚占位符 4">
            <a:extLst>
              <a:ext uri="{FF2B5EF4-FFF2-40B4-BE49-F238E27FC236}">
                <a16:creationId xmlns:a16="http://schemas.microsoft.com/office/drawing/2014/main" id="{CCE8F065-A5AA-40DE-A853-A459C1C2E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7367994-1B2D-4B7A-A6A3-664427860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63D6A-1926-4094-B316-DD6F9986B4BB}" type="slidenum">
              <a:rPr lang="zh-CN" altLang="en-US" smtClean="0"/>
              <a:t>‹#›</a:t>
            </a:fld>
            <a:endParaRPr lang="zh-CN" altLang="en-US"/>
          </a:p>
        </p:txBody>
      </p:sp>
    </p:spTree>
    <p:extLst>
      <p:ext uri="{BB962C8B-B14F-4D97-AF65-F5344CB8AC3E}">
        <p14:creationId xmlns:p14="http://schemas.microsoft.com/office/powerpoint/2010/main" val="285135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2.png"/><Relationship Id="rId17"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image" Target="../media/image2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5" Type="http://schemas.openxmlformats.org/officeDocument/2006/relationships/image" Target="../media/image25.png"/><Relationship Id="rId10" Type="http://schemas.openxmlformats.org/officeDocument/2006/relationships/notesSlide" Target="../notesSlides/notesSlide17.xml"/><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13.png"/><Relationship Id="rId9"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9.emf"/><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29.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1.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555585" y="6562846"/>
            <a:ext cx="10741306" cy="0"/>
          </a:xfrm>
          <a:prstGeom prst="line">
            <a:avLst/>
          </a:prstGeom>
        </p:spPr>
        <p:style>
          <a:lnRef idx="1">
            <a:schemeClr val="dk1"/>
          </a:lnRef>
          <a:fillRef idx="0">
            <a:schemeClr val="dk1"/>
          </a:fillRef>
          <a:effectRef idx="0">
            <a:schemeClr val="dk1"/>
          </a:effectRef>
          <a:fontRef idx="minor">
            <a:schemeClr val="tx1"/>
          </a:fontRef>
        </p:style>
      </p:cxnSp>
      <p:sp>
        <p:nvSpPr>
          <p:cNvPr id="102" name="Rectangle 2">
            <a:extLst>
              <a:ext uri="{FF2B5EF4-FFF2-40B4-BE49-F238E27FC236}">
                <a16:creationId xmlns:a16="http://schemas.microsoft.com/office/drawing/2014/main" id="{6861B3F8-361E-4588-B213-7D2E2FABFC06}"/>
              </a:ext>
            </a:extLst>
          </p:cNvPr>
          <p:cNvSpPr txBox="1">
            <a:spLocks noChangeArrowheads="1"/>
          </p:cNvSpPr>
          <p:nvPr/>
        </p:nvSpPr>
        <p:spPr bwMode="gray">
          <a:xfrm>
            <a:off x="1981200" y="1215843"/>
            <a:ext cx="8229600" cy="1620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defRPr/>
            </a:pPr>
            <a:r>
              <a:rPr lang="zh-CN" altLang="en-US" sz="4400" b="1" dirty="0">
                <a:solidFill>
                  <a:srgbClr val="1F497D"/>
                </a:solidFill>
                <a:latin typeface="黑体" panose="02010609060101010101" pitchFamily="49" charset="-122"/>
                <a:ea typeface="黑体" panose="02010609060101010101" pitchFamily="49" charset="-122"/>
              </a:rPr>
              <a:t>卫星互联网隐私计算报告</a:t>
            </a:r>
          </a:p>
        </p:txBody>
      </p:sp>
      <p:sp>
        <p:nvSpPr>
          <p:cNvPr id="109" name="日期占位符 4">
            <a:extLst>
              <a:ext uri="{FF2B5EF4-FFF2-40B4-BE49-F238E27FC236}">
                <a16:creationId xmlns:a16="http://schemas.microsoft.com/office/drawing/2014/main" id="{809512F7-EF09-4FBB-88B9-A0F42769EBC1}"/>
              </a:ext>
            </a:extLst>
          </p:cNvPr>
          <p:cNvSpPr>
            <a:spLocks noGrp="1"/>
          </p:cNvSpPr>
          <p:nvPr>
            <p:ph type="dt" sz="quarter" idx="10"/>
          </p:nvPr>
        </p:nvSpPr>
        <p:spPr>
          <a:xfrm>
            <a:off x="7390280" y="5626161"/>
            <a:ext cx="2628900" cy="252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mn-cs"/>
              </a:rPr>
              <a:t>2025 </a:t>
            </a:r>
            <a:r>
              <a:rPr kumimoji="0" lang="zh-CN" altLang="en-US" sz="1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mn-cs"/>
              </a:rPr>
              <a:t>年 </a:t>
            </a:r>
            <a:r>
              <a:rPr lang="en-US" altLang="zh-CN" sz="1800" b="1" dirty="0">
                <a:solidFill>
                  <a:srgbClr val="1F497D"/>
                </a:solidFill>
                <a:effectLst/>
                <a:latin typeface="黑体" panose="02010609060101010101" pitchFamily="49" charset="-122"/>
                <a:ea typeface="黑体" panose="02010609060101010101" pitchFamily="49" charset="-122"/>
              </a:rPr>
              <a:t>5</a:t>
            </a:r>
            <a:r>
              <a:rPr kumimoji="0" lang="en-US" altLang="zh-CN" sz="1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mn-cs"/>
              </a:rPr>
              <a:t> </a:t>
            </a:r>
            <a:r>
              <a:rPr kumimoji="0" lang="zh-CN" altLang="en-US" sz="1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mn-cs"/>
              </a:rPr>
              <a:t>月 </a:t>
            </a:r>
            <a:r>
              <a:rPr kumimoji="0" lang="en-US" altLang="zh-CN" sz="1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mn-cs"/>
              </a:rPr>
              <a:t>12 </a:t>
            </a:r>
            <a:r>
              <a:rPr kumimoji="0" lang="zh-CN" altLang="en-US" sz="1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mn-cs"/>
              </a:rPr>
              <a:t>日</a:t>
            </a:r>
            <a:endParaRPr kumimoji="0" lang="en-US" altLang="zh-CN" sz="1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mn-cs"/>
            </a:endParaRPr>
          </a:p>
        </p:txBody>
      </p:sp>
      <p:sp>
        <p:nvSpPr>
          <p:cNvPr id="110" name="Rectangle 3">
            <a:extLst>
              <a:ext uri="{FF2B5EF4-FFF2-40B4-BE49-F238E27FC236}">
                <a16:creationId xmlns:a16="http://schemas.microsoft.com/office/drawing/2014/main" id="{DA4C7EE0-3858-49D4-A614-C102E6AEE8B4}"/>
              </a:ext>
            </a:extLst>
          </p:cNvPr>
          <p:cNvSpPr txBox="1">
            <a:spLocks noChangeArrowheads="1"/>
          </p:cNvSpPr>
          <p:nvPr/>
        </p:nvSpPr>
        <p:spPr bwMode="gray">
          <a:xfrm>
            <a:off x="3900493" y="3573463"/>
            <a:ext cx="5399087"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defRPr/>
            </a:pPr>
            <a:r>
              <a:rPr kumimoji="0" lang="zh-CN" altLang="en-US" sz="20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Times New Roman" panose="02020603050405020304" pitchFamily="18" charset="0"/>
              </a:rPr>
              <a:t>           </a:t>
            </a:r>
            <a:r>
              <a:rPr lang="zh-CN" altLang="en-US" sz="2000" b="1" dirty="0">
                <a:solidFill>
                  <a:srgbClr val="1F497D"/>
                </a:solidFill>
                <a:latin typeface="黑体" panose="02010609060101010101" pitchFamily="49" charset="-122"/>
                <a:ea typeface="黑体" panose="02010609060101010101" pitchFamily="49" charset="-122"/>
                <a:cs typeface="Times New Roman" panose="02020603050405020304" pitchFamily="18" charset="0"/>
              </a:rPr>
              <a:t>李晖</a:t>
            </a:r>
            <a:r>
              <a:rPr kumimoji="0" lang="zh-CN" altLang="en-US" sz="20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Times New Roman" panose="02020603050405020304" pitchFamily="18" charset="0"/>
              </a:rPr>
              <a:t> 教授</a:t>
            </a:r>
            <a:endParaRPr kumimoji="0" lang="en-US" altLang="zh-CN" sz="20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defRPr/>
            </a:pPr>
            <a:endParaRPr kumimoji="0" lang="en-US" altLang="zh-CN" sz="11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defRPr/>
            </a:pPr>
            <a:r>
              <a:rPr kumimoji="0" lang="zh-CN" altLang="en-US" sz="20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Times New Roman" panose="02020603050405020304" pitchFamily="18" charset="0"/>
              </a:rPr>
              <a:t>        西安电子科技大学</a:t>
            </a:r>
            <a:endParaRPr kumimoji="0" lang="en-US" altLang="zh-CN" sz="20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rgbClr val="0000FF"/>
              </a:buClr>
              <a:buSzTx/>
              <a:buFont typeface="Wingdings" panose="05000000000000000000" pitchFamily="2" charset="2"/>
              <a:buNone/>
              <a:tabLst/>
              <a:defRPr/>
            </a:pPr>
            <a:r>
              <a:rPr kumimoji="0" lang="en-US" altLang="zh-CN" sz="20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Times New Roman" panose="02020603050405020304" pitchFamily="18" charset="0"/>
              </a:rPr>
              <a:t>           </a:t>
            </a:r>
          </a:p>
        </p:txBody>
      </p:sp>
      <p:sp>
        <p:nvSpPr>
          <p:cNvPr id="111" name="Freeform 5">
            <a:extLst>
              <a:ext uri="{FF2B5EF4-FFF2-40B4-BE49-F238E27FC236}">
                <a16:creationId xmlns:a16="http://schemas.microsoft.com/office/drawing/2014/main" id="{21797227-035A-43C6-B878-EB59361FF369}"/>
              </a:ext>
            </a:extLst>
          </p:cNvPr>
          <p:cNvSpPr>
            <a:spLocks/>
          </p:cNvSpPr>
          <p:nvPr/>
        </p:nvSpPr>
        <p:spPr bwMode="auto">
          <a:xfrm>
            <a:off x="587388" y="4257092"/>
            <a:ext cx="1980220" cy="2016224"/>
          </a:xfrm>
          <a:prstGeom prst="ellipse">
            <a:avLst/>
          </a:prstGeom>
          <a:blipFill dpi="0" rotWithShape="1">
            <a:blip r:embed="rId3" cstate="print"/>
            <a:srcRect/>
            <a:stretch>
              <a:fillRect l="-27000" t="-6000" r="-21000" b="4000"/>
            </a:stretch>
          </a:blipFill>
          <a:ln>
            <a:noFill/>
          </a:ln>
          <a:effectLst>
            <a:outerShdw blurRad="254000" dist="114300" dir="5400000" algn="t"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1F497D"/>
              </a:solidFill>
              <a:effectLst/>
              <a:uLnTx/>
              <a:uFillTx/>
              <a:latin typeface="Arial" charset="0"/>
              <a:ea typeface="宋体" panose="02010600030101010101" pitchFamily="2" charset="-122"/>
              <a:cs typeface="+mn-cs"/>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R19 </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业务场景（</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TR 23.700-29</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a:t>
            </a: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783771" y="2041108"/>
            <a:ext cx="10231821" cy="1181907"/>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pic>
        <p:nvPicPr>
          <p:cNvPr id="10" name="圆角矩形 5">
            <a:extLst>
              <a:ext uri="{FF2B5EF4-FFF2-40B4-BE49-F238E27FC236}">
                <a16:creationId xmlns:a16="http://schemas.microsoft.com/office/drawing/2014/main" id="{89AE9B34-B91B-F9A6-737A-F885D4476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785" y="1677771"/>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a:extLst>
              <a:ext uri="{FF2B5EF4-FFF2-40B4-BE49-F238E27FC236}">
                <a16:creationId xmlns:a16="http://schemas.microsoft.com/office/drawing/2014/main" id="{2B2F3914-0C41-122A-9256-FB41F93BF7D2}"/>
              </a:ext>
            </a:extLst>
          </p:cNvPr>
          <p:cNvSpPr txBox="1">
            <a:spLocks noChangeArrowheads="1"/>
          </p:cNvSpPr>
          <p:nvPr/>
        </p:nvSpPr>
        <p:spPr bwMode="auto">
          <a:xfrm>
            <a:off x="1557250" y="1738092"/>
            <a:ext cx="3581528"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卫星存储转发</a:t>
            </a: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787327" y="2137767"/>
            <a:ext cx="1022826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基于卫星接入的</a:t>
            </a:r>
            <a:r>
              <a:rPr lang="en-US" altLang="zh-CN" sz="2000" dirty="0">
                <a:latin typeface="微软雅黑" pitchFamily="34" charset="-122"/>
                <a:ea typeface="微软雅黑" pitchFamily="34" charset="-122"/>
              </a:rPr>
              <a:t>5G</a:t>
            </a:r>
            <a:r>
              <a:rPr lang="zh-CN" altLang="en-US" sz="2000" dirty="0">
                <a:latin typeface="微软雅黑" pitchFamily="34" charset="-122"/>
                <a:ea typeface="微软雅黑" pitchFamily="34" charset="-122"/>
              </a:rPr>
              <a:t>网络需要支持在卫星移动或者</a:t>
            </a:r>
            <a:r>
              <a:rPr lang="en-US" altLang="zh-CN" sz="2000" dirty="0">
                <a:latin typeface="微软雅黑" pitchFamily="34" charset="-122"/>
                <a:ea typeface="微软雅黑" pitchFamily="34" charset="-122"/>
              </a:rPr>
              <a:t>IoT</a:t>
            </a:r>
            <a:r>
              <a:rPr lang="zh-CN" altLang="en-US" sz="2000" dirty="0">
                <a:latin typeface="微软雅黑" pitchFamily="34" charset="-122"/>
                <a:ea typeface="微软雅黑" pitchFamily="34" charset="-122"/>
              </a:rPr>
              <a:t>设备移动导致连接中断时，进行数据的存储，并需要支持在卫星之间传输存储的数据</a:t>
            </a:r>
          </a:p>
        </p:txBody>
      </p:sp>
      <p:sp>
        <p:nvSpPr>
          <p:cNvPr id="2" name="文本框 1">
            <a:extLst>
              <a:ext uri="{FF2B5EF4-FFF2-40B4-BE49-F238E27FC236}">
                <a16:creationId xmlns:a16="http://schemas.microsoft.com/office/drawing/2014/main" id="{3164464C-6A85-4EE0-AFAC-68BBEBB95B7D}"/>
              </a:ext>
            </a:extLst>
          </p:cNvPr>
          <p:cNvSpPr txBox="1"/>
          <p:nvPr/>
        </p:nvSpPr>
        <p:spPr>
          <a:xfrm>
            <a:off x="2512721" y="6287393"/>
            <a:ext cx="1647693" cy="307777"/>
          </a:xfrm>
          <a:prstGeom prst="rect">
            <a:avLst/>
          </a:prstGeom>
          <a:noFill/>
        </p:spPr>
        <p:txBody>
          <a:bodyPr wrap="square" rtlCol="0">
            <a:spAutoFit/>
          </a:bodyPr>
          <a:lstStyle/>
          <a:p>
            <a:r>
              <a:rPr lang="en-US" altLang="zh-CN" sz="1400" dirty="0"/>
              <a:t>MME</a:t>
            </a:r>
            <a:r>
              <a:rPr lang="zh-CN" altLang="en-US" sz="1400" dirty="0"/>
              <a:t>分离架构</a:t>
            </a:r>
          </a:p>
        </p:txBody>
      </p:sp>
      <p:pic>
        <p:nvPicPr>
          <p:cNvPr id="14" name="图片 13">
            <a:extLst>
              <a:ext uri="{FF2B5EF4-FFF2-40B4-BE49-F238E27FC236}">
                <a16:creationId xmlns:a16="http://schemas.microsoft.com/office/drawing/2014/main" id="{5F4B109F-2383-4AA2-B265-1F2E9363C958}"/>
              </a:ext>
            </a:extLst>
          </p:cNvPr>
          <p:cNvPicPr>
            <a:picLocks noChangeAspect="1"/>
          </p:cNvPicPr>
          <p:nvPr/>
        </p:nvPicPr>
        <p:blipFill>
          <a:blip r:embed="rId5"/>
          <a:stretch>
            <a:fillRect/>
          </a:stretch>
        </p:blipFill>
        <p:spPr>
          <a:xfrm>
            <a:off x="7091471" y="3381326"/>
            <a:ext cx="3551766" cy="2561869"/>
          </a:xfrm>
          <a:prstGeom prst="rect">
            <a:avLst/>
          </a:prstGeom>
        </p:spPr>
      </p:pic>
      <p:sp>
        <p:nvSpPr>
          <p:cNvPr id="16" name="文本框 15">
            <a:extLst>
              <a:ext uri="{FF2B5EF4-FFF2-40B4-BE49-F238E27FC236}">
                <a16:creationId xmlns:a16="http://schemas.microsoft.com/office/drawing/2014/main" id="{A5BC6D16-11CC-4F44-95C2-C3D3B3997CBC}"/>
              </a:ext>
            </a:extLst>
          </p:cNvPr>
          <p:cNvSpPr txBox="1"/>
          <p:nvPr/>
        </p:nvSpPr>
        <p:spPr>
          <a:xfrm>
            <a:off x="7914178" y="6287393"/>
            <a:ext cx="1647694" cy="307777"/>
          </a:xfrm>
          <a:prstGeom prst="rect">
            <a:avLst/>
          </a:prstGeom>
          <a:noFill/>
        </p:spPr>
        <p:txBody>
          <a:bodyPr wrap="square" rtlCol="0">
            <a:spAutoFit/>
          </a:bodyPr>
          <a:lstStyle/>
          <a:p>
            <a:r>
              <a:rPr lang="zh-CN" altLang="en-US" sz="1400" dirty="0"/>
              <a:t>全核心网上星架构</a:t>
            </a:r>
          </a:p>
        </p:txBody>
      </p:sp>
      <p:pic>
        <p:nvPicPr>
          <p:cNvPr id="18" name="图片 17">
            <a:extLst>
              <a:ext uri="{FF2B5EF4-FFF2-40B4-BE49-F238E27FC236}">
                <a16:creationId xmlns:a16="http://schemas.microsoft.com/office/drawing/2014/main" id="{73F4725F-A4AD-4EA6-A728-FD3181D23DF2}"/>
              </a:ext>
            </a:extLst>
          </p:cNvPr>
          <p:cNvPicPr>
            <a:picLocks noChangeAspect="1"/>
          </p:cNvPicPr>
          <p:nvPr/>
        </p:nvPicPr>
        <p:blipFill>
          <a:blip r:embed="rId6"/>
          <a:stretch>
            <a:fillRect/>
          </a:stretch>
        </p:blipFill>
        <p:spPr>
          <a:xfrm>
            <a:off x="1309729" y="3429000"/>
            <a:ext cx="4612623" cy="2360098"/>
          </a:xfrm>
          <a:prstGeom prst="rect">
            <a:avLst/>
          </a:prstGeom>
        </p:spPr>
      </p:pic>
      <p:grpSp>
        <p:nvGrpSpPr>
          <p:cNvPr id="19" name="组合 18">
            <a:extLst>
              <a:ext uri="{FF2B5EF4-FFF2-40B4-BE49-F238E27FC236}">
                <a16:creationId xmlns:a16="http://schemas.microsoft.com/office/drawing/2014/main" id="{25A893CB-C267-477A-99C4-8062296B6962}"/>
              </a:ext>
            </a:extLst>
          </p:cNvPr>
          <p:cNvGrpSpPr/>
          <p:nvPr/>
        </p:nvGrpSpPr>
        <p:grpSpPr>
          <a:xfrm>
            <a:off x="447018" y="5835650"/>
            <a:ext cx="5863113" cy="1198002"/>
            <a:chOff x="721991" y="2298050"/>
            <a:chExt cx="3922017" cy="2035057"/>
          </a:xfrm>
          <a:solidFill>
            <a:schemeClr val="accent1">
              <a:lumMod val="40000"/>
              <a:lumOff val="60000"/>
            </a:schemeClr>
          </a:solidFill>
        </p:grpSpPr>
        <p:sp>
          <p:nvSpPr>
            <p:cNvPr id="20" name="圆角矩形 12">
              <a:extLst>
                <a:ext uri="{FF2B5EF4-FFF2-40B4-BE49-F238E27FC236}">
                  <a16:creationId xmlns:a16="http://schemas.microsoft.com/office/drawing/2014/main" id="{3B95E4BB-B552-4DEF-8B25-6646C31EAFB7}"/>
                </a:ext>
              </a:extLst>
            </p:cNvPr>
            <p:cNvSpPr/>
            <p:nvPr/>
          </p:nvSpPr>
          <p:spPr>
            <a:xfrm>
              <a:off x="721991" y="2298050"/>
              <a:ext cx="3922017" cy="1610958"/>
            </a:xfrm>
            <a:prstGeom prst="roundRect">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a:extLst>
                <a:ext uri="{FF2B5EF4-FFF2-40B4-BE49-F238E27FC236}">
                  <a16:creationId xmlns:a16="http://schemas.microsoft.com/office/drawing/2014/main" id="{8BEFC255-B650-4DB6-A30D-1282F36FA386}"/>
                </a:ext>
              </a:extLst>
            </p:cNvPr>
            <p:cNvSpPr txBox="1"/>
            <p:nvPr/>
          </p:nvSpPr>
          <p:spPr>
            <a:xfrm>
              <a:off x="729473" y="2388206"/>
              <a:ext cx="3850853" cy="194490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zh-CN" altLang="en-US" sz="1600" b="1" dirty="0">
                  <a:solidFill>
                    <a:srgbClr val="C00000"/>
                  </a:solidFill>
                  <a:latin typeface="微软雅黑" pitchFamily="34" charset="-122"/>
                  <a:ea typeface="微软雅黑" pitchFamily="34" charset="-122"/>
                </a:rPr>
                <a:t>分离式</a:t>
              </a:r>
              <a:r>
                <a:rPr lang="en-US" altLang="zh-CN" sz="1600" b="1" dirty="0">
                  <a:solidFill>
                    <a:srgbClr val="C00000"/>
                  </a:solidFill>
                  <a:latin typeface="微软雅黑" pitchFamily="34" charset="-122"/>
                  <a:ea typeface="微软雅黑" pitchFamily="34" charset="-122"/>
                </a:rPr>
                <a:t>MME</a:t>
              </a:r>
              <a:r>
                <a:rPr lang="zh-CN" altLang="en-US" sz="1600" b="1" dirty="0">
                  <a:solidFill>
                    <a:srgbClr val="C00000"/>
                  </a:solidFill>
                  <a:latin typeface="微软雅黑" pitchFamily="34" charset="-122"/>
                  <a:ea typeface="微软雅黑" pitchFamily="34" charset="-122"/>
                </a:rPr>
                <a:t>架构</a:t>
              </a:r>
            </a:p>
            <a:p>
              <a:pPr marL="0" marR="0" lvl="0" indent="0" algn="just" defTabSz="914400" rtl="0" eaLnBrk="0" fontAlgn="base" latinLnBrk="0" hangingPunct="0">
                <a:lnSpc>
                  <a:spcPct val="120000"/>
                </a:lnSpc>
                <a:spcBef>
                  <a:spcPct val="0"/>
                </a:spcBef>
                <a:spcAft>
                  <a:spcPct val="0"/>
                </a:spcAft>
                <a:buClrTx/>
                <a:buSzTx/>
                <a:buFontTx/>
                <a:buNone/>
                <a:tabLst/>
                <a:defRPr/>
              </a:pPr>
              <a:r>
                <a:rPr lang="en-US" altLang="zh-CN" sz="1600" dirty="0">
                  <a:latin typeface="微软雅黑" pitchFamily="34" charset="-122"/>
                  <a:ea typeface="微软雅黑" pitchFamily="34" charset="-122"/>
                </a:rPr>
                <a:t>HSS</a:t>
              </a:r>
              <a:r>
                <a:rPr lang="zh-CN" altLang="en-US" sz="1600" dirty="0">
                  <a:latin typeface="微软雅黑" pitchFamily="34" charset="-122"/>
                  <a:ea typeface="微软雅黑" pitchFamily="34" charset="-122"/>
                </a:rPr>
                <a:t>位于地面，</a:t>
              </a:r>
              <a:r>
                <a:rPr lang="en-US" altLang="zh-CN" sz="1600" dirty="0">
                  <a:latin typeface="微软雅黑" pitchFamily="34" charset="-122"/>
                  <a:ea typeface="微软雅黑" pitchFamily="34" charset="-122"/>
                </a:rPr>
                <a:t>MME</a:t>
              </a:r>
              <a:r>
                <a:rPr lang="zh-CN" altLang="en-US" sz="1600" dirty="0">
                  <a:latin typeface="微软雅黑" pitchFamily="34" charset="-122"/>
                  <a:ea typeface="微软雅黑" pitchFamily="34" charset="-122"/>
                </a:rPr>
                <a:t>分为卫星上的</a:t>
              </a:r>
              <a:r>
                <a:rPr lang="en-US" altLang="zh-CN" sz="1600" dirty="0">
                  <a:latin typeface="微软雅黑" pitchFamily="34" charset="-122"/>
                  <a:ea typeface="微软雅黑" pitchFamily="34" charset="-122"/>
                </a:rPr>
                <a:t>MME</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MME-onboard</a:t>
              </a:r>
              <a:r>
                <a:rPr lang="zh-CN" altLang="en-US" sz="1600" dirty="0">
                  <a:latin typeface="微软雅黑" pitchFamily="34" charset="-122"/>
                  <a:ea typeface="微软雅黑" pitchFamily="34" charset="-122"/>
                </a:rPr>
                <a:t>）和地面网络中的</a:t>
              </a:r>
              <a:r>
                <a:rPr lang="en-US" altLang="zh-CN" sz="1600" dirty="0">
                  <a:latin typeface="微软雅黑" pitchFamily="34" charset="-122"/>
                  <a:ea typeface="微软雅黑" pitchFamily="34" charset="-122"/>
                </a:rPr>
                <a:t>MME</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MME-ground</a:t>
              </a:r>
              <a:r>
                <a:rPr lang="zh-CN" altLang="en-US" sz="1600" dirty="0">
                  <a:latin typeface="微软雅黑" pitchFamily="34" charset="-122"/>
                  <a:ea typeface="微软雅黑" pitchFamily="34" charset="-122"/>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79B89536-A41C-45F0-A55B-BCE4400FEF9D}"/>
              </a:ext>
            </a:extLst>
          </p:cNvPr>
          <p:cNvGrpSpPr/>
          <p:nvPr/>
        </p:nvGrpSpPr>
        <p:grpSpPr>
          <a:xfrm>
            <a:off x="6522332" y="5888723"/>
            <a:ext cx="5379981" cy="1413100"/>
            <a:chOff x="4737546" y="2294816"/>
            <a:chExt cx="3706838" cy="2520150"/>
          </a:xfrm>
          <a:solidFill>
            <a:schemeClr val="accent1">
              <a:lumMod val="40000"/>
              <a:lumOff val="60000"/>
            </a:schemeClr>
          </a:solidFill>
        </p:grpSpPr>
        <p:sp>
          <p:nvSpPr>
            <p:cNvPr id="23" name="文本框 14342">
              <a:extLst>
                <a:ext uri="{FF2B5EF4-FFF2-40B4-BE49-F238E27FC236}">
                  <a16:creationId xmlns:a16="http://schemas.microsoft.com/office/drawing/2014/main" id="{F5E3C2CE-D9C8-4973-A234-4CF06E7A5FAB}"/>
                </a:ext>
              </a:extLst>
            </p:cNvPr>
            <p:cNvSpPr txBox="1"/>
            <p:nvPr/>
          </p:nvSpPr>
          <p:spPr>
            <a:xfrm>
              <a:off x="5182245" y="2812301"/>
              <a:ext cx="1008063" cy="338657"/>
            </a:xfrm>
            <a:prstGeom prst="rect">
              <a:avLst/>
            </a:prstGeom>
            <a:grpFill/>
            <a:ln>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铱星系统</a:t>
              </a:r>
            </a:p>
          </p:txBody>
        </p:sp>
        <p:sp>
          <p:nvSpPr>
            <p:cNvPr id="24" name="圆角矩形 12">
              <a:extLst>
                <a:ext uri="{FF2B5EF4-FFF2-40B4-BE49-F238E27FC236}">
                  <a16:creationId xmlns:a16="http://schemas.microsoft.com/office/drawing/2014/main" id="{FA98071F-D7A2-40A0-98F3-19EE3C55AEFC}"/>
                </a:ext>
              </a:extLst>
            </p:cNvPr>
            <p:cNvSpPr/>
            <p:nvPr/>
          </p:nvSpPr>
          <p:spPr>
            <a:xfrm>
              <a:off x="4737547" y="2294816"/>
              <a:ext cx="3706837" cy="1610958"/>
            </a:xfrm>
            <a:prstGeom prst="roundRect">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a:extLst>
                <a:ext uri="{FF2B5EF4-FFF2-40B4-BE49-F238E27FC236}">
                  <a16:creationId xmlns:a16="http://schemas.microsoft.com/office/drawing/2014/main" id="{AEEED06C-A918-40D1-9C95-2DCCD0B25A43}"/>
                </a:ext>
              </a:extLst>
            </p:cNvPr>
            <p:cNvSpPr txBox="1"/>
            <p:nvPr/>
          </p:nvSpPr>
          <p:spPr>
            <a:xfrm>
              <a:off x="4737546" y="2301028"/>
              <a:ext cx="3706838" cy="251393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zh-CN" altLang="en-US" sz="1600" b="1" dirty="0">
                  <a:solidFill>
                    <a:srgbClr val="C00000"/>
                  </a:solidFill>
                  <a:latin typeface="微软雅黑" pitchFamily="34" charset="-122"/>
                  <a:ea typeface="微软雅黑" pitchFamily="34" charset="-122"/>
                </a:rPr>
                <a:t>全核心网上星</a:t>
              </a:r>
              <a:endParaRPr lang="en-US" altLang="zh-CN" sz="1600" b="1" dirty="0">
                <a:solidFill>
                  <a:srgbClr val="C00000"/>
                </a:solidFill>
                <a:latin typeface="微软雅黑" pitchFamily="34" charset="-122"/>
                <a:ea typeface="微软雅黑" pitchFamily="34" charset="-122"/>
              </a:endParaRPr>
            </a:p>
            <a:p>
              <a:pPr marL="0" marR="0" lvl="0" indent="0" algn="just" defTabSz="914400" rtl="0" eaLnBrk="0" fontAlgn="base" latinLnBrk="0" hangingPunct="0">
                <a:lnSpc>
                  <a:spcPct val="120000"/>
                </a:lnSpc>
                <a:spcBef>
                  <a:spcPct val="0"/>
                </a:spcBef>
                <a:spcAft>
                  <a:spcPct val="0"/>
                </a:spcAft>
                <a:buClrTx/>
                <a:buSzTx/>
                <a:buFontTx/>
                <a:buNone/>
                <a:tabLst/>
                <a:defRPr/>
              </a:pPr>
              <a:r>
                <a:rPr lang="zh-CN" altLang="en-US" sz="1600" dirty="0">
                  <a:latin typeface="微软雅黑" pitchFamily="34" charset="-122"/>
                  <a:ea typeface="微软雅黑" pitchFamily="34" charset="-122"/>
                </a:rPr>
                <a:t>将</a:t>
              </a:r>
              <a:r>
                <a:rPr lang="en-US" altLang="zh-CN" sz="1600" dirty="0" err="1">
                  <a:latin typeface="微软雅黑" pitchFamily="34" charset="-122"/>
                  <a:ea typeface="微软雅黑" pitchFamily="34" charset="-122"/>
                </a:rPr>
                <a:t>eNB</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MME</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SGW</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PGW</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HSS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E-SMLC</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SMSC</a:t>
              </a:r>
              <a:r>
                <a:rPr lang="zh-CN" altLang="en-US" sz="1600" dirty="0">
                  <a:latin typeface="微软雅黑" pitchFamily="34" charset="-122"/>
                  <a:ea typeface="微软雅黑" pitchFamily="34" charset="-122"/>
                </a:rPr>
                <a:t>都部署在每颗卫星上，在卫星和地面上部署代理</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grpSp>
      <p:sp>
        <p:nvSpPr>
          <p:cNvPr id="26" name="标题 1">
            <a:extLst>
              <a:ext uri="{FF2B5EF4-FFF2-40B4-BE49-F238E27FC236}">
                <a16:creationId xmlns:a16="http://schemas.microsoft.com/office/drawing/2014/main" id="{DFBEA1D6-1B7A-4B8D-8FFD-7B6380EC4EA4}"/>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spTree>
    <p:extLst>
      <p:ext uri="{BB962C8B-B14F-4D97-AF65-F5344CB8AC3E}">
        <p14:creationId xmlns:p14="http://schemas.microsoft.com/office/powerpoint/2010/main" val="282662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750"/>
                                        <p:tgtEl>
                                          <p:spTgt spid="19"/>
                                        </p:tgtEl>
                                      </p:cBhvr>
                                    </p:animEffect>
                                  </p:childTnLst>
                                </p:cTn>
                              </p:par>
                              <p:par>
                                <p:cTn id="8" presetID="10" presetClass="entr" presetSubtype="0" fill="hold" nodeType="with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R19 </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业务场景（</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TR 23.501</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a:t>
            </a: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783771" y="2041108"/>
            <a:ext cx="10231821" cy="753862"/>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pic>
        <p:nvPicPr>
          <p:cNvPr id="10" name="圆角矩形 5">
            <a:extLst>
              <a:ext uri="{FF2B5EF4-FFF2-40B4-BE49-F238E27FC236}">
                <a16:creationId xmlns:a16="http://schemas.microsoft.com/office/drawing/2014/main" id="{89AE9B34-B91B-F9A6-737A-F885D4476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785" y="1677771"/>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a:extLst>
              <a:ext uri="{FF2B5EF4-FFF2-40B4-BE49-F238E27FC236}">
                <a16:creationId xmlns:a16="http://schemas.microsoft.com/office/drawing/2014/main" id="{2B2F3914-0C41-122A-9256-FB41F93BF7D2}"/>
              </a:ext>
            </a:extLst>
          </p:cNvPr>
          <p:cNvSpPr txBox="1">
            <a:spLocks noChangeArrowheads="1"/>
          </p:cNvSpPr>
          <p:nvPr/>
        </p:nvSpPr>
        <p:spPr bwMode="auto">
          <a:xfrm>
            <a:off x="1557250" y="1738092"/>
            <a:ext cx="3581528"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卫星边缘计算</a:t>
            </a: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787327" y="2137767"/>
            <a:ext cx="10228265"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通过部署在卫星上的</a:t>
            </a:r>
            <a:r>
              <a:rPr lang="en-US" altLang="zh-CN" sz="2000" dirty="0">
                <a:latin typeface="微软雅黑" pitchFamily="34" charset="-122"/>
                <a:ea typeface="微软雅黑" pitchFamily="34" charset="-122"/>
              </a:rPr>
              <a:t>UPF</a:t>
            </a:r>
            <a:r>
              <a:rPr lang="zh-CN" altLang="en-US" sz="2000" dirty="0">
                <a:latin typeface="微软雅黑" pitchFamily="34" charset="-122"/>
                <a:ea typeface="微软雅黑" pitchFamily="34" charset="-122"/>
              </a:rPr>
              <a:t>进行边缘计算，但在当前版本，仅适用于</a:t>
            </a:r>
            <a:r>
              <a:rPr lang="en-US" altLang="zh-CN" sz="2000" dirty="0">
                <a:latin typeface="微软雅黑" pitchFamily="34" charset="-122"/>
                <a:ea typeface="微软雅黑" pitchFamily="34" charset="-122"/>
              </a:rPr>
              <a:t>GEO</a:t>
            </a:r>
            <a:r>
              <a:rPr lang="zh-CN" altLang="en-US" sz="2000" dirty="0">
                <a:latin typeface="微软雅黑" pitchFamily="34" charset="-122"/>
                <a:ea typeface="微软雅黑" pitchFamily="34" charset="-122"/>
              </a:rPr>
              <a:t>卫星回程的情况。</a:t>
            </a:r>
          </a:p>
        </p:txBody>
      </p:sp>
      <p:sp>
        <p:nvSpPr>
          <p:cNvPr id="26" name="标题 1">
            <a:extLst>
              <a:ext uri="{FF2B5EF4-FFF2-40B4-BE49-F238E27FC236}">
                <a16:creationId xmlns:a16="http://schemas.microsoft.com/office/drawing/2014/main" id="{DFBEA1D6-1B7A-4B8D-8FFD-7B6380EC4EA4}"/>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pic>
        <p:nvPicPr>
          <p:cNvPr id="28" name="图片 27">
            <a:extLst>
              <a:ext uri="{FF2B5EF4-FFF2-40B4-BE49-F238E27FC236}">
                <a16:creationId xmlns:a16="http://schemas.microsoft.com/office/drawing/2014/main" id="{876C8AE3-289A-4C21-BBCB-6588182E160A}"/>
              </a:ext>
            </a:extLst>
          </p:cNvPr>
          <p:cNvPicPr>
            <a:picLocks noChangeAspect="1"/>
          </p:cNvPicPr>
          <p:nvPr/>
        </p:nvPicPr>
        <p:blipFill>
          <a:blip r:embed="rId5"/>
          <a:stretch>
            <a:fillRect/>
          </a:stretch>
        </p:blipFill>
        <p:spPr>
          <a:xfrm>
            <a:off x="3636015" y="3033847"/>
            <a:ext cx="657808" cy="715411"/>
          </a:xfrm>
          <a:prstGeom prst="rect">
            <a:avLst/>
          </a:prstGeom>
        </p:spPr>
      </p:pic>
      <p:pic>
        <p:nvPicPr>
          <p:cNvPr id="29" name="图片 28">
            <a:extLst>
              <a:ext uri="{FF2B5EF4-FFF2-40B4-BE49-F238E27FC236}">
                <a16:creationId xmlns:a16="http://schemas.microsoft.com/office/drawing/2014/main" id="{A95BF8F1-A216-433B-B58B-B7EDA9CD760C}"/>
              </a:ext>
            </a:extLst>
          </p:cNvPr>
          <p:cNvPicPr>
            <a:picLocks noChangeAspect="1"/>
          </p:cNvPicPr>
          <p:nvPr/>
        </p:nvPicPr>
        <p:blipFill>
          <a:blip r:embed="rId6"/>
          <a:stretch>
            <a:fillRect/>
          </a:stretch>
        </p:blipFill>
        <p:spPr>
          <a:xfrm>
            <a:off x="4593264" y="4634977"/>
            <a:ext cx="705626" cy="538504"/>
          </a:xfrm>
          <a:prstGeom prst="rect">
            <a:avLst/>
          </a:prstGeom>
        </p:spPr>
      </p:pic>
      <p:pic>
        <p:nvPicPr>
          <p:cNvPr id="30" name="图片 29">
            <a:extLst>
              <a:ext uri="{FF2B5EF4-FFF2-40B4-BE49-F238E27FC236}">
                <a16:creationId xmlns:a16="http://schemas.microsoft.com/office/drawing/2014/main" id="{0380CD71-A419-47DB-82A7-1B07A114F9CE}"/>
              </a:ext>
            </a:extLst>
          </p:cNvPr>
          <p:cNvPicPr>
            <a:picLocks noChangeAspect="1"/>
          </p:cNvPicPr>
          <p:nvPr/>
        </p:nvPicPr>
        <p:blipFill>
          <a:blip r:embed="rId7"/>
          <a:stretch>
            <a:fillRect/>
          </a:stretch>
        </p:blipFill>
        <p:spPr>
          <a:xfrm>
            <a:off x="5757297" y="4122683"/>
            <a:ext cx="2522220" cy="1394460"/>
          </a:xfrm>
          <a:prstGeom prst="rect">
            <a:avLst/>
          </a:prstGeom>
        </p:spPr>
      </p:pic>
      <p:cxnSp>
        <p:nvCxnSpPr>
          <p:cNvPr id="31" name="直接箭头连接符 30">
            <a:extLst>
              <a:ext uri="{FF2B5EF4-FFF2-40B4-BE49-F238E27FC236}">
                <a16:creationId xmlns:a16="http://schemas.microsoft.com/office/drawing/2014/main" id="{16328A26-3C08-4AE2-A7A3-9ED55FF8BE65}"/>
              </a:ext>
            </a:extLst>
          </p:cNvPr>
          <p:cNvCxnSpPr>
            <a:cxnSpLocks/>
            <a:stCxn id="28" idx="2"/>
            <a:endCxn id="29" idx="0"/>
          </p:cNvCxnSpPr>
          <p:nvPr/>
        </p:nvCxnSpPr>
        <p:spPr>
          <a:xfrm>
            <a:off x="3964919" y="3749258"/>
            <a:ext cx="981158" cy="8857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直接箭头连接符 31">
            <a:extLst>
              <a:ext uri="{FF2B5EF4-FFF2-40B4-BE49-F238E27FC236}">
                <a16:creationId xmlns:a16="http://schemas.microsoft.com/office/drawing/2014/main" id="{4CCDC42E-0959-49B2-B169-26F2D9FFD6ED}"/>
              </a:ext>
            </a:extLst>
          </p:cNvPr>
          <p:cNvCxnSpPr>
            <a:cxnSpLocks/>
          </p:cNvCxnSpPr>
          <p:nvPr/>
        </p:nvCxnSpPr>
        <p:spPr>
          <a:xfrm>
            <a:off x="5175627" y="4904229"/>
            <a:ext cx="61313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3" name="图片 32">
            <a:extLst>
              <a:ext uri="{FF2B5EF4-FFF2-40B4-BE49-F238E27FC236}">
                <a16:creationId xmlns:a16="http://schemas.microsoft.com/office/drawing/2014/main" id="{8DE3613A-2179-44DC-8840-0876A763EE57}"/>
              </a:ext>
            </a:extLst>
          </p:cNvPr>
          <p:cNvPicPr>
            <a:picLocks noChangeAspect="1"/>
          </p:cNvPicPr>
          <p:nvPr/>
        </p:nvPicPr>
        <p:blipFill>
          <a:blip r:embed="rId8"/>
          <a:stretch>
            <a:fillRect/>
          </a:stretch>
        </p:blipFill>
        <p:spPr>
          <a:xfrm>
            <a:off x="2694371" y="4528746"/>
            <a:ext cx="381440" cy="538504"/>
          </a:xfrm>
          <a:prstGeom prst="rect">
            <a:avLst/>
          </a:prstGeom>
        </p:spPr>
      </p:pic>
      <p:sp>
        <p:nvSpPr>
          <p:cNvPr id="34" name="文本框 33">
            <a:extLst>
              <a:ext uri="{FF2B5EF4-FFF2-40B4-BE49-F238E27FC236}">
                <a16:creationId xmlns:a16="http://schemas.microsoft.com/office/drawing/2014/main" id="{980F26FF-B843-499C-BC51-273061E4E976}"/>
              </a:ext>
            </a:extLst>
          </p:cNvPr>
          <p:cNvSpPr txBox="1"/>
          <p:nvPr/>
        </p:nvSpPr>
        <p:spPr>
          <a:xfrm>
            <a:off x="2580406" y="5019592"/>
            <a:ext cx="495405"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UE</a:t>
            </a:r>
            <a:endParaRPr lang="zh-CN" altLang="en-US" sz="1400" dirty="0">
              <a:latin typeface="微软雅黑" panose="020B0503020204020204" pitchFamily="34" charset="-122"/>
              <a:ea typeface="微软雅黑" panose="020B0503020204020204" pitchFamily="34" charset="-122"/>
            </a:endParaRPr>
          </a:p>
        </p:txBody>
      </p:sp>
      <p:cxnSp>
        <p:nvCxnSpPr>
          <p:cNvPr id="35" name="直接箭头连接符 34">
            <a:extLst>
              <a:ext uri="{FF2B5EF4-FFF2-40B4-BE49-F238E27FC236}">
                <a16:creationId xmlns:a16="http://schemas.microsoft.com/office/drawing/2014/main" id="{59EFEDAF-0A60-43A7-8453-E923A7C42938}"/>
              </a:ext>
            </a:extLst>
          </p:cNvPr>
          <p:cNvCxnSpPr>
            <a:cxnSpLocks/>
            <a:stCxn id="33" idx="0"/>
            <a:endCxn id="28" idx="2"/>
          </p:cNvCxnSpPr>
          <p:nvPr/>
        </p:nvCxnSpPr>
        <p:spPr>
          <a:xfrm flipV="1">
            <a:off x="2885091" y="3749258"/>
            <a:ext cx="1079828" cy="7794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文本框 35">
            <a:extLst>
              <a:ext uri="{FF2B5EF4-FFF2-40B4-BE49-F238E27FC236}">
                <a16:creationId xmlns:a16="http://schemas.microsoft.com/office/drawing/2014/main" id="{77614973-6DC8-4FD2-B05F-31C58AF30F9A}"/>
              </a:ext>
            </a:extLst>
          </p:cNvPr>
          <p:cNvSpPr txBox="1"/>
          <p:nvPr/>
        </p:nvSpPr>
        <p:spPr>
          <a:xfrm>
            <a:off x="6486125" y="5173480"/>
            <a:ext cx="90264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核心网</a:t>
            </a:r>
          </a:p>
        </p:txBody>
      </p:sp>
      <p:sp>
        <p:nvSpPr>
          <p:cNvPr id="37" name="文本框 36">
            <a:extLst>
              <a:ext uri="{FF2B5EF4-FFF2-40B4-BE49-F238E27FC236}">
                <a16:creationId xmlns:a16="http://schemas.microsoft.com/office/drawing/2014/main" id="{54E28050-CAE3-44CB-9973-48282E2B71F4}"/>
              </a:ext>
            </a:extLst>
          </p:cNvPr>
          <p:cNvSpPr txBox="1"/>
          <p:nvPr/>
        </p:nvSpPr>
        <p:spPr>
          <a:xfrm>
            <a:off x="4157385" y="3130850"/>
            <a:ext cx="1599912" cy="307777"/>
          </a:xfrm>
          <a:prstGeom prst="rect">
            <a:avLst/>
          </a:prstGeom>
          <a:noFill/>
        </p:spPr>
        <p:txBody>
          <a:bodyPr wrap="square" rtlCol="0">
            <a:spAutoFit/>
          </a:bodyPr>
          <a:lstStyle/>
          <a:p>
            <a:pPr algn="ctr"/>
            <a:r>
              <a:rPr lang="en-US" altLang="zh-CN" sz="1400" dirty="0" err="1">
                <a:latin typeface="微软雅黑" panose="020B0503020204020204" pitchFamily="34" charset="-122"/>
                <a:ea typeface="微软雅黑" panose="020B0503020204020204" pitchFamily="34" charset="-122"/>
              </a:rPr>
              <a:t>gNB</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UPF(MEC)</a:t>
            </a:r>
            <a:endParaRPr lang="zh-CN" altLang="en-US" sz="1400" dirty="0">
              <a:latin typeface="微软雅黑" panose="020B0503020204020204" pitchFamily="34" charset="-122"/>
              <a:ea typeface="微软雅黑" panose="020B0503020204020204" pitchFamily="34" charset="-122"/>
            </a:endParaRPr>
          </a:p>
        </p:txBody>
      </p:sp>
      <p:sp>
        <p:nvSpPr>
          <p:cNvPr id="40" name="圆角矩形 3">
            <a:extLst>
              <a:ext uri="{FF2B5EF4-FFF2-40B4-BE49-F238E27FC236}">
                <a16:creationId xmlns:a16="http://schemas.microsoft.com/office/drawing/2014/main" id="{FE09A25A-1AD1-4AC0-830A-823ABD19D7C3}"/>
              </a:ext>
            </a:extLst>
          </p:cNvPr>
          <p:cNvSpPr>
            <a:spLocks noChangeArrowheads="1"/>
          </p:cNvSpPr>
          <p:nvPr/>
        </p:nvSpPr>
        <p:spPr bwMode="auto">
          <a:xfrm>
            <a:off x="1557250" y="5756021"/>
            <a:ext cx="8266595" cy="610853"/>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r>
              <a:rPr lang="zh-CN" altLang="en-US" sz="1600" b="1" dirty="0">
                <a:solidFill>
                  <a:srgbClr val="C00000"/>
                </a:solidFill>
                <a:latin typeface="微软雅黑" pitchFamily="34" charset="-122"/>
                <a:ea typeface="微软雅黑" pitchFamily="34" charset="-122"/>
              </a:rPr>
              <a:t>星上</a:t>
            </a:r>
            <a:r>
              <a:rPr lang="en-US" altLang="zh-CN" sz="1600" b="1" dirty="0">
                <a:solidFill>
                  <a:srgbClr val="C00000"/>
                </a:solidFill>
                <a:latin typeface="微软雅黑" pitchFamily="34" charset="-122"/>
                <a:ea typeface="微软雅黑" pitchFamily="34" charset="-122"/>
              </a:rPr>
              <a:t>UPF</a:t>
            </a:r>
            <a:r>
              <a:rPr lang="zh-CN" altLang="en-US" sz="1600" b="1" dirty="0">
                <a:solidFill>
                  <a:srgbClr val="C00000"/>
                </a:solidFill>
                <a:latin typeface="微软雅黑" pitchFamily="34" charset="-122"/>
                <a:ea typeface="微软雅黑" pitchFamily="34" charset="-122"/>
              </a:rPr>
              <a:t>边缘计算</a:t>
            </a:r>
            <a:r>
              <a:rPr lang="zh-CN" altLang="en-US" sz="1600" dirty="0">
                <a:solidFill>
                  <a:srgbClr val="C00000"/>
                </a:solidFill>
                <a:latin typeface="微软雅黑" pitchFamily="34" charset="-122"/>
                <a:ea typeface="微软雅黑" pitchFamily="34" charset="-122"/>
              </a:rPr>
              <a:t>：</a:t>
            </a:r>
            <a:r>
              <a:rPr lang="en-US" altLang="zh-CN" sz="1600" dirty="0">
                <a:latin typeface="微软雅黑" pitchFamily="34" charset="-122"/>
                <a:ea typeface="微软雅黑" pitchFamily="34" charset="-122"/>
              </a:rPr>
              <a:t>GEO</a:t>
            </a:r>
            <a:r>
              <a:rPr lang="zh-CN" altLang="en-US" sz="1600" dirty="0">
                <a:latin typeface="微软雅黑" pitchFamily="34" charset="-122"/>
                <a:ea typeface="微软雅黑" pitchFamily="34" charset="-122"/>
              </a:rPr>
              <a:t>卫星上应至少部署</a:t>
            </a:r>
            <a:r>
              <a:rPr lang="en-US" altLang="zh-CN" sz="1600" dirty="0" err="1">
                <a:latin typeface="微软雅黑" pitchFamily="34" charset="-122"/>
                <a:ea typeface="微软雅黑" pitchFamily="34" charset="-122"/>
              </a:rPr>
              <a:t>gNB</a:t>
            </a:r>
            <a:r>
              <a:rPr lang="zh-CN" altLang="en-US" sz="1600" dirty="0">
                <a:latin typeface="微软雅黑" pitchFamily="34" charset="-122"/>
                <a:ea typeface="微软雅黑" pitchFamily="34" charset="-122"/>
              </a:rPr>
              <a:t>及</a:t>
            </a:r>
            <a:r>
              <a:rPr lang="en-US" altLang="zh-CN" sz="1600" dirty="0">
                <a:latin typeface="微软雅黑" pitchFamily="34" charset="-122"/>
                <a:ea typeface="微软雅黑" pitchFamily="34" charset="-122"/>
              </a:rPr>
              <a:t>UPF</a:t>
            </a:r>
            <a:r>
              <a:rPr lang="zh-CN" altLang="en-US" sz="1600" dirty="0">
                <a:latin typeface="微软雅黑" pitchFamily="34" charset="-122"/>
                <a:ea typeface="微软雅黑" pitchFamily="34" charset="-122"/>
              </a:rPr>
              <a:t>，基于星上</a:t>
            </a:r>
            <a:r>
              <a:rPr lang="en-US" altLang="zh-CN" sz="1600" dirty="0">
                <a:latin typeface="微软雅黑" pitchFamily="34" charset="-122"/>
                <a:ea typeface="微软雅黑" pitchFamily="34" charset="-122"/>
              </a:rPr>
              <a:t>PUF</a:t>
            </a:r>
            <a:r>
              <a:rPr lang="zh-CN" altLang="en-US" sz="1600" dirty="0">
                <a:latin typeface="微软雅黑" pitchFamily="34" charset="-122"/>
                <a:ea typeface="微软雅黑" pitchFamily="34" charset="-122"/>
              </a:rPr>
              <a:t>进行边缘计算。</a:t>
            </a:r>
            <a:endParaRPr lang="en-US" altLang="zh-CN" sz="1600" dirty="0">
              <a:latin typeface="微软雅黑" pitchFamily="34" charset="-122"/>
              <a:ea typeface="微软雅黑" pitchFamily="34" charset="-122"/>
            </a:endParaRPr>
          </a:p>
        </p:txBody>
      </p:sp>
      <p:sp>
        <p:nvSpPr>
          <p:cNvPr id="42" name="文本框 41">
            <a:extLst>
              <a:ext uri="{FF2B5EF4-FFF2-40B4-BE49-F238E27FC236}">
                <a16:creationId xmlns:a16="http://schemas.microsoft.com/office/drawing/2014/main" id="{9C9D1E0D-E579-4BA4-B7AB-D58A3987CBB4}"/>
              </a:ext>
            </a:extLst>
          </p:cNvPr>
          <p:cNvSpPr txBox="1"/>
          <p:nvPr/>
        </p:nvSpPr>
        <p:spPr>
          <a:xfrm>
            <a:off x="3979651" y="3578952"/>
            <a:ext cx="981158"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GEO</a:t>
            </a:r>
            <a:r>
              <a:rPr lang="zh-CN" altLang="en-US" sz="1400" dirty="0">
                <a:latin typeface="微软雅黑" panose="020B0503020204020204" pitchFamily="34" charset="-122"/>
                <a:ea typeface="微软雅黑" panose="020B0503020204020204" pitchFamily="34" charset="-122"/>
              </a:rPr>
              <a:t>卫星</a:t>
            </a:r>
          </a:p>
        </p:txBody>
      </p:sp>
    </p:spTree>
    <p:extLst>
      <p:ext uri="{BB962C8B-B14F-4D97-AF65-F5344CB8AC3E}">
        <p14:creationId xmlns:p14="http://schemas.microsoft.com/office/powerpoint/2010/main" val="27214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卫星网络安全需求概述</a:t>
            </a: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708661" y="2031769"/>
            <a:ext cx="10656024" cy="1132239"/>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787327" y="2137767"/>
            <a:ext cx="1035742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在上述多种业务场景下，卫星网络产生的数据的种类及数量日益增多，传统数据分析方法存在瓶颈，难以应对上述挑战。</a:t>
            </a:r>
          </a:p>
        </p:txBody>
      </p:sp>
      <p:sp>
        <p:nvSpPr>
          <p:cNvPr id="26" name="标题 1">
            <a:extLst>
              <a:ext uri="{FF2B5EF4-FFF2-40B4-BE49-F238E27FC236}">
                <a16:creationId xmlns:a16="http://schemas.microsoft.com/office/drawing/2014/main" id="{DFBEA1D6-1B7A-4B8D-8FFD-7B6380EC4EA4}"/>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pic>
        <p:nvPicPr>
          <p:cNvPr id="22" name="圆角矩形 5">
            <a:extLst>
              <a:ext uri="{FF2B5EF4-FFF2-40B4-BE49-F238E27FC236}">
                <a16:creationId xmlns:a16="http://schemas.microsoft.com/office/drawing/2014/main" id="{A10E9D86-558A-4580-B67E-6DE0338E7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a:extLst>
              <a:ext uri="{FF2B5EF4-FFF2-40B4-BE49-F238E27FC236}">
                <a16:creationId xmlns:a16="http://schemas.microsoft.com/office/drawing/2014/main" id="{714B7E68-87F2-4649-8089-7928E733C650}"/>
              </a:ext>
            </a:extLst>
          </p:cNvPr>
          <p:cNvSpPr txBox="1">
            <a:spLocks noChangeArrowheads="1"/>
          </p:cNvSpPr>
          <p:nvPr/>
        </p:nvSpPr>
        <p:spPr bwMode="auto">
          <a:xfrm>
            <a:off x="1183713" y="1765711"/>
            <a:ext cx="3581528"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数据分析需求</a:t>
            </a:r>
          </a:p>
        </p:txBody>
      </p:sp>
      <p:sp>
        <p:nvSpPr>
          <p:cNvPr id="27" name="圆角矩形 3">
            <a:extLst>
              <a:ext uri="{FF2B5EF4-FFF2-40B4-BE49-F238E27FC236}">
                <a16:creationId xmlns:a16="http://schemas.microsoft.com/office/drawing/2014/main" id="{88FC44ED-6C94-4710-9418-9BF25516DF76}"/>
              </a:ext>
            </a:extLst>
          </p:cNvPr>
          <p:cNvSpPr>
            <a:spLocks noChangeArrowheads="1"/>
          </p:cNvSpPr>
          <p:nvPr/>
        </p:nvSpPr>
        <p:spPr bwMode="auto">
          <a:xfrm>
            <a:off x="464820" y="6116152"/>
            <a:ext cx="11126807" cy="606579"/>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r>
              <a:rPr lang="zh-CN" altLang="en-US" dirty="0">
                <a:latin typeface="微软雅黑" pitchFamily="34" charset="-122"/>
                <a:ea typeface="微软雅黑" pitchFamily="34" charset="-122"/>
              </a:rPr>
              <a:t>传统数据分析依赖结构化明文，存在数据泄露的</a:t>
            </a:r>
            <a:r>
              <a:rPr lang="zh-CN" altLang="en-US" b="1" dirty="0">
                <a:solidFill>
                  <a:srgbClr val="C00000"/>
                </a:solidFill>
                <a:latin typeface="微软雅黑" pitchFamily="34" charset="-122"/>
                <a:ea typeface="微软雅黑" pitchFamily="34" charset="-122"/>
              </a:rPr>
              <a:t>安全隐患</a:t>
            </a:r>
            <a:r>
              <a:rPr lang="zh-CN" altLang="en-US" dirty="0">
                <a:latin typeface="微软雅黑" pitchFamily="34" charset="-122"/>
                <a:ea typeface="微软雅黑" pitchFamily="34" charset="-122"/>
              </a:rPr>
              <a:t>及</a:t>
            </a:r>
            <a:r>
              <a:rPr lang="zh-CN" altLang="en-US" b="1" dirty="0">
                <a:solidFill>
                  <a:srgbClr val="C00000"/>
                </a:solidFill>
                <a:latin typeface="微软雅黑" pitchFamily="34" charset="-122"/>
                <a:ea typeface="微软雅黑" pitchFamily="34" charset="-122"/>
              </a:rPr>
              <a:t>效率低下</a:t>
            </a:r>
            <a:r>
              <a:rPr lang="zh-CN" altLang="en-US" dirty="0">
                <a:latin typeface="微软雅黑" pitchFamily="34" charset="-122"/>
                <a:ea typeface="微软雅黑" pitchFamily="34" charset="-122"/>
              </a:rPr>
              <a:t>问题， </a:t>
            </a:r>
            <a:r>
              <a:rPr lang="zh-CN" altLang="en-US" b="1" dirty="0">
                <a:solidFill>
                  <a:srgbClr val="C00000"/>
                </a:solidFill>
                <a:latin typeface="微软雅黑" pitchFamily="34" charset="-122"/>
                <a:ea typeface="微软雅黑" pitchFamily="34" charset="-122"/>
              </a:rPr>
              <a:t>数据的高效利用成为迫切的需求</a:t>
            </a:r>
            <a:endParaRPr lang="en-US" altLang="zh-CN" b="1" dirty="0">
              <a:solidFill>
                <a:srgbClr val="C00000"/>
              </a:solidFill>
              <a:latin typeface="微软雅黑" pitchFamily="34" charset="-122"/>
              <a:ea typeface="微软雅黑" pitchFamily="34" charset="-122"/>
            </a:endParaRPr>
          </a:p>
        </p:txBody>
      </p:sp>
      <p:pic>
        <p:nvPicPr>
          <p:cNvPr id="25" name="图片 24">
            <a:extLst>
              <a:ext uri="{FF2B5EF4-FFF2-40B4-BE49-F238E27FC236}">
                <a16:creationId xmlns:a16="http://schemas.microsoft.com/office/drawing/2014/main" id="{D63F15C2-3680-4C72-A61F-97269ED6E366}"/>
              </a:ext>
            </a:extLst>
          </p:cNvPr>
          <p:cNvPicPr>
            <a:picLocks noChangeAspect="1"/>
          </p:cNvPicPr>
          <p:nvPr/>
        </p:nvPicPr>
        <p:blipFill>
          <a:blip r:embed="rId5"/>
          <a:stretch>
            <a:fillRect/>
          </a:stretch>
        </p:blipFill>
        <p:spPr>
          <a:xfrm>
            <a:off x="783771" y="3475864"/>
            <a:ext cx="4230846" cy="1432560"/>
          </a:xfrm>
          <a:prstGeom prst="rect">
            <a:avLst/>
          </a:prstGeom>
        </p:spPr>
      </p:pic>
      <p:pic>
        <p:nvPicPr>
          <p:cNvPr id="38" name="图片 37">
            <a:extLst>
              <a:ext uri="{FF2B5EF4-FFF2-40B4-BE49-F238E27FC236}">
                <a16:creationId xmlns:a16="http://schemas.microsoft.com/office/drawing/2014/main" id="{EB4547C8-2258-41AE-8C77-888237ABA118}"/>
              </a:ext>
            </a:extLst>
          </p:cNvPr>
          <p:cNvPicPr>
            <a:picLocks noChangeAspect="1"/>
          </p:cNvPicPr>
          <p:nvPr/>
        </p:nvPicPr>
        <p:blipFill>
          <a:blip r:embed="rId6"/>
          <a:stretch>
            <a:fillRect/>
          </a:stretch>
        </p:blipFill>
        <p:spPr>
          <a:xfrm>
            <a:off x="5211660" y="3258413"/>
            <a:ext cx="2616549" cy="1708003"/>
          </a:xfrm>
          <a:prstGeom prst="rect">
            <a:avLst/>
          </a:prstGeom>
        </p:spPr>
      </p:pic>
      <p:sp>
        <p:nvSpPr>
          <p:cNvPr id="39" name="文本框 38">
            <a:extLst>
              <a:ext uri="{FF2B5EF4-FFF2-40B4-BE49-F238E27FC236}">
                <a16:creationId xmlns:a16="http://schemas.microsoft.com/office/drawing/2014/main" id="{28F4B4C2-CA75-4C39-912C-C9F981022230}"/>
              </a:ext>
            </a:extLst>
          </p:cNvPr>
          <p:cNvSpPr txBox="1"/>
          <p:nvPr/>
        </p:nvSpPr>
        <p:spPr>
          <a:xfrm>
            <a:off x="525262" y="4792528"/>
            <a:ext cx="10882967" cy="1200329"/>
          </a:xfrm>
          <a:prstGeom prst="rect">
            <a:avLst/>
          </a:prstGeom>
          <a:noFill/>
        </p:spPr>
        <p:txBody>
          <a:bodyPr wrap="square">
            <a:spAutoFit/>
          </a:bodyPr>
          <a:lstStyle/>
          <a:p>
            <a:r>
              <a:rPr lang="zh-CN" altLang="en-US" sz="1800" b="1" dirty="0">
                <a:solidFill>
                  <a:srgbClr val="C00000"/>
                </a:solidFill>
                <a:latin typeface="微软雅黑" pitchFamily="34" charset="-122"/>
                <a:ea typeface="微软雅黑" pitchFamily="34" charset="-122"/>
              </a:rPr>
              <a:t>多种场景涉及多种数据：</a:t>
            </a:r>
            <a:endParaRPr lang="en-US" altLang="zh-CN" sz="1800" b="1" dirty="0">
              <a:solidFill>
                <a:srgbClr val="C00000"/>
              </a:solidFill>
              <a:latin typeface="微软雅黑" pitchFamily="34" charset="-122"/>
              <a:ea typeface="微软雅黑" pitchFamily="34" charset="-122"/>
            </a:endParaRPr>
          </a:p>
          <a:p>
            <a:pPr marL="285750" indent="-285750">
              <a:buFont typeface="Wingdings" panose="05000000000000000000" pitchFamily="2" charset="2"/>
              <a:buChar char="l"/>
            </a:pPr>
            <a:r>
              <a:rPr lang="zh-CN" altLang="en-US" dirty="0">
                <a:solidFill>
                  <a:srgbClr val="C00000"/>
                </a:solidFill>
                <a:latin typeface="微软雅黑" pitchFamily="34" charset="-122"/>
                <a:ea typeface="微软雅黑" pitchFamily="34" charset="-122"/>
              </a:rPr>
              <a:t>再生卫星接入、</a:t>
            </a:r>
            <a:r>
              <a:rPr lang="en-US" altLang="zh-CN" dirty="0">
                <a:solidFill>
                  <a:srgbClr val="C00000"/>
                </a:solidFill>
                <a:latin typeface="微软雅黑" pitchFamily="34" charset="-122"/>
                <a:ea typeface="微软雅黑" pitchFamily="34" charset="-122"/>
              </a:rPr>
              <a:t>UE-</a:t>
            </a:r>
            <a:r>
              <a:rPr lang="zh-CN" altLang="en-US" dirty="0">
                <a:solidFill>
                  <a:srgbClr val="C00000"/>
                </a:solidFill>
                <a:latin typeface="微软雅黑" pitchFamily="34" charset="-122"/>
                <a:ea typeface="微软雅黑" pitchFamily="34" charset="-122"/>
              </a:rPr>
              <a:t>卫星</a:t>
            </a:r>
            <a:r>
              <a:rPr lang="en-US" altLang="zh-CN" dirty="0">
                <a:solidFill>
                  <a:srgbClr val="C00000"/>
                </a:solidFill>
                <a:latin typeface="微软雅黑" pitchFamily="34" charset="-122"/>
                <a:ea typeface="微软雅黑" pitchFamily="34" charset="-122"/>
              </a:rPr>
              <a:t>-UE</a:t>
            </a:r>
            <a:r>
              <a:rPr lang="zh-CN" altLang="en-US" dirty="0">
                <a:solidFill>
                  <a:srgbClr val="C00000"/>
                </a:solidFill>
                <a:latin typeface="微软雅黑" pitchFamily="34" charset="-122"/>
                <a:ea typeface="微软雅黑" pitchFamily="34" charset="-122"/>
              </a:rPr>
              <a:t>通信、卫星存储转发</a:t>
            </a:r>
            <a:r>
              <a:rPr lang="zh-CN" altLang="en-US" dirty="0">
                <a:latin typeface="微软雅黑" pitchFamily="34" charset="-122"/>
                <a:ea typeface="微软雅黑" pitchFamily="34" charset="-122"/>
              </a:rPr>
              <a:t>：涉及</a:t>
            </a:r>
            <a:r>
              <a:rPr lang="en-US" altLang="zh-CN" dirty="0">
                <a:latin typeface="微软雅黑" pitchFamily="34" charset="-122"/>
                <a:ea typeface="微软雅黑" pitchFamily="34" charset="-122"/>
              </a:rPr>
              <a:t>UE</a:t>
            </a:r>
            <a:r>
              <a:rPr lang="zh-CN" altLang="en-US" dirty="0">
                <a:latin typeface="微软雅黑" pitchFamily="34" charset="-122"/>
                <a:ea typeface="微软雅黑" pitchFamily="34" charset="-122"/>
              </a:rPr>
              <a:t>鉴权、信令、业务等数据，以及卫星网络配置等数据。</a:t>
            </a:r>
            <a:endParaRPr lang="en-US" altLang="zh-CN" dirty="0">
              <a:latin typeface="微软雅黑" pitchFamily="34" charset="-122"/>
              <a:ea typeface="微软雅黑" pitchFamily="34" charset="-122"/>
            </a:endParaRPr>
          </a:p>
          <a:p>
            <a:pPr marL="285750" indent="-285750">
              <a:buFont typeface="Wingdings" panose="05000000000000000000" pitchFamily="2" charset="2"/>
              <a:buChar char="l"/>
            </a:pPr>
            <a:r>
              <a:rPr lang="zh-CN" altLang="en-US" dirty="0">
                <a:solidFill>
                  <a:srgbClr val="C00000"/>
                </a:solidFill>
                <a:latin typeface="微软雅黑" pitchFamily="34" charset="-122"/>
                <a:ea typeface="微软雅黑" pitchFamily="34" charset="-122"/>
              </a:rPr>
              <a:t>星上</a:t>
            </a:r>
            <a:r>
              <a:rPr lang="en-US" altLang="zh-CN" dirty="0">
                <a:solidFill>
                  <a:srgbClr val="C00000"/>
                </a:solidFill>
                <a:latin typeface="微软雅黑" pitchFamily="34" charset="-122"/>
                <a:ea typeface="微软雅黑" pitchFamily="34" charset="-122"/>
              </a:rPr>
              <a:t>UPF</a:t>
            </a:r>
            <a:r>
              <a:rPr lang="zh-CN" altLang="en-US" dirty="0">
                <a:solidFill>
                  <a:srgbClr val="C00000"/>
                </a:solidFill>
                <a:latin typeface="微软雅黑" pitchFamily="34" charset="-122"/>
                <a:ea typeface="微软雅黑" pitchFamily="34" charset="-122"/>
              </a:rPr>
              <a:t>边缘计算</a:t>
            </a:r>
            <a:r>
              <a:rPr lang="zh-CN" altLang="en-US" dirty="0">
                <a:latin typeface="微软雅黑" pitchFamily="34" charset="-122"/>
                <a:ea typeface="微软雅黑" pitchFamily="34" charset="-122"/>
              </a:rPr>
              <a:t>：除上述数据外</a:t>
            </a:r>
            <a:r>
              <a:rPr lang="zh-CN" altLang="en-US" sz="1800" dirty="0">
                <a:latin typeface="微软雅黑" pitchFamily="34" charset="-122"/>
                <a:ea typeface="微软雅黑" pitchFamily="34" charset="-122"/>
              </a:rPr>
              <a:t>，还涉及待处理数据的上传、</a:t>
            </a:r>
            <a:r>
              <a:rPr lang="en-US" altLang="zh-CN" sz="1800" dirty="0">
                <a:latin typeface="微软雅黑" pitchFamily="34" charset="-122"/>
                <a:ea typeface="微软雅黑" pitchFamily="34" charset="-122"/>
              </a:rPr>
              <a:t>UPF</a:t>
            </a:r>
            <a:r>
              <a:rPr lang="zh-CN" altLang="en-US" sz="1800" dirty="0">
                <a:latin typeface="微软雅黑" pitchFamily="34" charset="-122"/>
                <a:ea typeface="微软雅黑" pitchFamily="34" charset="-122"/>
              </a:rPr>
              <a:t>处理数据、处理结果的下载等过程。</a:t>
            </a:r>
            <a:endParaRPr lang="en-US" altLang="zh-CN" sz="1800" dirty="0">
              <a:latin typeface="微软雅黑" pitchFamily="34" charset="-122"/>
              <a:ea typeface="微软雅黑" pitchFamily="34" charset="-122"/>
            </a:endParaRPr>
          </a:p>
        </p:txBody>
      </p:sp>
      <p:pic>
        <p:nvPicPr>
          <p:cNvPr id="3" name="图片 2">
            <a:extLst>
              <a:ext uri="{FF2B5EF4-FFF2-40B4-BE49-F238E27FC236}">
                <a16:creationId xmlns:a16="http://schemas.microsoft.com/office/drawing/2014/main" id="{75C99E57-CF23-46CC-AEFE-755D04D20098}"/>
              </a:ext>
            </a:extLst>
          </p:cNvPr>
          <p:cNvPicPr>
            <a:picLocks noChangeAspect="1"/>
          </p:cNvPicPr>
          <p:nvPr/>
        </p:nvPicPr>
        <p:blipFill>
          <a:blip r:embed="rId7"/>
          <a:stretch>
            <a:fillRect/>
          </a:stretch>
        </p:blipFill>
        <p:spPr>
          <a:xfrm>
            <a:off x="7990491" y="3438342"/>
            <a:ext cx="3154261" cy="1391708"/>
          </a:xfrm>
          <a:prstGeom prst="rect">
            <a:avLst/>
          </a:prstGeom>
        </p:spPr>
      </p:pic>
    </p:spTree>
    <p:extLst>
      <p:ext uri="{BB962C8B-B14F-4D97-AF65-F5344CB8AC3E}">
        <p14:creationId xmlns:p14="http://schemas.microsoft.com/office/powerpoint/2010/main" val="28469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卫星网络安全需求概述</a:t>
            </a: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708661" y="2031769"/>
            <a:ext cx="10656024" cy="1132239"/>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787327" y="2137767"/>
            <a:ext cx="1022826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在上述多种业务场景下，卫星网络传输的数据日益增多，且都经由高度动态且开放的链路传输，安全性难以保证。</a:t>
            </a:r>
          </a:p>
        </p:txBody>
      </p:sp>
      <p:sp>
        <p:nvSpPr>
          <p:cNvPr id="26" name="标题 1">
            <a:extLst>
              <a:ext uri="{FF2B5EF4-FFF2-40B4-BE49-F238E27FC236}">
                <a16:creationId xmlns:a16="http://schemas.microsoft.com/office/drawing/2014/main" id="{DFBEA1D6-1B7A-4B8D-8FFD-7B6380EC4EA4}"/>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pic>
        <p:nvPicPr>
          <p:cNvPr id="22" name="圆角矩形 5">
            <a:extLst>
              <a:ext uri="{FF2B5EF4-FFF2-40B4-BE49-F238E27FC236}">
                <a16:creationId xmlns:a16="http://schemas.microsoft.com/office/drawing/2014/main" id="{A10E9D86-558A-4580-B67E-6DE0338E7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a:extLst>
              <a:ext uri="{FF2B5EF4-FFF2-40B4-BE49-F238E27FC236}">
                <a16:creationId xmlns:a16="http://schemas.microsoft.com/office/drawing/2014/main" id="{714B7E68-87F2-4649-8089-7928E733C650}"/>
              </a:ext>
            </a:extLst>
          </p:cNvPr>
          <p:cNvSpPr txBox="1">
            <a:spLocks noChangeArrowheads="1"/>
          </p:cNvSpPr>
          <p:nvPr/>
        </p:nvSpPr>
        <p:spPr bwMode="auto">
          <a:xfrm>
            <a:off x="1183713" y="1765711"/>
            <a:ext cx="3581528"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数据安全传输需求</a:t>
            </a:r>
          </a:p>
        </p:txBody>
      </p:sp>
      <p:sp>
        <p:nvSpPr>
          <p:cNvPr id="27" name="圆角矩形 3">
            <a:extLst>
              <a:ext uri="{FF2B5EF4-FFF2-40B4-BE49-F238E27FC236}">
                <a16:creationId xmlns:a16="http://schemas.microsoft.com/office/drawing/2014/main" id="{88FC44ED-6C94-4710-9418-9BF25516DF76}"/>
              </a:ext>
            </a:extLst>
          </p:cNvPr>
          <p:cNvSpPr>
            <a:spLocks noChangeArrowheads="1"/>
          </p:cNvSpPr>
          <p:nvPr/>
        </p:nvSpPr>
        <p:spPr bwMode="auto">
          <a:xfrm>
            <a:off x="510540" y="6055113"/>
            <a:ext cx="11021785" cy="648303"/>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r>
              <a:rPr lang="zh-CN" altLang="en-US" dirty="0">
                <a:latin typeface="微软雅黑" panose="020B0503020204020204" pitchFamily="34" charset="-122"/>
                <a:ea typeface="微软雅黑" panose="020B0503020204020204" pitchFamily="34" charset="-122"/>
              </a:rPr>
              <a:t>上述大量敏感数据在开放信道传输，</a:t>
            </a:r>
            <a:r>
              <a:rPr lang="zh-CN" altLang="en-US" b="1" dirty="0">
                <a:solidFill>
                  <a:srgbClr val="C00000"/>
                </a:solidFill>
                <a:latin typeface="微软雅黑" panose="020B0503020204020204" pitchFamily="34" charset="-122"/>
                <a:ea typeface="微软雅黑" panose="020B0503020204020204" pitchFamily="34" charset="-122"/>
              </a:rPr>
              <a:t>延迟较大</a:t>
            </a:r>
            <a:r>
              <a:rPr lang="zh-CN" altLang="en-US" dirty="0">
                <a:latin typeface="微软雅黑" panose="020B0503020204020204" pitchFamily="34" charset="-122"/>
                <a:ea typeface="微软雅黑" panose="020B0503020204020204" pitchFamily="34" charset="-122"/>
              </a:rPr>
              <a:t>，且增加了被</a:t>
            </a:r>
            <a:r>
              <a:rPr lang="zh-CN" altLang="en-US" b="1" dirty="0">
                <a:solidFill>
                  <a:srgbClr val="C00000"/>
                </a:solidFill>
                <a:latin typeface="微软雅黑" panose="020B0503020204020204" pitchFamily="34" charset="-122"/>
                <a:ea typeface="微软雅黑" panose="020B0503020204020204" pitchFamily="34" charset="-122"/>
              </a:rPr>
              <a:t>窃听</a:t>
            </a:r>
            <a:r>
              <a:rPr lang="zh-CN" altLang="en-US" dirty="0">
                <a:latin typeface="微软雅黑" panose="020B0503020204020204" pitchFamily="34" charset="-122"/>
                <a:ea typeface="微软雅黑" panose="020B0503020204020204" pitchFamily="34" charset="-122"/>
              </a:rPr>
              <a:t>及</a:t>
            </a:r>
            <a:r>
              <a:rPr lang="zh-CN" altLang="en-US" b="1" dirty="0">
                <a:solidFill>
                  <a:srgbClr val="C00000"/>
                </a:solidFill>
                <a:latin typeface="微软雅黑" panose="020B0503020204020204" pitchFamily="34" charset="-122"/>
                <a:ea typeface="微软雅黑" panose="020B0503020204020204" pitchFamily="34" charset="-122"/>
              </a:rPr>
              <a:t>数据泄露</a:t>
            </a:r>
            <a:r>
              <a:rPr lang="zh-CN" altLang="en-US" dirty="0">
                <a:latin typeface="微软雅黑" panose="020B0503020204020204" pitchFamily="34" charset="-122"/>
                <a:ea typeface="微软雅黑" panose="020B0503020204020204" pitchFamily="34" charset="-122"/>
              </a:rPr>
              <a:t>的风险，</a:t>
            </a:r>
            <a:r>
              <a:rPr lang="zh-CN" altLang="en-US" b="1" dirty="0">
                <a:solidFill>
                  <a:srgbClr val="C00000"/>
                </a:solidFill>
                <a:latin typeface="微软雅黑" panose="020B0503020204020204" pitchFamily="34" charset="-122"/>
                <a:ea typeface="微软雅黑" panose="020B0503020204020204" pitchFamily="34" charset="-122"/>
              </a:rPr>
              <a:t>数据安全传输需求迫切</a:t>
            </a:r>
            <a:endParaRPr lang="en-US" altLang="zh-CN" dirty="0">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a16="http://schemas.microsoft.com/office/drawing/2014/main" id="{73F4725F-A4AD-4EA6-A728-FD3181D23DF2}"/>
              </a:ext>
            </a:extLst>
          </p:cNvPr>
          <p:cNvPicPr>
            <a:picLocks noChangeAspect="1"/>
          </p:cNvPicPr>
          <p:nvPr/>
        </p:nvPicPr>
        <p:blipFill>
          <a:blip r:embed="rId5"/>
          <a:stretch>
            <a:fillRect/>
          </a:stretch>
        </p:blipFill>
        <p:spPr>
          <a:xfrm>
            <a:off x="918313" y="3422163"/>
            <a:ext cx="4518012" cy="2311689"/>
          </a:xfrm>
          <a:prstGeom prst="rect">
            <a:avLst/>
          </a:prstGeom>
        </p:spPr>
      </p:pic>
      <p:sp>
        <p:nvSpPr>
          <p:cNvPr id="13" name="文本框 12">
            <a:extLst>
              <a:ext uri="{FF2B5EF4-FFF2-40B4-BE49-F238E27FC236}">
                <a16:creationId xmlns:a16="http://schemas.microsoft.com/office/drawing/2014/main" id="{C2D08172-008D-43F6-A615-22A83F8876CA}"/>
              </a:ext>
            </a:extLst>
          </p:cNvPr>
          <p:cNvSpPr txBox="1"/>
          <p:nvPr/>
        </p:nvSpPr>
        <p:spPr>
          <a:xfrm>
            <a:off x="5436325" y="3700845"/>
            <a:ext cx="6096000" cy="1754326"/>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以</a:t>
            </a:r>
            <a:r>
              <a:rPr lang="zh-CN" altLang="en-US" sz="1800" b="1" dirty="0">
                <a:solidFill>
                  <a:srgbClr val="C00000"/>
                </a:solidFill>
                <a:latin typeface="微软雅黑" panose="020B0503020204020204" pitchFamily="34" charset="-122"/>
                <a:ea typeface="微软雅黑" panose="020B0503020204020204" pitchFamily="34" charset="-122"/>
              </a:rPr>
              <a:t>分离式</a:t>
            </a:r>
            <a:r>
              <a:rPr lang="en-US" altLang="zh-CN" sz="1800" b="1" dirty="0">
                <a:solidFill>
                  <a:srgbClr val="C00000"/>
                </a:solidFill>
                <a:latin typeface="微软雅黑" panose="020B0503020204020204" pitchFamily="34" charset="-122"/>
                <a:ea typeface="微软雅黑" panose="020B0503020204020204" pitchFamily="34" charset="-122"/>
              </a:rPr>
              <a:t>MME</a:t>
            </a:r>
            <a:r>
              <a:rPr lang="zh-CN" altLang="en-US" sz="1800" b="1" dirty="0">
                <a:solidFill>
                  <a:srgbClr val="C00000"/>
                </a:solidFill>
                <a:latin typeface="微软雅黑" panose="020B0503020204020204" pitchFamily="34" charset="-122"/>
                <a:ea typeface="微软雅黑" panose="020B0503020204020204" pitchFamily="34" charset="-122"/>
              </a:rPr>
              <a:t>架构</a:t>
            </a:r>
            <a:r>
              <a:rPr lang="zh-CN" altLang="en-US" sz="1800" dirty="0">
                <a:latin typeface="微软雅黑" panose="020B0503020204020204" pitchFamily="34" charset="-122"/>
                <a:ea typeface="微软雅黑" panose="020B0503020204020204" pitchFamily="34" charset="-122"/>
              </a:rPr>
              <a:t>为例，除用户面数据外，还涉及大量敏感的安全配置信息的传输，示例如下：</a:t>
            </a:r>
            <a:endParaRPr lang="en-US" altLang="zh-CN" sz="18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星上</a:t>
            </a:r>
            <a:r>
              <a:rPr lang="en-US" altLang="zh-CN" sz="1800" dirty="0">
                <a:latin typeface="微软雅黑" panose="020B0503020204020204" pitchFamily="34" charset="-122"/>
                <a:ea typeface="微软雅黑" panose="020B0503020204020204" pitchFamily="34" charset="-122"/>
              </a:rPr>
              <a:t>MME</a:t>
            </a:r>
            <a:r>
              <a:rPr lang="zh-CN" altLang="en-US" sz="1800" dirty="0">
                <a:latin typeface="微软雅黑" panose="020B0503020204020204" pitchFamily="34" charset="-122"/>
                <a:ea typeface="微软雅黑" panose="020B0503020204020204" pitchFamily="34" charset="-122"/>
              </a:rPr>
              <a:t>需向地面</a:t>
            </a:r>
            <a:r>
              <a:rPr lang="en-US" altLang="zh-CN" sz="1800" dirty="0">
                <a:latin typeface="微软雅黑" panose="020B0503020204020204" pitchFamily="34" charset="-122"/>
                <a:ea typeface="微软雅黑" panose="020B0503020204020204" pitchFamily="34" charset="-122"/>
              </a:rPr>
              <a:t>MME</a:t>
            </a:r>
            <a:r>
              <a:rPr lang="zh-CN" altLang="en-US" sz="1800" dirty="0">
                <a:latin typeface="微软雅黑" panose="020B0503020204020204" pitchFamily="34" charset="-122"/>
                <a:ea typeface="微软雅黑" panose="020B0503020204020204" pitchFamily="34" charset="-122"/>
              </a:rPr>
              <a:t>请求或同步</a:t>
            </a:r>
            <a:r>
              <a:rPr lang="en-US" altLang="zh-CN" sz="1800" dirty="0">
                <a:latin typeface="微软雅黑" panose="020B0503020204020204" pitchFamily="34" charset="-122"/>
                <a:ea typeface="微软雅黑" panose="020B0503020204020204" pitchFamily="34" charset="-122"/>
              </a:rPr>
              <a:t>UE</a:t>
            </a:r>
            <a:r>
              <a:rPr lang="zh-CN" altLang="en-US" sz="1800" dirty="0">
                <a:latin typeface="微软雅黑" panose="020B0503020204020204" pitchFamily="34" charset="-122"/>
                <a:ea typeface="微软雅黑" panose="020B0503020204020204" pitchFamily="34" charset="-122"/>
              </a:rPr>
              <a:t>的</a:t>
            </a:r>
            <a:r>
              <a:rPr lang="zh-CN" altLang="en-US" sz="1800" dirty="0">
                <a:solidFill>
                  <a:srgbClr val="C00000"/>
                </a:solidFill>
                <a:latin typeface="微软雅黑" panose="020B0503020204020204" pitchFamily="34" charset="-122"/>
                <a:ea typeface="微软雅黑" panose="020B0503020204020204" pitchFamily="34" charset="-122"/>
              </a:rPr>
              <a:t>认证向量</a:t>
            </a:r>
            <a:r>
              <a:rPr lang="zh-CN" altLang="en-US" sz="1800" dirty="0">
                <a:latin typeface="微软雅黑" panose="020B0503020204020204" pitchFamily="34" charset="-122"/>
                <a:ea typeface="微软雅黑" panose="020B0503020204020204" pitchFamily="34" charset="-122"/>
              </a:rPr>
              <a:t>及</a:t>
            </a:r>
            <a:r>
              <a:rPr lang="zh-CN" altLang="en-US" sz="1800" dirty="0">
                <a:solidFill>
                  <a:srgbClr val="C00000"/>
                </a:solidFill>
                <a:latin typeface="微软雅黑" panose="020B0503020204020204" pitchFamily="34" charset="-122"/>
                <a:ea typeface="微软雅黑" panose="020B0503020204020204" pitchFamily="34" charset="-122"/>
              </a:rPr>
              <a:t>安全上下文</a:t>
            </a:r>
            <a:r>
              <a:rPr lang="zh-CN" altLang="en-US" sz="1800" dirty="0">
                <a:latin typeface="微软雅黑" panose="020B0503020204020204" pitchFamily="34" charset="-122"/>
                <a:ea typeface="微软雅黑" panose="020B0503020204020204" pitchFamily="34" charset="-122"/>
              </a:rPr>
              <a:t>，以完成</a:t>
            </a:r>
            <a:r>
              <a:rPr lang="en-US" altLang="zh-CN" sz="1800" dirty="0">
                <a:latin typeface="微软雅黑" panose="020B0503020204020204" pitchFamily="34" charset="-122"/>
                <a:ea typeface="微软雅黑" panose="020B0503020204020204" pitchFamily="34" charset="-122"/>
              </a:rPr>
              <a:t>NAS</a:t>
            </a:r>
            <a:r>
              <a:rPr lang="zh-CN" altLang="en-US" sz="1800" dirty="0">
                <a:latin typeface="微软雅黑" panose="020B0503020204020204" pitchFamily="34" charset="-122"/>
                <a:ea typeface="微软雅黑" panose="020B0503020204020204" pitchFamily="34" charset="-122"/>
              </a:rPr>
              <a:t>层鉴权流程。</a:t>
            </a:r>
            <a:endParaRPr lang="en-US" altLang="zh-CN" sz="18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en-US" altLang="zh-CN" sz="1800" dirty="0">
                <a:latin typeface="微软雅黑" panose="020B0503020204020204" pitchFamily="34" charset="-122"/>
                <a:ea typeface="微软雅黑" panose="020B0503020204020204" pitchFamily="34" charset="-122"/>
              </a:rPr>
              <a:t>UE</a:t>
            </a:r>
            <a:r>
              <a:rPr lang="zh-CN" altLang="en-US" sz="1800" dirty="0">
                <a:latin typeface="微软雅黑" panose="020B0503020204020204" pitchFamily="34" charset="-122"/>
                <a:ea typeface="微软雅黑" panose="020B0503020204020204" pitchFamily="34" charset="-122"/>
              </a:rPr>
              <a:t>的</a:t>
            </a:r>
            <a:r>
              <a:rPr lang="zh-CN" altLang="en-US" sz="1800" dirty="0">
                <a:solidFill>
                  <a:srgbClr val="C00000"/>
                </a:solidFill>
                <a:latin typeface="微软雅黑" panose="020B0503020204020204" pitchFamily="34" charset="-122"/>
                <a:ea typeface="微软雅黑" panose="020B0503020204020204" pitchFamily="34" charset="-122"/>
              </a:rPr>
              <a:t>跟踪区标识</a:t>
            </a:r>
            <a:r>
              <a:rPr lang="zh-CN" altLang="en-US" sz="1800" dirty="0">
                <a:latin typeface="微软雅黑" panose="020B0503020204020204" pitchFamily="34" charset="-122"/>
                <a:ea typeface="微软雅黑" panose="020B0503020204020204" pitchFamily="34" charset="-122"/>
              </a:rPr>
              <a:t>及</a:t>
            </a:r>
            <a:r>
              <a:rPr lang="zh-CN" altLang="en-US" sz="1800" dirty="0">
                <a:solidFill>
                  <a:srgbClr val="C00000"/>
                </a:solidFill>
                <a:latin typeface="微软雅黑" panose="020B0503020204020204" pitchFamily="34" charset="-122"/>
                <a:ea typeface="微软雅黑" panose="020B0503020204020204" pitchFamily="34" charset="-122"/>
              </a:rPr>
              <a:t>实时位置</a:t>
            </a:r>
            <a:r>
              <a:rPr lang="zh-CN" altLang="en-US" sz="1800" dirty="0">
                <a:latin typeface="微软雅黑" panose="020B0503020204020204" pitchFamily="34" charset="-122"/>
                <a:ea typeface="微软雅黑" panose="020B0503020204020204" pitchFamily="34" charset="-122"/>
              </a:rPr>
              <a:t>需由星上</a:t>
            </a:r>
            <a:r>
              <a:rPr lang="en-US" altLang="zh-CN" sz="1800" dirty="0">
                <a:latin typeface="微软雅黑" panose="020B0503020204020204" pitchFamily="34" charset="-122"/>
                <a:ea typeface="微软雅黑" panose="020B0503020204020204" pitchFamily="34" charset="-122"/>
              </a:rPr>
              <a:t>MME</a:t>
            </a:r>
            <a:r>
              <a:rPr lang="zh-CN" altLang="en-US" sz="1800" dirty="0">
                <a:latin typeface="微软雅黑" panose="020B0503020204020204" pitchFamily="34" charset="-122"/>
                <a:ea typeface="微软雅黑" panose="020B0503020204020204" pitchFamily="34" charset="-122"/>
              </a:rPr>
              <a:t>上报至地面</a:t>
            </a:r>
            <a:r>
              <a:rPr lang="en-US" altLang="zh-CN" sz="1800" dirty="0">
                <a:latin typeface="微软雅黑" panose="020B0503020204020204" pitchFamily="34" charset="-122"/>
                <a:ea typeface="微软雅黑" panose="020B0503020204020204" pitchFamily="34" charset="-122"/>
              </a:rPr>
              <a:t>MME</a:t>
            </a:r>
            <a:r>
              <a:rPr lang="zh-CN" altLang="en-US" sz="1800" dirty="0">
                <a:latin typeface="微软雅黑" panose="020B0503020204020204" pitchFamily="34" charset="-122"/>
                <a:ea typeface="微软雅黑" panose="020B0503020204020204" pitchFamily="34" charset="-122"/>
              </a:rPr>
              <a:t>，用于核心网侧的位置验证和漫游策略执行。</a:t>
            </a:r>
            <a:endParaRPr lang="en-US" altLang="zh-CN"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96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卫星网络安全需求概述</a:t>
            </a: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708661" y="2031769"/>
            <a:ext cx="10656024" cy="1132239"/>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787327" y="2137767"/>
            <a:ext cx="1022826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在上述多种业务场景下，需要用于分析的数据日益增多，传统数据分析方法依赖地面算力，会导致大量的额外传输开销及安全风险。</a:t>
            </a:r>
          </a:p>
        </p:txBody>
      </p:sp>
      <p:sp>
        <p:nvSpPr>
          <p:cNvPr id="26" name="标题 1">
            <a:extLst>
              <a:ext uri="{FF2B5EF4-FFF2-40B4-BE49-F238E27FC236}">
                <a16:creationId xmlns:a16="http://schemas.microsoft.com/office/drawing/2014/main" id="{DFBEA1D6-1B7A-4B8D-8FFD-7B6380EC4EA4}"/>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pic>
        <p:nvPicPr>
          <p:cNvPr id="22" name="圆角矩形 5">
            <a:extLst>
              <a:ext uri="{FF2B5EF4-FFF2-40B4-BE49-F238E27FC236}">
                <a16:creationId xmlns:a16="http://schemas.microsoft.com/office/drawing/2014/main" id="{A10E9D86-558A-4580-B67E-6DE0338E7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a:extLst>
              <a:ext uri="{FF2B5EF4-FFF2-40B4-BE49-F238E27FC236}">
                <a16:creationId xmlns:a16="http://schemas.microsoft.com/office/drawing/2014/main" id="{714B7E68-87F2-4649-8089-7928E733C650}"/>
              </a:ext>
            </a:extLst>
          </p:cNvPr>
          <p:cNvSpPr txBox="1">
            <a:spLocks noChangeArrowheads="1"/>
          </p:cNvSpPr>
          <p:nvPr/>
        </p:nvSpPr>
        <p:spPr bwMode="auto">
          <a:xfrm>
            <a:off x="1183713" y="1765711"/>
            <a:ext cx="3581528"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星上分析及决策需求</a:t>
            </a:r>
          </a:p>
        </p:txBody>
      </p:sp>
      <p:sp>
        <p:nvSpPr>
          <p:cNvPr id="27" name="圆角矩形 3">
            <a:extLst>
              <a:ext uri="{FF2B5EF4-FFF2-40B4-BE49-F238E27FC236}">
                <a16:creationId xmlns:a16="http://schemas.microsoft.com/office/drawing/2014/main" id="{88FC44ED-6C94-4710-9418-9BF25516DF76}"/>
              </a:ext>
            </a:extLst>
          </p:cNvPr>
          <p:cNvSpPr>
            <a:spLocks noChangeArrowheads="1"/>
          </p:cNvSpPr>
          <p:nvPr/>
        </p:nvSpPr>
        <p:spPr bwMode="auto">
          <a:xfrm>
            <a:off x="643911" y="5833571"/>
            <a:ext cx="10656025" cy="716280"/>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r>
              <a:rPr lang="zh-CN" altLang="en-US" dirty="0">
                <a:latin typeface="微软雅黑" panose="020B0503020204020204" pitchFamily="34" charset="-122"/>
                <a:ea typeface="微软雅黑" panose="020B0503020204020204" pitchFamily="34" charset="-122"/>
              </a:rPr>
              <a:t>上述大量敏感数据需传输回地面完成分析和决策等操作，导致</a:t>
            </a:r>
            <a:r>
              <a:rPr lang="zh-CN" altLang="en-US" b="1" dirty="0">
                <a:solidFill>
                  <a:srgbClr val="C00000"/>
                </a:solidFill>
                <a:latin typeface="微软雅黑" panose="020B0503020204020204" pitchFamily="34" charset="-122"/>
                <a:ea typeface="微软雅黑" panose="020B0503020204020204" pitchFamily="34" charset="-122"/>
              </a:rPr>
              <a:t>星地负载过高</a:t>
            </a:r>
            <a:r>
              <a:rPr lang="zh-CN" altLang="en-US" dirty="0">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通信延迟</a:t>
            </a:r>
            <a:r>
              <a:rPr lang="zh-CN" altLang="en-US" dirty="0">
                <a:latin typeface="微软雅黑" panose="020B0503020204020204" pitchFamily="34" charset="-122"/>
                <a:ea typeface="微软雅黑" panose="020B0503020204020204" pitchFamily="34" charset="-122"/>
              </a:rPr>
              <a:t>以及开放链路的</a:t>
            </a:r>
            <a:r>
              <a:rPr lang="zh-CN" altLang="en-US" b="1" dirty="0">
                <a:solidFill>
                  <a:srgbClr val="C00000"/>
                </a:solidFill>
                <a:latin typeface="微软雅黑" panose="020B0503020204020204" pitchFamily="34" charset="-122"/>
                <a:ea typeface="微软雅黑" panose="020B0503020204020204" pitchFamily="34" charset="-122"/>
              </a:rPr>
              <a:t>安全风险</a:t>
            </a:r>
            <a:r>
              <a:rPr lang="zh-CN" altLang="en-US" dirty="0">
                <a:latin typeface="微软雅黑" panose="020B0503020204020204" pitchFamily="34" charset="-122"/>
                <a:ea typeface="微软雅黑" panose="020B0503020204020204" pitchFamily="34" charset="-122"/>
              </a:rPr>
              <a:t>等问题，</a:t>
            </a:r>
            <a:r>
              <a:rPr lang="zh-CN" altLang="en-US" b="1" dirty="0">
                <a:solidFill>
                  <a:srgbClr val="C00000"/>
                </a:solidFill>
                <a:latin typeface="微软雅黑" panose="020B0503020204020204" pitchFamily="34" charset="-122"/>
                <a:ea typeface="微软雅黑" panose="020B0503020204020204" pitchFamily="34" charset="-122"/>
              </a:rPr>
              <a:t>针对大量数据的星上分析及决策需求迫切</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54278D25-5081-44D8-9F98-BE219233F49B}"/>
              </a:ext>
            </a:extLst>
          </p:cNvPr>
          <p:cNvPicPr>
            <a:picLocks noChangeAspect="1"/>
          </p:cNvPicPr>
          <p:nvPr/>
        </p:nvPicPr>
        <p:blipFill>
          <a:blip r:embed="rId5"/>
          <a:stretch>
            <a:fillRect/>
          </a:stretch>
        </p:blipFill>
        <p:spPr>
          <a:xfrm>
            <a:off x="1298013" y="3325187"/>
            <a:ext cx="3313092" cy="2389714"/>
          </a:xfrm>
          <a:prstGeom prst="rect">
            <a:avLst/>
          </a:prstGeom>
        </p:spPr>
      </p:pic>
      <p:sp>
        <p:nvSpPr>
          <p:cNvPr id="14" name="文本框 13">
            <a:extLst>
              <a:ext uri="{FF2B5EF4-FFF2-40B4-BE49-F238E27FC236}">
                <a16:creationId xmlns:a16="http://schemas.microsoft.com/office/drawing/2014/main" id="{70DA7A92-54E3-4086-8DC7-2CA3BA565534}"/>
              </a:ext>
            </a:extLst>
          </p:cNvPr>
          <p:cNvSpPr txBox="1"/>
          <p:nvPr/>
        </p:nvSpPr>
        <p:spPr>
          <a:xfrm>
            <a:off x="5203936" y="3745889"/>
            <a:ext cx="6096000" cy="1754326"/>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以</a:t>
            </a:r>
            <a:r>
              <a:rPr lang="zh-CN" altLang="en-US" sz="1800" b="1" dirty="0">
                <a:solidFill>
                  <a:srgbClr val="C00000"/>
                </a:solidFill>
                <a:latin typeface="微软雅黑" panose="020B0503020204020204" pitchFamily="34" charset="-122"/>
                <a:ea typeface="微软雅黑" panose="020B0503020204020204" pitchFamily="34" charset="-122"/>
              </a:rPr>
              <a:t>全核心网上星架构</a:t>
            </a:r>
            <a:r>
              <a:rPr lang="zh-CN" altLang="en-US" sz="1800" dirty="0">
                <a:latin typeface="微软雅黑" panose="020B0503020204020204" pitchFamily="34" charset="-122"/>
                <a:ea typeface="微软雅黑" panose="020B0503020204020204" pitchFamily="34" charset="-122"/>
              </a:rPr>
              <a:t>为例，</a:t>
            </a:r>
            <a:r>
              <a:rPr lang="zh-CN" altLang="en-US" dirty="0">
                <a:latin typeface="微软雅黑" panose="020B0503020204020204" pitchFamily="34" charset="-122"/>
                <a:ea typeface="微软雅黑" panose="020B0503020204020204" pitchFamily="34" charset="-122"/>
              </a:rPr>
              <a:t>传统方法为了支撑</a:t>
            </a:r>
            <a:r>
              <a:rPr lang="zh-CN" altLang="en-US" sz="1800" dirty="0">
                <a:latin typeface="微软雅黑" panose="020B0503020204020204" pitchFamily="34" charset="-122"/>
                <a:ea typeface="微软雅黑" panose="020B0503020204020204" pitchFamily="34" charset="-122"/>
              </a:rPr>
              <a:t>地面完成分析及决策需要传输的数据示例如下：</a:t>
            </a:r>
            <a:endParaRPr lang="en-US" altLang="zh-CN" sz="18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星载核心网需通过星地链路与地面鉴权中心同步用户鉴权向量及安全上下文以完成用户身份验证。</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丢包率、传播时延（如</a:t>
            </a:r>
            <a:r>
              <a:rPr lang="en-US" altLang="zh-CN" dirty="0">
                <a:latin typeface="微软雅黑" panose="020B0503020204020204" pitchFamily="34" charset="-122"/>
                <a:ea typeface="微软雅黑" panose="020B0503020204020204" pitchFamily="34" charset="-122"/>
              </a:rPr>
              <a:t>GEO</a:t>
            </a:r>
            <a:r>
              <a:rPr lang="zh-CN" altLang="en-US" dirty="0">
                <a:latin typeface="微软雅黑" panose="020B0503020204020204" pitchFamily="34" charset="-122"/>
                <a:ea typeface="微软雅黑" panose="020B0503020204020204" pitchFamily="34" charset="-122"/>
              </a:rPr>
              <a:t>卫星单程时延约</a:t>
            </a:r>
            <a:r>
              <a:rPr lang="en-US" altLang="zh-CN" dirty="0">
                <a:latin typeface="微软雅黑" panose="020B0503020204020204" pitchFamily="34" charset="-122"/>
                <a:ea typeface="微软雅黑" panose="020B0503020204020204" pitchFamily="34" charset="-122"/>
              </a:rPr>
              <a:t>250ms</a:t>
            </a:r>
            <a:r>
              <a:rPr lang="zh-CN" altLang="en-US" dirty="0">
                <a:latin typeface="微软雅黑" panose="020B0503020204020204" pitchFamily="34" charset="-122"/>
                <a:ea typeface="微软雅黑" panose="020B0503020204020204" pitchFamily="34" charset="-122"/>
              </a:rPr>
              <a:t>）、带宽利用率等，需回传以优化路由策略</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78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AutoShape 9">
            <a:extLst>
              <a:ext uri="{FF2B5EF4-FFF2-40B4-BE49-F238E27FC236}">
                <a16:creationId xmlns:a16="http://schemas.microsoft.com/office/drawing/2014/main" id="{949709BE-F0F1-4A31-B8ED-5757EA239A3D}"/>
              </a:ext>
            </a:extLst>
          </p:cNvPr>
          <p:cNvSpPr>
            <a:spLocks noChangeArrowheads="1"/>
          </p:cNvSpPr>
          <p:nvPr/>
        </p:nvSpPr>
        <p:spPr bwMode="auto">
          <a:xfrm>
            <a:off x="4128059" y="2539286"/>
            <a:ext cx="540000" cy="540000"/>
          </a:xfrm>
          <a:prstGeom prst="roundRect">
            <a:avLst>
              <a:gd name="adj" fmla="val 9106"/>
            </a:avLst>
          </a:prstGeom>
          <a:solidFill>
            <a:srgbClr val="EBEBEB"/>
          </a:solidFill>
          <a:ln w="12700" algn="ctr">
            <a:solidFill>
              <a:srgbClr val="3C5374"/>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lnSpc>
                <a:spcPct val="125000"/>
              </a:lnSpc>
            </a:pP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555585" y="6562846"/>
            <a:ext cx="10741306" cy="0"/>
          </a:xfrm>
          <a:prstGeom prst="line">
            <a:avLst/>
          </a:prstGeom>
        </p:spPr>
        <p:style>
          <a:lnRef idx="1">
            <a:schemeClr val="dk1"/>
          </a:lnRef>
          <a:fillRef idx="0">
            <a:schemeClr val="dk1"/>
          </a:fillRef>
          <a:effectRef idx="0">
            <a:schemeClr val="dk1"/>
          </a:effectRef>
          <a:fontRef idx="minor">
            <a:schemeClr val="tx1"/>
          </a:fontRef>
        </p:style>
      </p:cxnSp>
      <p:pic>
        <p:nvPicPr>
          <p:cNvPr id="101" name="图片 100"/>
          <p:cNvPicPr>
            <a:picLocks noChangeAspect="1"/>
          </p:cNvPicPr>
          <p:nvPr/>
        </p:nvPicPr>
        <p:blipFill>
          <a:blip r:embed="rId4"/>
          <a:srcRect/>
          <a:stretch>
            <a:fillRect/>
          </a:stretch>
        </p:blipFill>
        <p:spPr>
          <a:xfrm>
            <a:off x="551384" y="1435512"/>
            <a:ext cx="3214214" cy="4641330"/>
          </a:xfrm>
          <a:prstGeom prst="rect">
            <a:avLst/>
          </a:prstGeom>
          <a:solidFill>
            <a:schemeClr val="bg1"/>
          </a:solidFill>
          <a:ln>
            <a:solidFill>
              <a:schemeClr val="bg1"/>
            </a:solidFill>
          </a:ln>
        </p:spPr>
      </p:pic>
      <p:sp>
        <p:nvSpPr>
          <p:cNvPr id="72" name="标题 1">
            <a:extLst>
              <a:ext uri="{FF2B5EF4-FFF2-40B4-BE49-F238E27FC236}">
                <a16:creationId xmlns:a16="http://schemas.microsoft.com/office/drawing/2014/main" id="{8C32384C-AC55-42F7-B941-66A87506A9EC}"/>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汇报内容</a:t>
            </a:r>
          </a:p>
        </p:txBody>
      </p:sp>
      <p:sp>
        <p:nvSpPr>
          <p:cNvPr id="94" name="AutoShape 91">
            <a:extLst>
              <a:ext uri="{FF2B5EF4-FFF2-40B4-BE49-F238E27FC236}">
                <a16:creationId xmlns:a16="http://schemas.microsoft.com/office/drawing/2014/main" id="{A5584A00-2567-47B1-A9BC-57BCBDD14844}"/>
              </a:ext>
            </a:extLst>
          </p:cNvPr>
          <p:cNvSpPr>
            <a:spLocks noChangeArrowheads="1"/>
          </p:cNvSpPr>
          <p:nvPr/>
        </p:nvSpPr>
        <p:spPr bwMode="gray">
          <a:xfrm>
            <a:off x="4802620" y="2551605"/>
            <a:ext cx="5078279" cy="540000"/>
          </a:xfrm>
          <a:prstGeom prst="roundRect">
            <a:avLst>
              <a:gd name="adj" fmla="val 9106"/>
            </a:avLst>
          </a:prstGeom>
          <a:solidFill>
            <a:srgbClr val="EBEBEB"/>
          </a:solidFill>
          <a:ln w="12700" algn="ctr">
            <a:solidFill>
              <a:srgbClr val="3C5374"/>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b="1" kern="0" dirty="0">
                <a:solidFill>
                  <a:srgbClr val="1F497D"/>
                </a:solidFill>
                <a:latin typeface="微软雅黑" pitchFamily="34" charset="-122"/>
                <a:ea typeface="微软雅黑" pitchFamily="34" charset="-122"/>
              </a:rPr>
              <a:t>卫星网络介绍及标准进展</a:t>
            </a:r>
          </a:p>
        </p:txBody>
      </p:sp>
      <p:sp>
        <p:nvSpPr>
          <p:cNvPr id="95" name="AutoShape 91">
            <a:extLst>
              <a:ext uri="{FF2B5EF4-FFF2-40B4-BE49-F238E27FC236}">
                <a16:creationId xmlns:a16="http://schemas.microsoft.com/office/drawing/2014/main" id="{68B968F7-E9A8-426F-9212-4CC3BD384BAC}"/>
              </a:ext>
            </a:extLst>
          </p:cNvPr>
          <p:cNvSpPr>
            <a:spLocks noChangeArrowheads="1"/>
          </p:cNvSpPr>
          <p:nvPr/>
        </p:nvSpPr>
        <p:spPr bwMode="gray">
          <a:xfrm>
            <a:off x="4802620" y="3370794"/>
            <a:ext cx="5078279" cy="540000"/>
          </a:xfrm>
          <a:prstGeom prst="roundRect">
            <a:avLst>
              <a:gd name="adj" fmla="val 9106"/>
            </a:avLst>
          </a:prstGeom>
          <a:solidFill>
            <a:srgbClr val="B60000"/>
          </a:solidFill>
          <a:ln w="19050" algn="ctr">
            <a:solidFill>
              <a:srgbClr val="FFFFFF"/>
            </a:solidFill>
            <a:round/>
          </a:ln>
        </p:spPr>
        <p:txBody>
          <a:bodyPr wrap="none" lIns="67380" tIns="33690" rIns="67380" bIns="336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bg1"/>
                </a:solidFill>
                <a:latin typeface="微软雅黑" panose="020B0503020204020204" pitchFamily="34" charset="-122"/>
                <a:ea typeface="微软雅黑" panose="020B0503020204020204" pitchFamily="34" charset="-122"/>
              </a:rPr>
              <a:t>核心网上星背景下的</a:t>
            </a:r>
            <a:r>
              <a:rPr lang="en-US" altLang="zh-CN" b="1" dirty="0">
                <a:solidFill>
                  <a:schemeClr val="bg1"/>
                </a:solidFill>
                <a:latin typeface="微软雅黑" panose="020B0503020204020204" pitchFamily="34" charset="-122"/>
                <a:ea typeface="微软雅黑" panose="020B0503020204020204" pitchFamily="34" charset="-122"/>
              </a:rPr>
              <a:t>AI</a:t>
            </a:r>
            <a:r>
              <a:rPr lang="zh-CN" altLang="en-US" b="1" dirty="0">
                <a:solidFill>
                  <a:schemeClr val="bg1"/>
                </a:solidFill>
                <a:latin typeface="微软雅黑" panose="020B0503020204020204" pitchFamily="34" charset="-122"/>
                <a:ea typeface="微软雅黑" panose="020B0503020204020204" pitchFamily="34" charset="-122"/>
              </a:rPr>
              <a:t>应用与隐私计算需求分析</a:t>
            </a:r>
          </a:p>
        </p:txBody>
      </p:sp>
      <p:sp>
        <p:nvSpPr>
          <p:cNvPr id="98" name="AutoShape 91">
            <a:extLst>
              <a:ext uri="{FF2B5EF4-FFF2-40B4-BE49-F238E27FC236}">
                <a16:creationId xmlns:a16="http://schemas.microsoft.com/office/drawing/2014/main" id="{AB602F93-2699-4A60-B66B-A75142E8C64B}"/>
              </a:ext>
            </a:extLst>
          </p:cNvPr>
          <p:cNvSpPr>
            <a:spLocks noChangeArrowheads="1"/>
          </p:cNvSpPr>
          <p:nvPr/>
        </p:nvSpPr>
        <p:spPr bwMode="gray">
          <a:xfrm>
            <a:off x="4786312" y="4193528"/>
            <a:ext cx="5078279" cy="540000"/>
          </a:xfrm>
          <a:prstGeom prst="roundRect">
            <a:avLst>
              <a:gd name="adj" fmla="val 9106"/>
            </a:avLst>
          </a:prstGeom>
          <a:gradFill rotWithShape="1">
            <a:gsLst>
              <a:gs pos="0">
                <a:srgbClr val="DDDDDD"/>
              </a:gs>
              <a:gs pos="100000">
                <a:srgbClr val="EDEDED"/>
              </a:gs>
            </a:gsLst>
            <a:lin ang="0" scaled="1"/>
          </a:gradFill>
          <a:ln w="19050" algn="ctr">
            <a:solidFill>
              <a:srgbClr val="FFFFFF"/>
            </a:solidFill>
            <a:round/>
          </a:ln>
        </p:spPr>
        <p:txBody>
          <a:bodyPr wrap="none" lIns="67380" tIns="33690" rIns="67380" bIns="336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lnSpc>
                <a:spcPct val="125000"/>
              </a:lnSpc>
            </a:pPr>
            <a:r>
              <a:rPr lang="en-US" altLang="zh-CN" b="1" dirty="0">
                <a:solidFill>
                  <a:srgbClr val="1F497D"/>
                </a:solidFill>
                <a:latin typeface="微软雅黑" panose="020B0503020204020204" pitchFamily="34" charset="-122"/>
                <a:ea typeface="微软雅黑" panose="020B0503020204020204" pitchFamily="34" charset="-122"/>
              </a:rPr>
              <a:t>xx</a:t>
            </a:r>
          </a:p>
        </p:txBody>
      </p:sp>
      <p:sp>
        <p:nvSpPr>
          <p:cNvPr id="99" name="AutoShape 9">
            <a:extLst>
              <a:ext uri="{FF2B5EF4-FFF2-40B4-BE49-F238E27FC236}">
                <a16:creationId xmlns:a16="http://schemas.microsoft.com/office/drawing/2014/main" id="{0A91F6D1-A2B3-4743-BED4-87B946C407D5}"/>
              </a:ext>
            </a:extLst>
          </p:cNvPr>
          <p:cNvSpPr>
            <a:spLocks noChangeArrowheads="1"/>
          </p:cNvSpPr>
          <p:nvPr/>
        </p:nvSpPr>
        <p:spPr bwMode="auto">
          <a:xfrm>
            <a:off x="4142768" y="3374001"/>
            <a:ext cx="540000" cy="540000"/>
          </a:xfrm>
          <a:prstGeom prst="roundRect">
            <a:avLst>
              <a:gd name="adj" fmla="val 9106"/>
            </a:avLst>
          </a:prstGeom>
          <a:solidFill>
            <a:srgbClr val="B60000"/>
          </a:solidFill>
          <a:ln w="12700" algn="ctr">
            <a:solidFill>
              <a:schemeClr val="bg1">
                <a:lumMod val="85000"/>
              </a:schemeClr>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buClr>
                <a:srgbClr val="CC9900"/>
              </a:buClr>
            </a:pPr>
            <a:endParaRPr lang="zh-CN" altLang="en-US" sz="1500">
              <a:solidFill>
                <a:prstClr val="white"/>
              </a:solidFill>
            </a:endParaRPr>
          </a:p>
        </p:txBody>
      </p:sp>
      <p:grpSp>
        <p:nvGrpSpPr>
          <p:cNvPr id="100" name="Group 23">
            <a:extLst>
              <a:ext uri="{FF2B5EF4-FFF2-40B4-BE49-F238E27FC236}">
                <a16:creationId xmlns:a16="http://schemas.microsoft.com/office/drawing/2014/main" id="{E4C993DA-1699-463B-BC6A-46E037F24537}"/>
              </a:ext>
            </a:extLst>
          </p:cNvPr>
          <p:cNvGrpSpPr/>
          <p:nvPr/>
        </p:nvGrpSpPr>
        <p:grpSpPr bwMode="auto">
          <a:xfrm>
            <a:off x="4182955" y="3411908"/>
            <a:ext cx="468000" cy="468000"/>
            <a:chOff x="633" y="2034"/>
            <a:chExt cx="345" cy="323"/>
          </a:xfrm>
        </p:grpSpPr>
        <p:sp>
          <p:nvSpPr>
            <p:cNvPr id="103" name="Oval 24">
              <a:extLst>
                <a:ext uri="{FF2B5EF4-FFF2-40B4-BE49-F238E27FC236}">
                  <a16:creationId xmlns:a16="http://schemas.microsoft.com/office/drawing/2014/main" id="{D467E3CD-9E90-43AC-8D43-2D09C790E14F}"/>
                </a:ext>
              </a:extLst>
            </p:cNvPr>
            <p:cNvSpPr>
              <a:spLocks noChangeArrowheads="1"/>
            </p:cNvSpPr>
            <p:nvPr/>
          </p:nvSpPr>
          <p:spPr bwMode="gray">
            <a:xfrm>
              <a:off x="633" y="2034"/>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04" name="Oval 25">
              <a:extLst>
                <a:ext uri="{FF2B5EF4-FFF2-40B4-BE49-F238E27FC236}">
                  <a16:creationId xmlns:a16="http://schemas.microsoft.com/office/drawing/2014/main" id="{8FC944D6-8668-4C6F-BFAD-E6CF1F85D380}"/>
                </a:ext>
              </a:extLst>
            </p:cNvPr>
            <p:cNvSpPr>
              <a:spLocks noChangeArrowheads="1"/>
            </p:cNvSpPr>
            <p:nvPr/>
          </p:nvSpPr>
          <p:spPr bwMode="gray">
            <a:xfrm>
              <a:off x="633"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05" name="Oval 26">
              <a:extLst>
                <a:ext uri="{FF2B5EF4-FFF2-40B4-BE49-F238E27FC236}">
                  <a16:creationId xmlns:a16="http://schemas.microsoft.com/office/drawing/2014/main" id="{13654708-3DA2-4835-86C2-FBEDCBD6CFA9}"/>
                </a:ext>
              </a:extLst>
            </p:cNvPr>
            <p:cNvSpPr>
              <a:spLocks noChangeArrowheads="1"/>
            </p:cNvSpPr>
            <p:nvPr/>
          </p:nvSpPr>
          <p:spPr bwMode="gray">
            <a:xfrm>
              <a:off x="762" y="2105"/>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06" name="Oval 27">
              <a:extLst>
                <a:ext uri="{FF2B5EF4-FFF2-40B4-BE49-F238E27FC236}">
                  <a16:creationId xmlns:a16="http://schemas.microsoft.com/office/drawing/2014/main" id="{7E0AD5B0-FD32-4EFD-AF00-91BBAE45B3DE}"/>
                </a:ext>
              </a:extLst>
            </p:cNvPr>
            <p:cNvSpPr>
              <a:spLocks noChangeArrowheads="1"/>
            </p:cNvSpPr>
            <p:nvPr/>
          </p:nvSpPr>
          <p:spPr bwMode="gray">
            <a:xfrm>
              <a:off x="892"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07" name="Oval 28">
              <a:extLst>
                <a:ext uri="{FF2B5EF4-FFF2-40B4-BE49-F238E27FC236}">
                  <a16:creationId xmlns:a16="http://schemas.microsoft.com/office/drawing/2014/main" id="{05DCB90A-B594-41AB-BDD6-B7FB6525B6E3}"/>
                </a:ext>
              </a:extLst>
            </p:cNvPr>
            <p:cNvSpPr>
              <a:spLocks noChangeArrowheads="1"/>
            </p:cNvSpPr>
            <p:nvPr/>
          </p:nvSpPr>
          <p:spPr bwMode="gray">
            <a:xfrm>
              <a:off x="633" y="2276"/>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08" name="Oval 29">
              <a:extLst>
                <a:ext uri="{FF2B5EF4-FFF2-40B4-BE49-F238E27FC236}">
                  <a16:creationId xmlns:a16="http://schemas.microsoft.com/office/drawing/2014/main" id="{7BA8A265-7216-4667-86D3-BF78E93F8C70}"/>
                </a:ext>
              </a:extLst>
            </p:cNvPr>
            <p:cNvSpPr>
              <a:spLocks noChangeArrowheads="1"/>
            </p:cNvSpPr>
            <p:nvPr/>
          </p:nvSpPr>
          <p:spPr bwMode="gray">
            <a:xfrm>
              <a:off x="762" y="2226"/>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grpSp>
      <p:sp>
        <p:nvSpPr>
          <p:cNvPr id="125" name="AutoShape 9">
            <a:extLst>
              <a:ext uri="{FF2B5EF4-FFF2-40B4-BE49-F238E27FC236}">
                <a16:creationId xmlns:a16="http://schemas.microsoft.com/office/drawing/2014/main" id="{07FA9558-F28D-4397-966B-C183EC4659C4}"/>
              </a:ext>
            </a:extLst>
          </p:cNvPr>
          <p:cNvSpPr>
            <a:spLocks noChangeArrowheads="1"/>
          </p:cNvSpPr>
          <p:nvPr/>
        </p:nvSpPr>
        <p:spPr bwMode="auto">
          <a:xfrm>
            <a:off x="4142768" y="4195358"/>
            <a:ext cx="540000" cy="540000"/>
          </a:xfrm>
          <a:prstGeom prst="roundRect">
            <a:avLst>
              <a:gd name="adj" fmla="val 9106"/>
            </a:avLst>
          </a:prstGeom>
          <a:solidFill>
            <a:schemeClr val="bg1">
              <a:lumMod val="85000"/>
            </a:schemeClr>
          </a:solidFill>
          <a:ln w="12700" algn="ctr">
            <a:solidFill>
              <a:schemeClr val="bg1">
                <a:lumMod val="85000"/>
              </a:schemeClr>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buClr>
                <a:srgbClr val="CC9900"/>
              </a:buClr>
            </a:pPr>
            <a:endParaRPr lang="zh-CN" altLang="en-US" sz="1500">
              <a:solidFill>
                <a:prstClr val="white"/>
              </a:solidFill>
            </a:endParaRPr>
          </a:p>
        </p:txBody>
      </p:sp>
      <p:grpSp>
        <p:nvGrpSpPr>
          <p:cNvPr id="134" name="Group 23">
            <a:extLst>
              <a:ext uri="{FF2B5EF4-FFF2-40B4-BE49-F238E27FC236}">
                <a16:creationId xmlns:a16="http://schemas.microsoft.com/office/drawing/2014/main" id="{3560A3F6-8D55-4C31-8EAB-FD54632EF8FC}"/>
              </a:ext>
            </a:extLst>
          </p:cNvPr>
          <p:cNvGrpSpPr/>
          <p:nvPr/>
        </p:nvGrpSpPr>
        <p:grpSpPr bwMode="auto">
          <a:xfrm>
            <a:off x="4182955" y="2580274"/>
            <a:ext cx="468000" cy="468000"/>
            <a:chOff x="633" y="2034"/>
            <a:chExt cx="345" cy="323"/>
          </a:xfrm>
        </p:grpSpPr>
        <p:sp>
          <p:nvSpPr>
            <p:cNvPr id="135" name="Oval 24">
              <a:extLst>
                <a:ext uri="{FF2B5EF4-FFF2-40B4-BE49-F238E27FC236}">
                  <a16:creationId xmlns:a16="http://schemas.microsoft.com/office/drawing/2014/main" id="{DA321B82-919E-42FB-8A75-715945969138}"/>
                </a:ext>
              </a:extLst>
            </p:cNvPr>
            <p:cNvSpPr>
              <a:spLocks noChangeArrowheads="1"/>
            </p:cNvSpPr>
            <p:nvPr/>
          </p:nvSpPr>
          <p:spPr bwMode="gray">
            <a:xfrm>
              <a:off x="633" y="2034"/>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36" name="Oval 25">
              <a:extLst>
                <a:ext uri="{FF2B5EF4-FFF2-40B4-BE49-F238E27FC236}">
                  <a16:creationId xmlns:a16="http://schemas.microsoft.com/office/drawing/2014/main" id="{411740FB-D896-4018-9189-851DC6F11A7B}"/>
                </a:ext>
              </a:extLst>
            </p:cNvPr>
            <p:cNvSpPr>
              <a:spLocks noChangeArrowheads="1"/>
            </p:cNvSpPr>
            <p:nvPr/>
          </p:nvSpPr>
          <p:spPr bwMode="gray">
            <a:xfrm>
              <a:off x="633"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37" name="Oval 26">
              <a:extLst>
                <a:ext uri="{FF2B5EF4-FFF2-40B4-BE49-F238E27FC236}">
                  <a16:creationId xmlns:a16="http://schemas.microsoft.com/office/drawing/2014/main" id="{9033BE17-9408-4E7F-B593-6341AA37B9D8}"/>
                </a:ext>
              </a:extLst>
            </p:cNvPr>
            <p:cNvSpPr>
              <a:spLocks noChangeArrowheads="1"/>
            </p:cNvSpPr>
            <p:nvPr/>
          </p:nvSpPr>
          <p:spPr bwMode="gray">
            <a:xfrm>
              <a:off x="762" y="2105"/>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38" name="Oval 27">
              <a:extLst>
                <a:ext uri="{FF2B5EF4-FFF2-40B4-BE49-F238E27FC236}">
                  <a16:creationId xmlns:a16="http://schemas.microsoft.com/office/drawing/2014/main" id="{4922D673-068E-422A-BACF-64FD4FC851E1}"/>
                </a:ext>
              </a:extLst>
            </p:cNvPr>
            <p:cNvSpPr>
              <a:spLocks noChangeArrowheads="1"/>
            </p:cNvSpPr>
            <p:nvPr/>
          </p:nvSpPr>
          <p:spPr bwMode="gray">
            <a:xfrm>
              <a:off x="892"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39" name="Oval 28">
              <a:extLst>
                <a:ext uri="{FF2B5EF4-FFF2-40B4-BE49-F238E27FC236}">
                  <a16:creationId xmlns:a16="http://schemas.microsoft.com/office/drawing/2014/main" id="{120BDB94-DA38-49EC-BF53-94037D5D3F73}"/>
                </a:ext>
              </a:extLst>
            </p:cNvPr>
            <p:cNvSpPr>
              <a:spLocks noChangeArrowheads="1"/>
            </p:cNvSpPr>
            <p:nvPr/>
          </p:nvSpPr>
          <p:spPr bwMode="gray">
            <a:xfrm>
              <a:off x="633" y="2276"/>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grpSp>
      <p:grpSp>
        <p:nvGrpSpPr>
          <p:cNvPr id="141" name="Group 92">
            <a:extLst>
              <a:ext uri="{FF2B5EF4-FFF2-40B4-BE49-F238E27FC236}">
                <a16:creationId xmlns:a16="http://schemas.microsoft.com/office/drawing/2014/main" id="{BA17B52D-9212-440C-9D76-8C01D233BD50}"/>
              </a:ext>
            </a:extLst>
          </p:cNvPr>
          <p:cNvGrpSpPr/>
          <p:nvPr/>
        </p:nvGrpSpPr>
        <p:grpSpPr bwMode="auto">
          <a:xfrm>
            <a:off x="4009856" y="4037888"/>
            <a:ext cx="549522" cy="561461"/>
            <a:chOff x="5088" y="240"/>
            <a:chExt cx="384" cy="384"/>
          </a:xfrm>
        </p:grpSpPr>
        <p:sp>
          <p:nvSpPr>
            <p:cNvPr id="142" name="Oval 93">
              <a:extLst>
                <a:ext uri="{FF2B5EF4-FFF2-40B4-BE49-F238E27FC236}">
                  <a16:creationId xmlns:a16="http://schemas.microsoft.com/office/drawing/2014/main" id="{C1E549BB-92E8-457E-B9FE-36F529EE8966}"/>
                </a:ext>
              </a:extLst>
            </p:cNvPr>
            <p:cNvSpPr>
              <a:spLocks noChangeArrowheads="1"/>
            </p:cNvSpPr>
            <p:nvPr/>
          </p:nvSpPr>
          <p:spPr bwMode="gray">
            <a:xfrm>
              <a:off x="5088"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3" name="Oval 94">
              <a:extLst>
                <a:ext uri="{FF2B5EF4-FFF2-40B4-BE49-F238E27FC236}">
                  <a16:creationId xmlns:a16="http://schemas.microsoft.com/office/drawing/2014/main" id="{EE4E5C04-2838-4223-9BCE-EB0BF0241685}"/>
                </a:ext>
              </a:extLst>
            </p:cNvPr>
            <p:cNvSpPr>
              <a:spLocks noChangeArrowheads="1"/>
            </p:cNvSpPr>
            <p:nvPr/>
          </p:nvSpPr>
          <p:spPr bwMode="gray">
            <a:xfrm>
              <a:off x="5232"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4" name="Oval 95">
              <a:extLst>
                <a:ext uri="{FF2B5EF4-FFF2-40B4-BE49-F238E27FC236}">
                  <a16:creationId xmlns:a16="http://schemas.microsoft.com/office/drawing/2014/main" id="{2943611C-6A97-4CC0-B934-CE14566F7277}"/>
                </a:ext>
              </a:extLst>
            </p:cNvPr>
            <p:cNvSpPr>
              <a:spLocks noChangeArrowheads="1"/>
            </p:cNvSpPr>
            <p:nvPr/>
          </p:nvSpPr>
          <p:spPr bwMode="gray">
            <a:xfrm>
              <a:off x="5376"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5" name="Oval 96">
              <a:extLst>
                <a:ext uri="{FF2B5EF4-FFF2-40B4-BE49-F238E27FC236}">
                  <a16:creationId xmlns:a16="http://schemas.microsoft.com/office/drawing/2014/main" id="{85961954-AD58-44C4-AA30-1AAC303AC968}"/>
                </a:ext>
              </a:extLst>
            </p:cNvPr>
            <p:cNvSpPr>
              <a:spLocks noChangeArrowheads="1"/>
            </p:cNvSpPr>
            <p:nvPr/>
          </p:nvSpPr>
          <p:spPr bwMode="gray">
            <a:xfrm>
              <a:off x="5088"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6" name="Oval 97">
              <a:extLst>
                <a:ext uri="{FF2B5EF4-FFF2-40B4-BE49-F238E27FC236}">
                  <a16:creationId xmlns:a16="http://schemas.microsoft.com/office/drawing/2014/main" id="{39DD743B-A86C-4BE9-990B-F9B19F00E145}"/>
                </a:ext>
              </a:extLst>
            </p:cNvPr>
            <p:cNvSpPr>
              <a:spLocks noChangeArrowheads="1"/>
            </p:cNvSpPr>
            <p:nvPr/>
          </p:nvSpPr>
          <p:spPr bwMode="gray">
            <a:xfrm>
              <a:off x="5232"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7" name="Oval 98">
              <a:extLst>
                <a:ext uri="{FF2B5EF4-FFF2-40B4-BE49-F238E27FC236}">
                  <a16:creationId xmlns:a16="http://schemas.microsoft.com/office/drawing/2014/main" id="{4C351538-AE09-4BDB-B2FB-98087D12CBB0}"/>
                </a:ext>
              </a:extLst>
            </p:cNvPr>
            <p:cNvSpPr>
              <a:spLocks noChangeArrowheads="1"/>
            </p:cNvSpPr>
            <p:nvPr/>
          </p:nvSpPr>
          <p:spPr bwMode="gray">
            <a:xfrm>
              <a:off x="5376"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8" name="Oval 99">
              <a:extLst>
                <a:ext uri="{FF2B5EF4-FFF2-40B4-BE49-F238E27FC236}">
                  <a16:creationId xmlns:a16="http://schemas.microsoft.com/office/drawing/2014/main" id="{26BA0795-D325-461D-8238-A314BC8705FC}"/>
                </a:ext>
              </a:extLst>
            </p:cNvPr>
            <p:cNvSpPr>
              <a:spLocks noChangeArrowheads="1"/>
            </p:cNvSpPr>
            <p:nvPr/>
          </p:nvSpPr>
          <p:spPr bwMode="gray">
            <a:xfrm>
              <a:off x="5088"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9" name="Oval 100">
              <a:extLst>
                <a:ext uri="{FF2B5EF4-FFF2-40B4-BE49-F238E27FC236}">
                  <a16:creationId xmlns:a16="http://schemas.microsoft.com/office/drawing/2014/main" id="{E19D3D3E-A9AC-4A7F-AA96-0F426B4E4F55}"/>
                </a:ext>
              </a:extLst>
            </p:cNvPr>
            <p:cNvSpPr>
              <a:spLocks noChangeArrowheads="1"/>
            </p:cNvSpPr>
            <p:nvPr/>
          </p:nvSpPr>
          <p:spPr bwMode="gray">
            <a:xfrm>
              <a:off x="5232"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50" name="Oval 101">
              <a:extLst>
                <a:ext uri="{FF2B5EF4-FFF2-40B4-BE49-F238E27FC236}">
                  <a16:creationId xmlns:a16="http://schemas.microsoft.com/office/drawing/2014/main" id="{5761ADEC-F06A-4375-8815-4648E44A7FC5}"/>
                </a:ext>
              </a:extLst>
            </p:cNvPr>
            <p:cNvSpPr>
              <a:spLocks noChangeArrowheads="1"/>
            </p:cNvSpPr>
            <p:nvPr/>
          </p:nvSpPr>
          <p:spPr bwMode="gray">
            <a:xfrm>
              <a:off x="5376"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grpSp>
    </p:spTree>
    <p:extLst>
      <p:ext uri="{BB962C8B-B14F-4D97-AF65-F5344CB8AC3E}">
        <p14:creationId xmlns:p14="http://schemas.microsoft.com/office/powerpoint/2010/main" val="260627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B5G</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网络下</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AI/ML</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智能化趋势</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708661" y="2031769"/>
            <a:ext cx="10656024" cy="1064410"/>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787327" y="2137767"/>
            <a:ext cx="10577358"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核心网的广泛部署意味着它已成为连接数以十亿计全球用户的核心枢纽，由此</a:t>
            </a:r>
            <a:r>
              <a:rPr lang="en-US" altLang="zh-CN" sz="2000" dirty="0">
                <a:latin typeface="微软雅黑" pitchFamily="34" charset="-122"/>
                <a:ea typeface="微软雅黑" pitchFamily="34" charset="-122"/>
              </a:rPr>
              <a:t>3GPP</a:t>
            </a:r>
            <a:r>
              <a:rPr lang="zh-CN" altLang="en-US" sz="2000" dirty="0">
                <a:latin typeface="微软雅黑" pitchFamily="34" charset="-122"/>
                <a:ea typeface="微软雅黑" pitchFamily="34" charset="-122"/>
              </a:rPr>
              <a:t>在</a:t>
            </a:r>
            <a:r>
              <a:rPr lang="en-US" altLang="zh-CN" sz="2000" dirty="0">
                <a:latin typeface="微软雅黑" pitchFamily="34" charset="-122"/>
                <a:ea typeface="微软雅黑" pitchFamily="34" charset="-122"/>
              </a:rPr>
              <a:t>B5G</a:t>
            </a:r>
            <a:r>
              <a:rPr lang="zh-CN" altLang="en-US" sz="2000" dirty="0">
                <a:latin typeface="微软雅黑" pitchFamily="34" charset="-122"/>
                <a:ea typeface="微软雅黑" pitchFamily="34" charset="-122"/>
              </a:rPr>
              <a:t>阶段已经开始</a:t>
            </a:r>
            <a:r>
              <a:rPr lang="zh-CN" altLang="en-US" sz="2000" b="1" dirty="0">
                <a:latin typeface="微软雅黑" pitchFamily="34" charset="-122"/>
                <a:ea typeface="微软雅黑" pitchFamily="34" charset="-122"/>
              </a:rPr>
              <a:t>研究如何在核心网中充分利用这些超大连接带来的高质量数据</a:t>
            </a:r>
          </a:p>
        </p:txBody>
      </p:sp>
      <p:sp>
        <p:nvSpPr>
          <p:cNvPr id="26" name="标题 1">
            <a:extLst>
              <a:ext uri="{FF2B5EF4-FFF2-40B4-BE49-F238E27FC236}">
                <a16:creationId xmlns:a16="http://schemas.microsoft.com/office/drawing/2014/main" id="{DFBEA1D6-1B7A-4B8D-8FFD-7B6380EC4EA4}"/>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en-US" altLang="zh-CN" sz="3200" b="1" kern="0" dirty="0">
                <a:solidFill>
                  <a:prstClr val="white"/>
                </a:solidFill>
                <a:latin typeface="微软雅黑" pitchFamily="34" charset="-122"/>
                <a:ea typeface="微软雅黑" pitchFamily="34" charset="-122"/>
              </a:rPr>
              <a:t>B5G</a:t>
            </a:r>
            <a:r>
              <a:rPr lang="zh-CN" altLang="en-US" sz="3200" b="1" kern="0" dirty="0">
                <a:solidFill>
                  <a:prstClr val="white"/>
                </a:solidFill>
                <a:latin typeface="微软雅黑" pitchFamily="34" charset="-122"/>
                <a:ea typeface="微软雅黑" pitchFamily="34" charset="-122"/>
              </a:rPr>
              <a:t>网络下</a:t>
            </a:r>
            <a:r>
              <a:rPr lang="en-US" altLang="zh-CN" sz="3200" b="1" kern="0" dirty="0">
                <a:solidFill>
                  <a:prstClr val="white"/>
                </a:solidFill>
                <a:latin typeface="微软雅黑" pitchFamily="34" charset="-122"/>
                <a:ea typeface="微软雅黑" pitchFamily="34" charset="-122"/>
              </a:rPr>
              <a:t>AI/ML</a:t>
            </a:r>
            <a:r>
              <a:rPr lang="zh-CN" altLang="en-US" sz="3200" b="1" kern="0" dirty="0">
                <a:solidFill>
                  <a:prstClr val="white"/>
                </a:solidFill>
                <a:latin typeface="微软雅黑" pitchFamily="34" charset="-122"/>
                <a:ea typeface="微软雅黑" pitchFamily="34" charset="-122"/>
              </a:rPr>
              <a:t>智能化趋势</a:t>
            </a:r>
          </a:p>
        </p:txBody>
      </p:sp>
      <p:pic>
        <p:nvPicPr>
          <p:cNvPr id="22" name="圆角矩形 5">
            <a:extLst>
              <a:ext uri="{FF2B5EF4-FFF2-40B4-BE49-F238E27FC236}">
                <a16:creationId xmlns:a16="http://schemas.microsoft.com/office/drawing/2014/main" id="{A10E9D86-558A-4580-B67E-6DE0338E7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
            <a:extLst>
              <a:ext uri="{FF2B5EF4-FFF2-40B4-BE49-F238E27FC236}">
                <a16:creationId xmlns:a16="http://schemas.microsoft.com/office/drawing/2014/main" id="{714B7E68-87F2-4649-8089-7928E733C650}"/>
              </a:ext>
            </a:extLst>
          </p:cNvPr>
          <p:cNvSpPr txBox="1">
            <a:spLocks noChangeArrowheads="1"/>
          </p:cNvSpPr>
          <p:nvPr/>
        </p:nvSpPr>
        <p:spPr bwMode="auto">
          <a:xfrm>
            <a:off x="1183713" y="1765711"/>
            <a:ext cx="3730314"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核心网数据宝库</a:t>
            </a:r>
          </a:p>
        </p:txBody>
      </p:sp>
      <p:sp>
        <p:nvSpPr>
          <p:cNvPr id="15" name="矩形: 圆角 14">
            <a:extLst>
              <a:ext uri="{FF2B5EF4-FFF2-40B4-BE49-F238E27FC236}">
                <a16:creationId xmlns:a16="http://schemas.microsoft.com/office/drawing/2014/main" id="{E0286CE2-1587-4EC0-BBE6-CD2DE5007716}"/>
              </a:ext>
            </a:extLst>
          </p:cNvPr>
          <p:cNvSpPr/>
          <p:nvPr/>
        </p:nvSpPr>
        <p:spPr>
          <a:xfrm>
            <a:off x="173508" y="4824495"/>
            <a:ext cx="1777041"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移动蜂窝网络</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chemeClr val="tx1"/>
                </a:solidFill>
                <a:latin typeface="微软雅黑" panose="020B0503020204020204" pitchFamily="34" charset="-122"/>
                <a:ea typeface="微软雅黑" panose="020B0503020204020204" pitchFamily="34" charset="-122"/>
              </a:rPr>
              <a:t>部署二十余年</a:t>
            </a:r>
          </a:p>
        </p:txBody>
      </p:sp>
      <p:sp>
        <p:nvSpPr>
          <p:cNvPr id="16" name="矩形: 圆角 15">
            <a:extLst>
              <a:ext uri="{FF2B5EF4-FFF2-40B4-BE49-F238E27FC236}">
                <a16:creationId xmlns:a16="http://schemas.microsoft.com/office/drawing/2014/main" id="{A22C3C89-F843-4EC3-9519-899C63C0BC26}"/>
              </a:ext>
            </a:extLst>
          </p:cNvPr>
          <p:cNvSpPr/>
          <p:nvPr/>
        </p:nvSpPr>
        <p:spPr>
          <a:xfrm>
            <a:off x="2258322" y="4823362"/>
            <a:ext cx="1880528"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吸纳</a:t>
            </a:r>
            <a:r>
              <a:rPr lang="zh-CN" altLang="en-US" b="1" dirty="0">
                <a:solidFill>
                  <a:srgbClr val="152390"/>
                </a:solidFill>
                <a:latin typeface="微软雅黑" panose="020B0503020204020204" pitchFamily="34" charset="-122"/>
                <a:ea typeface="微软雅黑" panose="020B0503020204020204" pitchFamily="34" charset="-122"/>
              </a:rPr>
              <a:t>数以十亿</a:t>
            </a:r>
            <a:r>
              <a:rPr lang="zh-CN" altLang="en-US" b="1" dirty="0">
                <a:solidFill>
                  <a:schemeClr val="tx1"/>
                </a:solidFill>
                <a:latin typeface="微软雅黑" panose="020B0503020204020204" pitchFamily="34" charset="-122"/>
                <a:ea typeface="微软雅黑" panose="020B0503020204020204" pitchFamily="34" charset="-122"/>
              </a:rPr>
              <a:t>计全球用户</a:t>
            </a:r>
          </a:p>
        </p:txBody>
      </p:sp>
      <p:sp>
        <p:nvSpPr>
          <p:cNvPr id="17" name="矩形: 圆角 16">
            <a:extLst>
              <a:ext uri="{FF2B5EF4-FFF2-40B4-BE49-F238E27FC236}">
                <a16:creationId xmlns:a16="http://schemas.microsoft.com/office/drawing/2014/main" id="{D41868D3-EA4C-4142-98E8-4391B53941FE}"/>
              </a:ext>
            </a:extLst>
          </p:cNvPr>
          <p:cNvSpPr/>
          <p:nvPr/>
        </p:nvSpPr>
        <p:spPr>
          <a:xfrm>
            <a:off x="4551923" y="3795752"/>
            <a:ext cx="1880528"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用户相关的</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rgbClr val="152390"/>
                </a:solidFill>
                <a:latin typeface="微软雅黑" panose="020B0503020204020204" pitchFamily="34" charset="-122"/>
                <a:ea typeface="微软雅黑" panose="020B0503020204020204" pitchFamily="34" charset="-122"/>
              </a:rPr>
              <a:t>数据尚未被利用</a:t>
            </a:r>
          </a:p>
        </p:txBody>
      </p:sp>
      <p:sp>
        <p:nvSpPr>
          <p:cNvPr id="18" name="矩形: 圆角 17">
            <a:extLst>
              <a:ext uri="{FF2B5EF4-FFF2-40B4-BE49-F238E27FC236}">
                <a16:creationId xmlns:a16="http://schemas.microsoft.com/office/drawing/2014/main" id="{7E5A6239-5233-4209-9B67-3C764DDC2736}"/>
              </a:ext>
            </a:extLst>
          </p:cNvPr>
          <p:cNvSpPr/>
          <p:nvPr/>
        </p:nvSpPr>
        <p:spPr>
          <a:xfrm>
            <a:off x="4551923" y="4823369"/>
            <a:ext cx="1880528"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用户设备性能</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rgbClr val="152390"/>
                </a:solidFill>
                <a:latin typeface="微软雅黑" panose="020B0503020204020204" pitchFamily="34" charset="-122"/>
                <a:ea typeface="微软雅黑" panose="020B0503020204020204" pitchFamily="34" charset="-122"/>
              </a:rPr>
              <a:t>愈加强大</a:t>
            </a:r>
          </a:p>
        </p:txBody>
      </p:sp>
      <p:sp>
        <p:nvSpPr>
          <p:cNvPr id="19" name="矩形: 圆角 18">
            <a:extLst>
              <a:ext uri="{FF2B5EF4-FFF2-40B4-BE49-F238E27FC236}">
                <a16:creationId xmlns:a16="http://schemas.microsoft.com/office/drawing/2014/main" id="{105EF3CC-F521-4219-9BB9-AAD094E79D09}"/>
              </a:ext>
            </a:extLst>
          </p:cNvPr>
          <p:cNvSpPr/>
          <p:nvPr/>
        </p:nvSpPr>
        <p:spPr>
          <a:xfrm>
            <a:off x="6960133" y="3297907"/>
            <a:ext cx="3078380"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考虑使用数据训练用于</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rgbClr val="152390"/>
                </a:solidFill>
                <a:latin typeface="微软雅黑" panose="020B0503020204020204" pitchFamily="34" charset="-122"/>
                <a:ea typeface="微软雅黑" panose="020B0503020204020204" pitchFamily="34" charset="-122"/>
              </a:rPr>
              <a:t>运营商网络自身的效能优化</a:t>
            </a:r>
          </a:p>
        </p:txBody>
      </p:sp>
      <p:sp>
        <p:nvSpPr>
          <p:cNvPr id="20" name="矩形: 圆角 19">
            <a:extLst>
              <a:ext uri="{FF2B5EF4-FFF2-40B4-BE49-F238E27FC236}">
                <a16:creationId xmlns:a16="http://schemas.microsoft.com/office/drawing/2014/main" id="{1B07E092-A7F1-4B1E-8B19-5B3CD97A8693}"/>
              </a:ext>
            </a:extLst>
          </p:cNvPr>
          <p:cNvSpPr/>
          <p:nvPr/>
        </p:nvSpPr>
        <p:spPr>
          <a:xfrm>
            <a:off x="6960133" y="4192229"/>
            <a:ext cx="3078380"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考虑分发数据训练用于</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rgbClr val="152390"/>
                </a:solidFill>
                <a:latin typeface="微软雅黑" panose="020B0503020204020204" pitchFamily="34" charset="-122"/>
                <a:ea typeface="微软雅黑" panose="020B0503020204020204" pitchFamily="34" charset="-122"/>
              </a:rPr>
              <a:t>外部业务或生产流程的增强</a:t>
            </a:r>
          </a:p>
        </p:txBody>
      </p:sp>
      <p:sp>
        <p:nvSpPr>
          <p:cNvPr id="21" name="矩形: 圆角 20">
            <a:extLst>
              <a:ext uri="{FF2B5EF4-FFF2-40B4-BE49-F238E27FC236}">
                <a16:creationId xmlns:a16="http://schemas.microsoft.com/office/drawing/2014/main" id="{A826FF81-0189-48F3-AB3A-0F530258F174}"/>
              </a:ext>
            </a:extLst>
          </p:cNvPr>
          <p:cNvSpPr/>
          <p:nvPr/>
        </p:nvSpPr>
        <p:spPr>
          <a:xfrm>
            <a:off x="6960133" y="5086551"/>
            <a:ext cx="3078380"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考虑选择空闲用户终端</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rgbClr val="152390"/>
                </a:solidFill>
                <a:latin typeface="微软雅黑" panose="020B0503020204020204" pitchFamily="34" charset="-122"/>
                <a:ea typeface="微软雅黑" panose="020B0503020204020204" pitchFamily="34" charset="-122"/>
              </a:rPr>
              <a:t>参与横向联邦学习训练</a:t>
            </a:r>
          </a:p>
        </p:txBody>
      </p:sp>
      <p:cxnSp>
        <p:nvCxnSpPr>
          <p:cNvPr id="24" name="直接箭头连接符 23">
            <a:extLst>
              <a:ext uri="{FF2B5EF4-FFF2-40B4-BE49-F238E27FC236}">
                <a16:creationId xmlns:a16="http://schemas.microsoft.com/office/drawing/2014/main" id="{51A09011-DB55-4DAD-9E99-5D9D1EBF41C0}"/>
              </a:ext>
            </a:extLst>
          </p:cNvPr>
          <p:cNvCxnSpPr>
            <a:stCxn id="15" idx="3"/>
            <a:endCxn id="16" idx="1"/>
          </p:cNvCxnSpPr>
          <p:nvPr/>
        </p:nvCxnSpPr>
        <p:spPr>
          <a:xfrm flipV="1">
            <a:off x="1950549" y="5220929"/>
            <a:ext cx="307773" cy="1133"/>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连接符: 肘形 24">
            <a:extLst>
              <a:ext uri="{FF2B5EF4-FFF2-40B4-BE49-F238E27FC236}">
                <a16:creationId xmlns:a16="http://schemas.microsoft.com/office/drawing/2014/main" id="{6CEEE4FD-4711-4B39-BEE2-BE91348B0B50}"/>
              </a:ext>
            </a:extLst>
          </p:cNvPr>
          <p:cNvCxnSpPr>
            <a:stCxn id="16" idx="3"/>
            <a:endCxn id="17" idx="1"/>
          </p:cNvCxnSpPr>
          <p:nvPr/>
        </p:nvCxnSpPr>
        <p:spPr>
          <a:xfrm flipV="1">
            <a:off x="4138850" y="4193319"/>
            <a:ext cx="413073" cy="1027610"/>
          </a:xfrm>
          <a:prstGeom prst="bentConnector3">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连接符: 肘形 27">
            <a:extLst>
              <a:ext uri="{FF2B5EF4-FFF2-40B4-BE49-F238E27FC236}">
                <a16:creationId xmlns:a16="http://schemas.microsoft.com/office/drawing/2014/main" id="{16ABB3C4-DB25-4276-BE6F-913594FC8319}"/>
              </a:ext>
            </a:extLst>
          </p:cNvPr>
          <p:cNvCxnSpPr>
            <a:cxnSpLocks/>
            <a:stCxn id="16" idx="3"/>
            <a:endCxn id="18" idx="1"/>
          </p:cNvCxnSpPr>
          <p:nvPr/>
        </p:nvCxnSpPr>
        <p:spPr>
          <a:xfrm>
            <a:off x="4138850" y="5220929"/>
            <a:ext cx="413073" cy="7"/>
          </a:xfrm>
          <a:prstGeom prst="bentConnector3">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连接符: 肘形 28">
            <a:extLst>
              <a:ext uri="{FF2B5EF4-FFF2-40B4-BE49-F238E27FC236}">
                <a16:creationId xmlns:a16="http://schemas.microsoft.com/office/drawing/2014/main" id="{E7F4ABF7-4798-4DE1-B2DE-87C01B97423D}"/>
              </a:ext>
            </a:extLst>
          </p:cNvPr>
          <p:cNvCxnSpPr>
            <a:cxnSpLocks/>
            <a:stCxn id="17" idx="3"/>
            <a:endCxn id="19" idx="1"/>
          </p:cNvCxnSpPr>
          <p:nvPr/>
        </p:nvCxnSpPr>
        <p:spPr>
          <a:xfrm flipV="1">
            <a:off x="6432451" y="3695474"/>
            <a:ext cx="527682" cy="497845"/>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a:extLst>
              <a:ext uri="{FF2B5EF4-FFF2-40B4-BE49-F238E27FC236}">
                <a16:creationId xmlns:a16="http://schemas.microsoft.com/office/drawing/2014/main" id="{0BB1181D-DBC0-469F-B3BD-B8B3B0D7872D}"/>
              </a:ext>
            </a:extLst>
          </p:cNvPr>
          <p:cNvCxnSpPr>
            <a:cxnSpLocks/>
            <a:stCxn id="17" idx="3"/>
            <a:endCxn id="20" idx="1"/>
          </p:cNvCxnSpPr>
          <p:nvPr/>
        </p:nvCxnSpPr>
        <p:spPr>
          <a:xfrm>
            <a:off x="6432451" y="4193319"/>
            <a:ext cx="527682" cy="396477"/>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a:extLst>
              <a:ext uri="{FF2B5EF4-FFF2-40B4-BE49-F238E27FC236}">
                <a16:creationId xmlns:a16="http://schemas.microsoft.com/office/drawing/2014/main" id="{1B1C67D6-2A7A-4DB2-8756-ED23FA739C50}"/>
              </a:ext>
            </a:extLst>
          </p:cNvPr>
          <p:cNvCxnSpPr>
            <a:cxnSpLocks/>
            <a:stCxn id="18" idx="3"/>
            <a:endCxn id="21" idx="1"/>
          </p:cNvCxnSpPr>
          <p:nvPr/>
        </p:nvCxnSpPr>
        <p:spPr>
          <a:xfrm>
            <a:off x="6432451" y="5220936"/>
            <a:ext cx="527682" cy="263182"/>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圆角 31">
            <a:extLst>
              <a:ext uri="{FF2B5EF4-FFF2-40B4-BE49-F238E27FC236}">
                <a16:creationId xmlns:a16="http://schemas.microsoft.com/office/drawing/2014/main" id="{09758B4B-CE75-4E3E-9D2B-D70B981EC6F2}"/>
              </a:ext>
            </a:extLst>
          </p:cNvPr>
          <p:cNvSpPr/>
          <p:nvPr/>
        </p:nvSpPr>
        <p:spPr>
          <a:xfrm>
            <a:off x="4551923" y="5850987"/>
            <a:ext cx="1880528"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核心网网元</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rgbClr val="152390"/>
                </a:solidFill>
                <a:latin typeface="微软雅黑" panose="020B0503020204020204" pitchFamily="34" charset="-122"/>
                <a:ea typeface="微软雅黑" panose="020B0503020204020204" pitchFamily="34" charset="-122"/>
              </a:rPr>
              <a:t>资源冗余</a:t>
            </a:r>
          </a:p>
        </p:txBody>
      </p:sp>
      <p:cxnSp>
        <p:nvCxnSpPr>
          <p:cNvPr id="33" name="连接符: 肘形 32">
            <a:extLst>
              <a:ext uri="{FF2B5EF4-FFF2-40B4-BE49-F238E27FC236}">
                <a16:creationId xmlns:a16="http://schemas.microsoft.com/office/drawing/2014/main" id="{21E5C5B2-7209-4304-9263-4D30E136486C}"/>
              </a:ext>
            </a:extLst>
          </p:cNvPr>
          <p:cNvCxnSpPr>
            <a:cxnSpLocks/>
            <a:stCxn id="16" idx="3"/>
            <a:endCxn id="32" idx="1"/>
          </p:cNvCxnSpPr>
          <p:nvPr/>
        </p:nvCxnSpPr>
        <p:spPr>
          <a:xfrm>
            <a:off x="4138850" y="5220929"/>
            <a:ext cx="413073" cy="1027625"/>
          </a:xfrm>
          <a:prstGeom prst="bentConnector3">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圆角 33">
            <a:extLst>
              <a:ext uri="{FF2B5EF4-FFF2-40B4-BE49-F238E27FC236}">
                <a16:creationId xmlns:a16="http://schemas.microsoft.com/office/drawing/2014/main" id="{472E35F4-083B-44A2-92B1-FA09B6FB8F72}"/>
              </a:ext>
            </a:extLst>
          </p:cNvPr>
          <p:cNvSpPr/>
          <p:nvPr/>
        </p:nvSpPr>
        <p:spPr>
          <a:xfrm>
            <a:off x="6960133" y="5980873"/>
            <a:ext cx="3078380"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考虑选择冗余核心网网元</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b="1" dirty="0">
                <a:solidFill>
                  <a:srgbClr val="152390"/>
                </a:solidFill>
                <a:latin typeface="微软雅黑" panose="020B0503020204020204" pitchFamily="34" charset="-122"/>
                <a:ea typeface="微软雅黑" panose="020B0503020204020204" pitchFamily="34" charset="-122"/>
              </a:rPr>
              <a:t>参与纵向联邦学习训练</a:t>
            </a:r>
          </a:p>
        </p:txBody>
      </p:sp>
      <p:cxnSp>
        <p:nvCxnSpPr>
          <p:cNvPr id="35" name="连接符: 肘形 34">
            <a:extLst>
              <a:ext uri="{FF2B5EF4-FFF2-40B4-BE49-F238E27FC236}">
                <a16:creationId xmlns:a16="http://schemas.microsoft.com/office/drawing/2014/main" id="{5DFA3676-2475-45A0-B9CA-F6FCD1970AE5}"/>
              </a:ext>
            </a:extLst>
          </p:cNvPr>
          <p:cNvCxnSpPr>
            <a:cxnSpLocks/>
            <a:stCxn id="32" idx="3"/>
            <a:endCxn id="34" idx="1"/>
          </p:cNvCxnSpPr>
          <p:nvPr/>
        </p:nvCxnSpPr>
        <p:spPr>
          <a:xfrm>
            <a:off x="6432451" y="6248554"/>
            <a:ext cx="527682" cy="129886"/>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圆角 35">
            <a:extLst>
              <a:ext uri="{FF2B5EF4-FFF2-40B4-BE49-F238E27FC236}">
                <a16:creationId xmlns:a16="http://schemas.microsoft.com/office/drawing/2014/main" id="{A0A9AEF2-2BF7-4E73-8ADD-8006D01B1D98}"/>
              </a:ext>
            </a:extLst>
          </p:cNvPr>
          <p:cNvSpPr/>
          <p:nvPr/>
        </p:nvSpPr>
        <p:spPr>
          <a:xfrm>
            <a:off x="10969786" y="3841903"/>
            <a:ext cx="789797" cy="2483638"/>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极简智能</a:t>
            </a:r>
          </a:p>
        </p:txBody>
      </p:sp>
      <p:cxnSp>
        <p:nvCxnSpPr>
          <p:cNvPr id="37" name="连接符: 肘形 36">
            <a:extLst>
              <a:ext uri="{FF2B5EF4-FFF2-40B4-BE49-F238E27FC236}">
                <a16:creationId xmlns:a16="http://schemas.microsoft.com/office/drawing/2014/main" id="{EF76739C-F225-4C66-8B2F-4CC5AA950E04}"/>
              </a:ext>
            </a:extLst>
          </p:cNvPr>
          <p:cNvCxnSpPr>
            <a:cxnSpLocks/>
            <a:stCxn id="19" idx="3"/>
            <a:endCxn id="36" idx="1"/>
          </p:cNvCxnSpPr>
          <p:nvPr/>
        </p:nvCxnSpPr>
        <p:spPr>
          <a:xfrm>
            <a:off x="10038513" y="3695474"/>
            <a:ext cx="931273" cy="1388248"/>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a:extLst>
              <a:ext uri="{FF2B5EF4-FFF2-40B4-BE49-F238E27FC236}">
                <a16:creationId xmlns:a16="http://schemas.microsoft.com/office/drawing/2014/main" id="{FBC00F9B-5235-49F9-8458-834A20D3F933}"/>
              </a:ext>
            </a:extLst>
          </p:cNvPr>
          <p:cNvCxnSpPr>
            <a:cxnSpLocks/>
            <a:stCxn id="20" idx="3"/>
            <a:endCxn id="36" idx="1"/>
          </p:cNvCxnSpPr>
          <p:nvPr/>
        </p:nvCxnSpPr>
        <p:spPr>
          <a:xfrm>
            <a:off x="10038513" y="4589796"/>
            <a:ext cx="931273" cy="493926"/>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AD686D54-B09C-425D-8CCA-AD497A4DA8A4}"/>
              </a:ext>
            </a:extLst>
          </p:cNvPr>
          <p:cNvCxnSpPr>
            <a:cxnSpLocks/>
            <a:stCxn id="21" idx="3"/>
            <a:endCxn id="36" idx="1"/>
          </p:cNvCxnSpPr>
          <p:nvPr/>
        </p:nvCxnSpPr>
        <p:spPr>
          <a:xfrm flipV="1">
            <a:off x="10038513" y="5083722"/>
            <a:ext cx="931273" cy="400396"/>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id="{EA3D8825-86F6-42F8-BAA9-387BCA9596E8}"/>
              </a:ext>
            </a:extLst>
          </p:cNvPr>
          <p:cNvCxnSpPr>
            <a:cxnSpLocks/>
            <a:stCxn id="34" idx="3"/>
            <a:endCxn id="36" idx="1"/>
          </p:cNvCxnSpPr>
          <p:nvPr/>
        </p:nvCxnSpPr>
        <p:spPr>
          <a:xfrm flipV="1">
            <a:off x="10038513" y="5083722"/>
            <a:ext cx="931273" cy="1294718"/>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14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正在逐步成为核心网智能化的基础能力</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1" name="箭头: 右 40">
            <a:extLst>
              <a:ext uri="{FF2B5EF4-FFF2-40B4-BE49-F238E27FC236}">
                <a16:creationId xmlns:a16="http://schemas.microsoft.com/office/drawing/2014/main" id="{2A63D2A6-C8F3-4510-A6E7-FF65E64D12E2}"/>
              </a:ext>
            </a:extLst>
          </p:cNvPr>
          <p:cNvSpPr/>
          <p:nvPr/>
        </p:nvSpPr>
        <p:spPr>
          <a:xfrm>
            <a:off x="328413" y="4724769"/>
            <a:ext cx="11637818" cy="398974"/>
          </a:xfrm>
          <a:prstGeom prst="rightArrow">
            <a:avLst>
              <a:gd name="adj1" fmla="val 15853"/>
              <a:gd name="adj2" fmla="val 135235"/>
            </a:avLst>
          </a:prstGeom>
          <a:solidFill>
            <a:srgbClr val="3E8DD5"/>
          </a:solidFill>
          <a:ln w="25400" cap="flat" cmpd="sng" algn="ctr">
            <a:noFill/>
            <a:prstDash val="solid"/>
          </a:ln>
          <a:effectLst/>
        </p:spPr>
        <p:txBody>
          <a:bodyPr rtlCol="0" anchor="ct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2" name="流程图: 接点 41">
            <a:extLst>
              <a:ext uri="{FF2B5EF4-FFF2-40B4-BE49-F238E27FC236}">
                <a16:creationId xmlns:a16="http://schemas.microsoft.com/office/drawing/2014/main" id="{168ABFE0-25DF-47C3-AF31-6E0A14C0A6C7}"/>
              </a:ext>
            </a:extLst>
          </p:cNvPr>
          <p:cNvSpPr/>
          <p:nvPr/>
        </p:nvSpPr>
        <p:spPr>
          <a:xfrm>
            <a:off x="1773095" y="4834256"/>
            <a:ext cx="180000" cy="162411"/>
          </a:xfrm>
          <a:prstGeom prst="flowChartConnector">
            <a:avLst/>
          </a:prstGeom>
          <a:solidFill>
            <a:srgbClr val="3E8DD5"/>
          </a:solidFill>
          <a:ln w="25400" cap="flat" cmpd="sng" algn="ctr">
            <a:noFill/>
            <a:prstDash val="solid"/>
          </a:ln>
          <a:effectLst/>
        </p:spPr>
        <p:txBody>
          <a:bodyPr rtlCol="0" anchor="ct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流程图: 接点 43">
            <a:extLst>
              <a:ext uri="{FF2B5EF4-FFF2-40B4-BE49-F238E27FC236}">
                <a16:creationId xmlns:a16="http://schemas.microsoft.com/office/drawing/2014/main" id="{DD4D1C12-C860-4DA6-AA5D-6452E9C27761}"/>
              </a:ext>
            </a:extLst>
          </p:cNvPr>
          <p:cNvSpPr/>
          <p:nvPr/>
        </p:nvSpPr>
        <p:spPr>
          <a:xfrm>
            <a:off x="7956102" y="4834256"/>
            <a:ext cx="180000" cy="162411"/>
          </a:xfrm>
          <a:prstGeom prst="flowChartConnector">
            <a:avLst/>
          </a:prstGeom>
          <a:solidFill>
            <a:srgbClr val="3E8DD5"/>
          </a:solidFill>
          <a:ln w="25400" cap="flat" cmpd="sng" algn="ctr">
            <a:noFill/>
            <a:prstDash val="solid"/>
          </a:ln>
          <a:effectLst/>
        </p:spPr>
        <p:txBody>
          <a:bodyPr rtlCol="0" anchor="ct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6" name="流程图: 接点 45">
            <a:extLst>
              <a:ext uri="{FF2B5EF4-FFF2-40B4-BE49-F238E27FC236}">
                <a16:creationId xmlns:a16="http://schemas.microsoft.com/office/drawing/2014/main" id="{9E1376C6-4813-4BC6-B1FD-FB9FB96D2A86}"/>
              </a:ext>
            </a:extLst>
          </p:cNvPr>
          <p:cNvSpPr/>
          <p:nvPr/>
        </p:nvSpPr>
        <p:spPr>
          <a:xfrm>
            <a:off x="4529410" y="4821424"/>
            <a:ext cx="180000" cy="162411"/>
          </a:xfrm>
          <a:prstGeom prst="flowChartConnector">
            <a:avLst/>
          </a:prstGeom>
          <a:solidFill>
            <a:srgbClr val="3E8DD5"/>
          </a:solidFill>
          <a:ln w="25400" cap="flat" cmpd="sng" algn="ctr">
            <a:noFill/>
            <a:prstDash val="solid"/>
          </a:ln>
          <a:effectLst/>
        </p:spPr>
        <p:txBody>
          <a:bodyPr rtlCol="0" anchor="ct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流程图: 接点 48">
            <a:extLst>
              <a:ext uri="{FF2B5EF4-FFF2-40B4-BE49-F238E27FC236}">
                <a16:creationId xmlns:a16="http://schemas.microsoft.com/office/drawing/2014/main" id="{5A4013FB-4EEC-4FEB-A3F6-802255AE29F8}"/>
              </a:ext>
            </a:extLst>
          </p:cNvPr>
          <p:cNvSpPr/>
          <p:nvPr/>
        </p:nvSpPr>
        <p:spPr>
          <a:xfrm>
            <a:off x="10474459" y="4834256"/>
            <a:ext cx="180000" cy="162411"/>
          </a:xfrm>
          <a:prstGeom prst="flowChartConnector">
            <a:avLst/>
          </a:prstGeom>
          <a:solidFill>
            <a:srgbClr val="3E8DD5"/>
          </a:solidFill>
          <a:ln w="25400" cap="flat" cmpd="sng" algn="ctr">
            <a:noFill/>
            <a:prstDash val="solid"/>
          </a:ln>
          <a:effectLst/>
        </p:spPr>
        <p:txBody>
          <a:bodyPr rtlCol="0" anchor="ct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B1E42204-FCAC-4181-94AF-8C819893E4F4}"/>
              </a:ext>
            </a:extLst>
          </p:cNvPr>
          <p:cNvSpPr/>
          <p:nvPr/>
        </p:nvSpPr>
        <p:spPr>
          <a:xfrm>
            <a:off x="2625594" y="2310948"/>
            <a:ext cx="2159999" cy="1572781"/>
          </a:xfrm>
          <a:prstGeom prst="rect">
            <a:avLst/>
          </a:prstGeom>
          <a:solidFill>
            <a:srgbClr val="4F81BD">
              <a:lumMod val="20000"/>
              <a:lumOff val="80000"/>
            </a:srgbClr>
          </a:solidFill>
          <a:ln w="9525" cap="flat" cmpd="sng" algn="ctr">
            <a:solidFill>
              <a:srgbClr val="000000"/>
            </a:solidFill>
            <a:prstDash val="solid"/>
          </a:ln>
          <a:effectLst/>
        </p:spPr>
        <p:txBody>
          <a:bodyPr rtlCol="0" anchor="ctr"/>
          <a:lstStyle/>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3GPP</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首次引入</a:t>
            </a:r>
            <a:r>
              <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NWDAF</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用于用于收集、分析网络数据；</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提供预测和洞察，支持网络优化和故障管理；</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研究了更多的</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AI/ML</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应用场景：通过数据分析，支持负载平衡、用户体验优化等。</a:t>
            </a:r>
          </a:p>
        </p:txBody>
      </p:sp>
      <p:sp>
        <p:nvSpPr>
          <p:cNvPr id="51" name="矩形 50">
            <a:extLst>
              <a:ext uri="{FF2B5EF4-FFF2-40B4-BE49-F238E27FC236}">
                <a16:creationId xmlns:a16="http://schemas.microsoft.com/office/drawing/2014/main" id="{55CD1D83-2514-42C8-BA21-166262AFA766}"/>
              </a:ext>
            </a:extLst>
          </p:cNvPr>
          <p:cNvSpPr/>
          <p:nvPr/>
        </p:nvSpPr>
        <p:spPr>
          <a:xfrm>
            <a:off x="404579" y="2310948"/>
            <a:ext cx="2159999" cy="1572781"/>
          </a:xfrm>
          <a:prstGeom prst="rect">
            <a:avLst/>
          </a:prstGeom>
          <a:solidFill>
            <a:srgbClr val="4F81BD">
              <a:lumMod val="20000"/>
              <a:lumOff val="80000"/>
            </a:srgbClr>
          </a:solidFill>
          <a:ln w="9525" cap="flat" cmpd="sng" algn="ctr">
            <a:solidFill>
              <a:srgbClr val="000000"/>
            </a:solidFill>
            <a:prstDash val="solid"/>
          </a:ln>
          <a:effectLst/>
        </p:spPr>
        <p:txBody>
          <a:bodyPr rtlCol="0" anchor="ctr"/>
          <a:lstStyle/>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在该版本中</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AI/ML</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尚未成为核心焦点，</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但</a:t>
            </a:r>
            <a:r>
              <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5G</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网络的全新架构为后续</a:t>
            </a:r>
            <a:r>
              <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AI/ML</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技术的引入奠定了基础。</a:t>
            </a:r>
            <a:endPar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3GPP</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首次提出了利用数据分析技术来提升网络性能的想法，但尚未正式纳入标准中。</a:t>
            </a:r>
          </a:p>
        </p:txBody>
      </p:sp>
      <p:sp>
        <p:nvSpPr>
          <p:cNvPr id="52" name="矩形 51">
            <a:extLst>
              <a:ext uri="{FF2B5EF4-FFF2-40B4-BE49-F238E27FC236}">
                <a16:creationId xmlns:a16="http://schemas.microsoft.com/office/drawing/2014/main" id="{AD716717-E9D7-4281-8162-98BB44796827}"/>
              </a:ext>
            </a:extLst>
          </p:cNvPr>
          <p:cNvSpPr/>
          <p:nvPr/>
        </p:nvSpPr>
        <p:spPr>
          <a:xfrm>
            <a:off x="4846609" y="2315163"/>
            <a:ext cx="2159999" cy="1572781"/>
          </a:xfrm>
          <a:prstGeom prst="rect">
            <a:avLst/>
          </a:prstGeom>
          <a:solidFill>
            <a:srgbClr val="4F81BD">
              <a:lumMod val="20000"/>
              <a:lumOff val="80000"/>
            </a:srgbClr>
          </a:solidFill>
          <a:ln w="9525" cap="flat" cmpd="sng" algn="ctr">
            <a:solidFill>
              <a:srgbClr val="000000"/>
            </a:solidFill>
            <a:prstDash val="solid"/>
          </a:ln>
          <a:effectLst/>
        </p:spPr>
        <p:txBody>
          <a:bodyPr rtlCol="0" anchor="ctr"/>
          <a:lstStyle/>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进一步扩展了数据分析的范围和深度，支持更多网络场景；</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zh-CN" altLang="en-US" sz="120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在网络管理层面增加了管理数据分析功能，</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定义了空口层面的</a:t>
            </a:r>
            <a:r>
              <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AI/ML</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模型管理。</a:t>
            </a:r>
          </a:p>
        </p:txBody>
      </p:sp>
      <p:sp>
        <p:nvSpPr>
          <p:cNvPr id="53" name="矩形 52">
            <a:extLst>
              <a:ext uri="{FF2B5EF4-FFF2-40B4-BE49-F238E27FC236}">
                <a16:creationId xmlns:a16="http://schemas.microsoft.com/office/drawing/2014/main" id="{C03600A5-564D-415D-8134-ADA0D0A8DEDD}"/>
              </a:ext>
            </a:extLst>
          </p:cNvPr>
          <p:cNvSpPr/>
          <p:nvPr/>
        </p:nvSpPr>
        <p:spPr>
          <a:xfrm>
            <a:off x="7067624" y="2310948"/>
            <a:ext cx="2159999" cy="1572781"/>
          </a:xfrm>
          <a:prstGeom prst="rect">
            <a:avLst/>
          </a:prstGeom>
          <a:solidFill>
            <a:srgbClr val="4F81BD">
              <a:lumMod val="20000"/>
              <a:lumOff val="80000"/>
            </a:srgbClr>
          </a:solidFill>
          <a:ln w="9525" cap="flat" cmpd="sng" algn="ctr">
            <a:solidFill>
              <a:srgbClr val="000000"/>
            </a:solidFill>
            <a:prstDash val="solid"/>
          </a:ln>
          <a:effectLst/>
        </p:spPr>
        <p:txBody>
          <a:bodyPr rtlCol="0" anchor="ctr"/>
          <a:lstStyle/>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Rel-18 </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继续</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对 </a:t>
            </a:r>
            <a:r>
              <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AI/ML </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模型在 </a:t>
            </a:r>
            <a:r>
              <a:rPr kumimoji="0" lang="en-US" altLang="zh-CN"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5GS </a:t>
            </a: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系统中传输的性能需求指标进行了研究</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5GS </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系统将会依据 </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AI/ML </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业务或应用需求，为相关 </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AI/ML </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模型数据的传输提供</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QoS </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保障。</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4" name="矩形 53">
            <a:extLst>
              <a:ext uri="{FF2B5EF4-FFF2-40B4-BE49-F238E27FC236}">
                <a16:creationId xmlns:a16="http://schemas.microsoft.com/office/drawing/2014/main" id="{F9584885-25E9-44F5-B35E-30822921619C}"/>
              </a:ext>
            </a:extLst>
          </p:cNvPr>
          <p:cNvSpPr/>
          <p:nvPr/>
        </p:nvSpPr>
        <p:spPr>
          <a:xfrm>
            <a:off x="9288638" y="2310948"/>
            <a:ext cx="2159999" cy="1572781"/>
          </a:xfrm>
          <a:prstGeom prst="rect">
            <a:avLst/>
          </a:prstGeom>
          <a:solidFill>
            <a:srgbClr val="4F81BD">
              <a:lumMod val="20000"/>
              <a:lumOff val="80000"/>
            </a:srgbClr>
          </a:solidFill>
          <a:ln w="9525" cap="flat" cmpd="sng" algn="ctr">
            <a:solidFill>
              <a:srgbClr val="000000"/>
            </a:solidFill>
            <a:prstDash val="solid"/>
          </a:ln>
          <a:effectLst/>
        </p:spPr>
        <p:txBody>
          <a:bodyPr rtlCol="0" anchor="ctr"/>
          <a:lstStyle/>
          <a:p>
            <a:pPr marL="171450" indent="-171450" algn="just" eaLnBrk="0" fontAlgn="base" hangingPunct="0">
              <a:spcBef>
                <a:spcPct val="0"/>
              </a:spcBef>
              <a:spcAft>
                <a:spcPct val="0"/>
              </a:spcAft>
              <a:buFont typeface="Wingdings" panose="05000000000000000000" pitchFamily="2" charset="2"/>
              <a:buChar char="Ø"/>
              <a:defRPr/>
            </a:pPr>
            <a:r>
              <a:rPr lang="en-US" altLang="zh-CN" sz="1200" kern="0" dirty="0">
                <a:solidFill>
                  <a:srgbClr val="000000"/>
                </a:solidFill>
                <a:latin typeface="微软雅黑" panose="020B0503020204020204" pitchFamily="34" charset="-122"/>
                <a:ea typeface="微软雅黑" panose="020B0503020204020204" pitchFamily="34" charset="-122"/>
              </a:rPr>
              <a:t>R19</a:t>
            </a:r>
            <a:r>
              <a:rPr lang="zh-CN" altLang="en-US" sz="1200" kern="0" dirty="0">
                <a:solidFill>
                  <a:srgbClr val="000000"/>
                </a:solidFill>
                <a:latin typeface="微软雅黑" panose="020B0503020204020204" pitchFamily="34" charset="-122"/>
                <a:ea typeface="微软雅黑" panose="020B0503020204020204" pitchFamily="34" charset="-122"/>
              </a:rPr>
              <a:t>进一步研究</a:t>
            </a:r>
            <a:r>
              <a:rPr lang="zh-CN" altLang="en-US" sz="1200" b="1" kern="0" dirty="0">
                <a:solidFill>
                  <a:srgbClr val="152390"/>
                </a:solidFill>
                <a:latin typeface="微软雅黑" panose="020B0503020204020204" pitchFamily="34" charset="-122"/>
                <a:ea typeface="微软雅黑" panose="020B0503020204020204" pitchFamily="34" charset="-122"/>
              </a:rPr>
              <a:t>在</a:t>
            </a:r>
            <a:r>
              <a:rPr lang="en-US" altLang="zh-CN" sz="1200" b="1" kern="0" dirty="0">
                <a:solidFill>
                  <a:srgbClr val="152390"/>
                </a:solidFill>
                <a:latin typeface="微软雅黑" panose="020B0503020204020204" pitchFamily="34" charset="-122"/>
                <a:ea typeface="微软雅黑" panose="020B0503020204020204" pitchFamily="34" charset="-122"/>
              </a:rPr>
              <a:t>B5G</a:t>
            </a:r>
            <a:r>
              <a:rPr lang="zh-CN" altLang="en-US" sz="1200" b="1" kern="0" dirty="0">
                <a:solidFill>
                  <a:srgbClr val="152390"/>
                </a:solidFill>
                <a:latin typeface="微软雅黑" panose="020B0503020204020204" pitchFamily="34" charset="-122"/>
                <a:ea typeface="微软雅黑" panose="020B0503020204020204" pitchFamily="34" charset="-122"/>
              </a:rPr>
              <a:t>网络中增强</a:t>
            </a:r>
            <a:r>
              <a:rPr lang="en-US" altLang="zh-CN" sz="1200" b="1" kern="0" dirty="0">
                <a:solidFill>
                  <a:srgbClr val="152390"/>
                </a:solidFill>
                <a:latin typeface="微软雅黑" panose="020B0503020204020204" pitchFamily="34" charset="-122"/>
                <a:ea typeface="微软雅黑" panose="020B0503020204020204" pitchFamily="34" charset="-122"/>
              </a:rPr>
              <a:t>AI/ML</a:t>
            </a:r>
            <a:r>
              <a:rPr lang="zh-CN" altLang="en-US" sz="1200" b="1" kern="0" dirty="0">
                <a:solidFill>
                  <a:srgbClr val="152390"/>
                </a:solidFill>
                <a:latin typeface="微软雅黑" panose="020B0503020204020204" pitchFamily="34" charset="-122"/>
                <a:ea typeface="微软雅黑" panose="020B0503020204020204" pitchFamily="34" charset="-122"/>
              </a:rPr>
              <a:t>安全</a:t>
            </a:r>
            <a:r>
              <a:rPr lang="zh-CN" altLang="en-US" sz="1200" kern="0" dirty="0">
                <a:solidFill>
                  <a:srgbClr val="000000"/>
                </a:solidFill>
                <a:latin typeface="微软雅黑" panose="020B0503020204020204" pitchFamily="34" charset="-122"/>
                <a:ea typeface="微软雅黑" panose="020B0503020204020204" pitchFamily="34" charset="-122"/>
              </a:rPr>
              <a:t>；</a:t>
            </a:r>
            <a:endParaRPr lang="en-US" altLang="zh-CN" sz="1200" kern="0" dirty="0">
              <a:solidFill>
                <a:srgbClr val="000000"/>
              </a:solidFill>
              <a:latin typeface="微软雅黑" panose="020B0503020204020204" pitchFamily="34" charset="-122"/>
              <a:ea typeface="微软雅黑" panose="020B0503020204020204" pitchFamily="34" charset="-122"/>
            </a:endParaRPr>
          </a:p>
          <a:p>
            <a:pPr marL="171450" indent="-171450" algn="just" eaLnBrk="0" fontAlgn="base" hangingPunct="0">
              <a:spcBef>
                <a:spcPct val="0"/>
              </a:spcBef>
              <a:spcAft>
                <a:spcPct val="0"/>
              </a:spcAft>
              <a:buFont typeface="Wingdings" panose="05000000000000000000" pitchFamily="2" charset="2"/>
              <a:buChar char="Ø"/>
              <a:defRPr/>
            </a:pPr>
            <a:r>
              <a:rPr lang="zh-CN" altLang="en-US" sz="1200" kern="0" dirty="0">
                <a:solidFill>
                  <a:srgbClr val="000000"/>
                </a:solidFill>
                <a:latin typeface="微软雅黑" panose="020B0503020204020204" pitchFamily="34" charset="-122"/>
                <a:ea typeface="微软雅黑" panose="020B0503020204020204" pitchFamily="34" charset="-122"/>
              </a:rPr>
              <a:t>包括</a:t>
            </a:r>
            <a:r>
              <a:rPr lang="en-US" altLang="zh-CN" sz="1200" kern="0" dirty="0">
                <a:solidFill>
                  <a:srgbClr val="000000"/>
                </a:solidFill>
                <a:latin typeface="微软雅黑" panose="020B0503020204020204" pitchFamily="34" charset="-122"/>
                <a:ea typeface="微软雅黑" panose="020B0503020204020204" pitchFamily="34" charset="-122"/>
              </a:rPr>
              <a:t>NWDAF</a:t>
            </a:r>
            <a:r>
              <a:rPr lang="zh-CN" altLang="en-US" sz="1200" kern="0" dirty="0">
                <a:solidFill>
                  <a:srgbClr val="000000"/>
                </a:solidFill>
                <a:latin typeface="微软雅黑" panose="020B0503020204020204" pitchFamily="34" charset="-122"/>
                <a:ea typeface="微软雅黑" panose="020B0503020204020204" pitchFamily="34" charset="-122"/>
              </a:rPr>
              <a:t>网元能力的进一步增强；</a:t>
            </a:r>
            <a:endParaRPr lang="en-US" altLang="zh-CN" sz="1200" kern="0" dirty="0">
              <a:solidFill>
                <a:srgbClr val="000000"/>
              </a:solidFill>
              <a:latin typeface="微软雅黑" panose="020B0503020204020204" pitchFamily="34" charset="-122"/>
              <a:ea typeface="微软雅黑" panose="020B0503020204020204" pitchFamily="34" charset="-122"/>
            </a:endParaRPr>
          </a:p>
          <a:p>
            <a:pPr marL="171450" indent="-171450" algn="just" eaLnBrk="0" fontAlgn="base" hangingPunct="0">
              <a:spcBef>
                <a:spcPct val="0"/>
              </a:spcBef>
              <a:spcAft>
                <a:spcPct val="0"/>
              </a:spcAft>
              <a:buFont typeface="Wingdings" panose="05000000000000000000" pitchFamily="2" charset="2"/>
              <a:buChar char="Ø"/>
              <a:defRPr/>
            </a:pPr>
            <a:r>
              <a:rPr lang="en-US" altLang="zh-CN" sz="1200" kern="0" dirty="0">
                <a:solidFill>
                  <a:srgbClr val="000000"/>
                </a:solidFill>
                <a:latin typeface="微软雅黑" panose="020B0503020204020204" pitchFamily="34" charset="-122"/>
                <a:ea typeface="微软雅黑" panose="020B0503020204020204" pitchFamily="34" charset="-122"/>
              </a:rPr>
              <a:t>AI/ML</a:t>
            </a:r>
            <a:r>
              <a:rPr lang="zh-CN" altLang="en-US" sz="1200" kern="0" dirty="0">
                <a:solidFill>
                  <a:srgbClr val="000000"/>
                </a:solidFill>
                <a:latin typeface="微软雅黑" panose="020B0503020204020204" pitchFamily="34" charset="-122"/>
                <a:ea typeface="微软雅黑" panose="020B0503020204020204" pitchFamily="34" charset="-122"/>
              </a:rPr>
              <a:t>生命周期的管控。</a:t>
            </a:r>
          </a:p>
        </p:txBody>
      </p:sp>
      <p:sp>
        <p:nvSpPr>
          <p:cNvPr id="56" name="文本框 55">
            <a:extLst>
              <a:ext uri="{FF2B5EF4-FFF2-40B4-BE49-F238E27FC236}">
                <a16:creationId xmlns:a16="http://schemas.microsoft.com/office/drawing/2014/main" id="{0005313A-5240-4DBA-AE0A-3A57C35D4C30}"/>
              </a:ext>
            </a:extLst>
          </p:cNvPr>
          <p:cNvSpPr txBox="1"/>
          <p:nvPr/>
        </p:nvSpPr>
        <p:spPr>
          <a:xfrm>
            <a:off x="524467" y="1923734"/>
            <a:ext cx="1805574" cy="369332"/>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152390"/>
                </a:solidFill>
                <a:effectLst/>
                <a:uLnTx/>
                <a:uFillTx/>
                <a:latin typeface="微软雅黑" panose="020B0503020204020204" pitchFamily="34" charset="-122"/>
                <a:ea typeface="微软雅黑" panose="020B0503020204020204" pitchFamily="34" charset="-122"/>
              </a:rPr>
              <a:t>Release 15</a:t>
            </a:r>
            <a:endParaRPr kumimoji="0" lang="zh-CN" altLang="en-US" sz="1800" b="1" i="0" u="none" strike="noStrike" kern="0" cap="none" spc="0" normalizeH="0" baseline="0" noProof="0" dirty="0">
              <a:ln>
                <a:noFill/>
              </a:ln>
              <a:solidFill>
                <a:srgbClr val="152390"/>
              </a:solidFill>
              <a:effectLst/>
              <a:uLnTx/>
              <a:uFillTx/>
              <a:latin typeface="微软雅黑" panose="020B0503020204020204" pitchFamily="34" charset="-122"/>
              <a:ea typeface="微软雅黑" panose="020B0503020204020204" pitchFamily="34" charset="-122"/>
            </a:endParaRPr>
          </a:p>
        </p:txBody>
      </p:sp>
      <p:sp>
        <p:nvSpPr>
          <p:cNvPr id="57" name="文本框 56">
            <a:extLst>
              <a:ext uri="{FF2B5EF4-FFF2-40B4-BE49-F238E27FC236}">
                <a16:creationId xmlns:a16="http://schemas.microsoft.com/office/drawing/2014/main" id="{5777A8CB-8101-411B-BC3C-716461D1FB2D}"/>
              </a:ext>
            </a:extLst>
          </p:cNvPr>
          <p:cNvSpPr txBox="1"/>
          <p:nvPr/>
        </p:nvSpPr>
        <p:spPr>
          <a:xfrm>
            <a:off x="2723836" y="1923734"/>
            <a:ext cx="1805574" cy="369332"/>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152390"/>
                </a:solidFill>
                <a:effectLst/>
                <a:uLnTx/>
                <a:uFillTx/>
                <a:latin typeface="微软雅黑" panose="020B0503020204020204" pitchFamily="34" charset="-122"/>
                <a:ea typeface="微软雅黑" panose="020B0503020204020204" pitchFamily="34" charset="-122"/>
              </a:rPr>
              <a:t>Release 16</a:t>
            </a:r>
            <a:endParaRPr kumimoji="0" lang="zh-CN" altLang="en-US" sz="1800" b="1" i="0" u="none" strike="noStrike" kern="0" cap="none" spc="0" normalizeH="0" baseline="0" noProof="0" dirty="0">
              <a:ln>
                <a:noFill/>
              </a:ln>
              <a:solidFill>
                <a:srgbClr val="152390"/>
              </a:solidFill>
              <a:effectLst/>
              <a:uLnTx/>
              <a:uFillTx/>
              <a:latin typeface="微软雅黑" panose="020B0503020204020204" pitchFamily="34" charset="-122"/>
              <a:ea typeface="微软雅黑" panose="020B0503020204020204" pitchFamily="34" charset="-122"/>
            </a:endParaRPr>
          </a:p>
        </p:txBody>
      </p:sp>
      <p:sp>
        <p:nvSpPr>
          <p:cNvPr id="58" name="文本框 57">
            <a:extLst>
              <a:ext uri="{FF2B5EF4-FFF2-40B4-BE49-F238E27FC236}">
                <a16:creationId xmlns:a16="http://schemas.microsoft.com/office/drawing/2014/main" id="{D3D2FB5E-F52B-4522-99FB-2280DFE44CB0}"/>
              </a:ext>
            </a:extLst>
          </p:cNvPr>
          <p:cNvSpPr txBox="1"/>
          <p:nvPr/>
        </p:nvSpPr>
        <p:spPr>
          <a:xfrm>
            <a:off x="5103256" y="1923734"/>
            <a:ext cx="1805574" cy="369332"/>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152390"/>
                </a:solidFill>
                <a:effectLst/>
                <a:uLnTx/>
                <a:uFillTx/>
                <a:latin typeface="微软雅黑" panose="020B0503020204020204" pitchFamily="34" charset="-122"/>
                <a:ea typeface="微软雅黑" panose="020B0503020204020204" pitchFamily="34" charset="-122"/>
              </a:rPr>
              <a:t>Release 17</a:t>
            </a:r>
            <a:endParaRPr kumimoji="0" lang="zh-CN" altLang="en-US" sz="1800" b="1" i="0" u="none" strike="noStrike" kern="0" cap="none" spc="0" normalizeH="0" baseline="0" noProof="0" dirty="0">
              <a:ln>
                <a:noFill/>
              </a:ln>
              <a:solidFill>
                <a:srgbClr val="152390"/>
              </a:solidFill>
              <a:effectLst/>
              <a:uLnTx/>
              <a:uFillTx/>
              <a:latin typeface="微软雅黑" panose="020B0503020204020204" pitchFamily="34" charset="-122"/>
              <a:ea typeface="微软雅黑" panose="020B0503020204020204" pitchFamily="34" charset="-122"/>
            </a:endParaRPr>
          </a:p>
        </p:txBody>
      </p:sp>
      <p:sp>
        <p:nvSpPr>
          <p:cNvPr id="59" name="文本框 58">
            <a:extLst>
              <a:ext uri="{FF2B5EF4-FFF2-40B4-BE49-F238E27FC236}">
                <a16:creationId xmlns:a16="http://schemas.microsoft.com/office/drawing/2014/main" id="{23FA7B14-948C-47A5-A122-202DA61734A8}"/>
              </a:ext>
            </a:extLst>
          </p:cNvPr>
          <p:cNvSpPr txBox="1"/>
          <p:nvPr/>
        </p:nvSpPr>
        <p:spPr>
          <a:xfrm>
            <a:off x="7402343" y="1928552"/>
            <a:ext cx="1805574" cy="369332"/>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152390"/>
                </a:solidFill>
                <a:effectLst/>
                <a:uLnTx/>
                <a:uFillTx/>
                <a:latin typeface="微软雅黑" panose="020B0503020204020204" pitchFamily="34" charset="-122"/>
                <a:ea typeface="微软雅黑" panose="020B0503020204020204" pitchFamily="34" charset="-122"/>
              </a:rPr>
              <a:t>Release 18</a:t>
            </a:r>
            <a:endParaRPr kumimoji="0" lang="zh-CN" altLang="en-US" sz="1800" b="1" i="0" u="none" strike="noStrike" kern="0" cap="none" spc="0" normalizeH="0" baseline="0" noProof="0" dirty="0">
              <a:ln>
                <a:noFill/>
              </a:ln>
              <a:solidFill>
                <a:srgbClr val="152390"/>
              </a:solidFill>
              <a:effectLst/>
              <a:uLnTx/>
              <a:uFillTx/>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B616FF47-49FE-4D25-B98C-E8919FB2BDC9}"/>
              </a:ext>
            </a:extLst>
          </p:cNvPr>
          <p:cNvSpPr txBox="1"/>
          <p:nvPr/>
        </p:nvSpPr>
        <p:spPr>
          <a:xfrm>
            <a:off x="9758521" y="1923247"/>
            <a:ext cx="1805574" cy="369332"/>
          </a:xfrm>
          <a:prstGeom prst="rect">
            <a:avLst/>
          </a:prstGeom>
          <a:no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1800" b="1" i="0" u="none" strike="noStrike" kern="0" cap="none" spc="0" normalizeH="0" baseline="0" noProof="0">
                <a:ln>
                  <a:noFill/>
                </a:ln>
                <a:solidFill>
                  <a:srgbClr val="152390"/>
                </a:solidFill>
                <a:effectLst/>
                <a:uLnTx/>
                <a:uFillTx/>
                <a:latin typeface="微软雅黑" panose="020B0503020204020204" pitchFamily="34" charset="-122"/>
                <a:ea typeface="微软雅黑" panose="020B0503020204020204" pitchFamily="34" charset="-122"/>
              </a:rPr>
              <a:t>Release 19</a:t>
            </a:r>
            <a:endParaRPr kumimoji="0" lang="zh-CN" altLang="en-US" sz="1800" b="1" i="0" u="none" strike="noStrike" kern="0" cap="none" spc="0" normalizeH="0" baseline="0" noProof="0" dirty="0">
              <a:ln>
                <a:noFill/>
              </a:ln>
              <a:solidFill>
                <a:srgbClr val="152390"/>
              </a:solidFill>
              <a:effectLst/>
              <a:uLnTx/>
              <a:uFillTx/>
              <a:latin typeface="微软雅黑" panose="020B0503020204020204" pitchFamily="34" charset="-122"/>
              <a:ea typeface="微软雅黑" panose="020B0503020204020204" pitchFamily="34" charset="-122"/>
            </a:endParaRPr>
          </a:p>
        </p:txBody>
      </p:sp>
      <p:sp>
        <p:nvSpPr>
          <p:cNvPr id="61" name="文本框 60">
            <a:extLst>
              <a:ext uri="{FF2B5EF4-FFF2-40B4-BE49-F238E27FC236}">
                <a16:creationId xmlns:a16="http://schemas.microsoft.com/office/drawing/2014/main" id="{7E4E0F93-0029-4339-A4B8-3C12E85FC702}"/>
              </a:ext>
            </a:extLst>
          </p:cNvPr>
          <p:cNvSpPr txBox="1"/>
          <p:nvPr/>
        </p:nvSpPr>
        <p:spPr>
          <a:xfrm>
            <a:off x="328412" y="3934256"/>
            <a:ext cx="2160000" cy="738664"/>
          </a:xfrm>
          <a:prstGeom prst="rect">
            <a:avLst/>
          </a:prstGeom>
          <a:noFill/>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主要标准讨论：</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TR 38.811</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TS 22.261</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2" name="文本框 61">
            <a:extLst>
              <a:ext uri="{FF2B5EF4-FFF2-40B4-BE49-F238E27FC236}">
                <a16:creationId xmlns:a16="http://schemas.microsoft.com/office/drawing/2014/main" id="{99AB2E9C-E77E-4A66-9763-3A7311EBAA63}"/>
              </a:ext>
            </a:extLst>
          </p:cNvPr>
          <p:cNvSpPr txBox="1"/>
          <p:nvPr/>
        </p:nvSpPr>
        <p:spPr>
          <a:xfrm>
            <a:off x="2638202" y="3934256"/>
            <a:ext cx="2160000" cy="954107"/>
          </a:xfrm>
          <a:prstGeom prst="rect">
            <a:avLst/>
          </a:prstGeom>
          <a:noFill/>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主要标准讨论。</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TS 23.288</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TS 28.104</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TR 23.791</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3" name="文本框 62">
            <a:extLst>
              <a:ext uri="{FF2B5EF4-FFF2-40B4-BE49-F238E27FC236}">
                <a16:creationId xmlns:a16="http://schemas.microsoft.com/office/drawing/2014/main" id="{A8AC6803-7CDE-4754-8E22-8C183B0D0FCC}"/>
              </a:ext>
            </a:extLst>
          </p:cNvPr>
          <p:cNvSpPr txBox="1"/>
          <p:nvPr/>
        </p:nvSpPr>
        <p:spPr>
          <a:xfrm>
            <a:off x="4941644" y="3934256"/>
            <a:ext cx="2160000" cy="954107"/>
          </a:xfrm>
          <a:prstGeom prst="rect">
            <a:avLst/>
          </a:prstGeom>
          <a:noFill/>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主要标准讨论：</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TR 23.700-91</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TS 23.288</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TS 28.312</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4" name="文本框 63">
            <a:extLst>
              <a:ext uri="{FF2B5EF4-FFF2-40B4-BE49-F238E27FC236}">
                <a16:creationId xmlns:a16="http://schemas.microsoft.com/office/drawing/2014/main" id="{480E9D16-4AEB-4C22-8B8C-C8F73102A0FB}"/>
              </a:ext>
            </a:extLst>
          </p:cNvPr>
          <p:cNvSpPr txBox="1"/>
          <p:nvPr/>
        </p:nvSpPr>
        <p:spPr>
          <a:xfrm>
            <a:off x="7246928" y="3937358"/>
            <a:ext cx="2160000" cy="954107"/>
          </a:xfrm>
          <a:prstGeom prst="rect">
            <a:avLst/>
          </a:prstGeom>
          <a:noFill/>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主要标准讨论：</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 TR 23.700-92</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 TR 23.700-80</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 TR 38.898</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5" name="文本框 64">
            <a:extLst>
              <a:ext uri="{FF2B5EF4-FFF2-40B4-BE49-F238E27FC236}">
                <a16:creationId xmlns:a16="http://schemas.microsoft.com/office/drawing/2014/main" id="{C2186147-C482-431E-AA8F-E12E4E7C5261}"/>
              </a:ext>
            </a:extLst>
          </p:cNvPr>
          <p:cNvSpPr txBox="1"/>
          <p:nvPr/>
        </p:nvSpPr>
        <p:spPr>
          <a:xfrm>
            <a:off x="9558811" y="3934256"/>
            <a:ext cx="2160000" cy="954107"/>
          </a:xfrm>
          <a:prstGeom prst="rect">
            <a:avLst/>
          </a:prstGeom>
          <a:noFill/>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主要标准讨论：</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TR 23.288</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TR 23.700-84</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71450" marR="0" lvl="0" indent="-171450" algn="just" defTabSz="91440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0" lang="en-US"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TR 33.784</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1" name="标题 1">
            <a:extLst>
              <a:ext uri="{FF2B5EF4-FFF2-40B4-BE49-F238E27FC236}">
                <a16:creationId xmlns:a16="http://schemas.microsoft.com/office/drawing/2014/main" id="{C772B15F-8E36-4D57-A5A7-4815AEB23FD5}"/>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en-US" altLang="zh-CN" sz="3200" b="1" kern="0" dirty="0">
                <a:solidFill>
                  <a:prstClr val="white"/>
                </a:solidFill>
                <a:latin typeface="微软雅黑" pitchFamily="34" charset="-122"/>
                <a:ea typeface="微软雅黑" pitchFamily="34" charset="-122"/>
              </a:rPr>
              <a:t>B5G</a:t>
            </a:r>
            <a:r>
              <a:rPr lang="zh-CN" altLang="en-US" sz="3200" b="1" kern="0" dirty="0">
                <a:solidFill>
                  <a:prstClr val="white"/>
                </a:solidFill>
                <a:latin typeface="微软雅黑" pitchFamily="34" charset="-122"/>
                <a:ea typeface="微软雅黑" pitchFamily="34" charset="-122"/>
              </a:rPr>
              <a:t>网络下</a:t>
            </a:r>
            <a:r>
              <a:rPr lang="en-US" altLang="zh-CN" sz="3200" b="1" kern="0" dirty="0">
                <a:solidFill>
                  <a:prstClr val="white"/>
                </a:solidFill>
                <a:latin typeface="微软雅黑" pitchFamily="34" charset="-122"/>
                <a:ea typeface="微软雅黑" pitchFamily="34" charset="-122"/>
              </a:rPr>
              <a:t>AI/ML</a:t>
            </a:r>
            <a:r>
              <a:rPr lang="zh-CN" altLang="en-US" sz="3200" b="1" kern="0" dirty="0">
                <a:solidFill>
                  <a:prstClr val="white"/>
                </a:solidFill>
                <a:latin typeface="微软雅黑" pitchFamily="34" charset="-122"/>
                <a:ea typeface="微软雅黑" pitchFamily="34" charset="-122"/>
              </a:rPr>
              <a:t>智能化趋势</a:t>
            </a:r>
          </a:p>
        </p:txBody>
      </p:sp>
      <p:sp>
        <p:nvSpPr>
          <p:cNvPr id="33" name="文本框 32">
            <a:extLst>
              <a:ext uri="{FF2B5EF4-FFF2-40B4-BE49-F238E27FC236}">
                <a16:creationId xmlns:a16="http://schemas.microsoft.com/office/drawing/2014/main" id="{C28BDBA4-DE19-48AA-BDB3-5E2DB661B60C}"/>
              </a:ext>
            </a:extLst>
          </p:cNvPr>
          <p:cNvSpPr txBox="1"/>
          <p:nvPr/>
        </p:nvSpPr>
        <p:spPr>
          <a:xfrm>
            <a:off x="2068300" y="5394986"/>
            <a:ext cx="8055400" cy="1135054"/>
          </a:xfrm>
          <a:prstGeom prst="rect">
            <a:avLst/>
          </a:prstGeom>
          <a:noFill/>
        </p:spPr>
        <p:txBody>
          <a:bodyPr wrap="square">
            <a:spAutoFit/>
          </a:bodyPr>
          <a:lstStyle/>
          <a:p>
            <a:pPr algn="ctr">
              <a:lnSpc>
                <a:spcPct val="150000"/>
              </a:lnSpc>
            </a:pPr>
            <a:r>
              <a:rPr lang="en-US" altLang="zh-CN" sz="2400" b="1" dirty="0">
                <a:latin typeface="微软雅黑" panose="020B0503020204020204" pitchFamily="34" charset="-122"/>
                <a:ea typeface="微软雅黑" panose="020B0503020204020204" pitchFamily="34" charset="-122"/>
              </a:rPr>
              <a:t>3GPP </a:t>
            </a:r>
            <a:r>
              <a:rPr lang="zh-CN" altLang="en-US" sz="2400" b="1" dirty="0">
                <a:latin typeface="微软雅黑" panose="020B0503020204020204" pitchFamily="34" charset="-122"/>
                <a:ea typeface="微软雅黑" panose="020B0503020204020204" pitchFamily="34" charset="-122"/>
              </a:rPr>
              <a:t>逐步推动 </a:t>
            </a:r>
            <a:r>
              <a:rPr lang="en-US" altLang="zh-CN" sz="2400" b="1" dirty="0">
                <a:latin typeface="微软雅黑" panose="020B0503020204020204" pitchFamily="34" charset="-122"/>
                <a:ea typeface="微软雅黑" panose="020B0503020204020204" pitchFamily="34" charset="-122"/>
              </a:rPr>
              <a:t>AI/ML </a:t>
            </a:r>
            <a:r>
              <a:rPr lang="zh-CN" altLang="en-US" sz="2400" b="1" dirty="0">
                <a:latin typeface="微软雅黑" panose="020B0503020204020204" pitchFamily="34" charset="-122"/>
                <a:ea typeface="微软雅黑" panose="020B0503020204020204" pitchFamily="34" charset="-122"/>
              </a:rPr>
              <a:t>成为 </a:t>
            </a:r>
            <a:r>
              <a:rPr lang="en-US" altLang="zh-CN" sz="2400" b="1" dirty="0">
                <a:latin typeface="微软雅黑" panose="020B0503020204020204" pitchFamily="34" charset="-122"/>
                <a:ea typeface="微软雅黑" panose="020B0503020204020204" pitchFamily="34" charset="-122"/>
              </a:rPr>
              <a:t>5G/B5G </a:t>
            </a:r>
            <a:r>
              <a:rPr lang="zh-CN" altLang="en-US" sz="2400" b="1" dirty="0">
                <a:latin typeface="微软雅黑" panose="020B0503020204020204" pitchFamily="34" charset="-122"/>
                <a:ea typeface="微软雅黑" panose="020B0503020204020204" pitchFamily="34" charset="-122"/>
              </a:rPr>
              <a:t>核心能力，</a:t>
            </a:r>
          </a:p>
          <a:p>
            <a:pPr algn="ctr">
              <a:lnSpc>
                <a:spcPct val="150000"/>
              </a:lnSpc>
            </a:pPr>
            <a:r>
              <a:rPr lang="zh-CN" altLang="en-US" sz="2400" b="1" dirty="0">
                <a:latin typeface="微软雅黑" panose="020B0503020204020204" pitchFamily="34" charset="-122"/>
                <a:ea typeface="微软雅黑" panose="020B0503020204020204" pitchFamily="34" charset="-122"/>
              </a:rPr>
              <a:t>为未来在卫星核心网中部署 </a:t>
            </a:r>
            <a:r>
              <a:rPr lang="en-US" altLang="zh-CN" sz="2400" b="1" dirty="0">
                <a:latin typeface="微软雅黑" panose="020B0503020204020204" pitchFamily="34" charset="-122"/>
                <a:ea typeface="微软雅黑" panose="020B0503020204020204" pitchFamily="34" charset="-122"/>
              </a:rPr>
              <a:t>AI </a:t>
            </a:r>
            <a:r>
              <a:rPr lang="zh-CN" altLang="en-US" sz="2400" b="1" dirty="0">
                <a:latin typeface="微软雅黑" panose="020B0503020204020204" pitchFamily="34" charset="-122"/>
                <a:ea typeface="微软雅黑" panose="020B0503020204020204" pitchFamily="34" charset="-122"/>
              </a:rPr>
              <a:t>应用奠定基础。</a:t>
            </a:r>
          </a:p>
        </p:txBody>
      </p:sp>
    </p:spTree>
    <p:extLst>
      <p:ext uri="{BB962C8B-B14F-4D97-AF65-F5344CB8AC3E}">
        <p14:creationId xmlns:p14="http://schemas.microsoft.com/office/powerpoint/2010/main" val="134154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矩形 171">
            <a:extLst>
              <a:ext uri="{FF2B5EF4-FFF2-40B4-BE49-F238E27FC236}">
                <a16:creationId xmlns:a16="http://schemas.microsoft.com/office/drawing/2014/main" id="{ABB82455-E791-495C-80F0-F44E1AFEF6F9}"/>
              </a:ext>
            </a:extLst>
          </p:cNvPr>
          <p:cNvSpPr>
            <a:spLocks noChangeArrowheads="1"/>
          </p:cNvSpPr>
          <p:nvPr/>
        </p:nvSpPr>
        <p:spPr bwMode="auto">
          <a:xfrm>
            <a:off x="836236" y="1765278"/>
            <a:ext cx="6458024"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buFont typeface="Wingdings" panose="05000000000000000000" pitchFamily="2" charset="2"/>
              <a:buChar char="Ø"/>
            </a:pPr>
            <a:r>
              <a:rPr lang="zh-CN" altLang="en-US" dirty="0">
                <a:latin typeface="微软雅黑" pitchFamily="34" charset="-122"/>
                <a:ea typeface="微软雅黑" pitchFamily="34" charset="-122"/>
              </a:rPr>
              <a:t>核心网能力正逐步向卫星迁移（如星网、</a:t>
            </a:r>
            <a:r>
              <a:rPr lang="en-US" altLang="zh-CN" dirty="0">
                <a:latin typeface="微软雅黑" pitchFamily="34" charset="-122"/>
                <a:ea typeface="微软雅黑" pitchFamily="34" charset="-122"/>
              </a:rPr>
              <a:t>3GPP NTN</a:t>
            </a:r>
            <a:r>
              <a:rPr lang="zh-CN" altLang="en-US" dirty="0">
                <a:latin typeface="微软雅黑" pitchFamily="34" charset="-122"/>
                <a:ea typeface="微软雅黑" pitchFamily="34" charset="-122"/>
              </a:rPr>
              <a:t>网络）</a:t>
            </a:r>
            <a:endParaRPr lang="en-US" altLang="zh-CN" dirty="0">
              <a:latin typeface="微软雅黑" pitchFamily="34" charset="-122"/>
              <a:ea typeface="微软雅黑" pitchFamily="34" charset="-122"/>
            </a:endParaRPr>
          </a:p>
          <a:p>
            <a:pPr marL="285750" indent="-285750">
              <a:lnSpc>
                <a:spcPct val="150000"/>
              </a:lnSpc>
              <a:buFont typeface="Wingdings" panose="05000000000000000000" pitchFamily="2" charset="2"/>
              <a:buChar char="Ø"/>
            </a:pPr>
            <a:r>
              <a:rPr lang="en-US" altLang="zh-CN" dirty="0">
                <a:latin typeface="微软雅黑" pitchFamily="34" charset="-122"/>
                <a:ea typeface="微软雅黑" pitchFamily="34" charset="-122"/>
              </a:rPr>
              <a:t>AI/ML</a:t>
            </a:r>
            <a:r>
              <a:rPr lang="zh-CN" altLang="en-US" dirty="0">
                <a:latin typeface="微软雅黑" pitchFamily="34" charset="-122"/>
                <a:ea typeface="微软雅黑" pitchFamily="34" charset="-122"/>
              </a:rPr>
              <a:t>被视为提升网络自治、自适应能力的核心手段</a:t>
            </a:r>
            <a:endParaRPr lang="en-US" altLang="zh-CN" dirty="0">
              <a:latin typeface="微软雅黑" pitchFamily="34" charset="-122"/>
              <a:ea typeface="微软雅黑" pitchFamily="34" charset="-122"/>
            </a:endParaRPr>
          </a:p>
          <a:p>
            <a:pPr marL="285750" indent="-285750">
              <a:lnSpc>
                <a:spcPct val="150000"/>
              </a:lnSpc>
              <a:buFont typeface="Wingdings" panose="05000000000000000000" pitchFamily="2" charset="2"/>
              <a:buChar char="Ø"/>
            </a:pPr>
            <a:r>
              <a:rPr lang="zh-CN" altLang="en-US" dirty="0">
                <a:latin typeface="微软雅黑" pitchFamily="34" charset="-122"/>
                <a:ea typeface="微软雅黑" pitchFamily="34" charset="-122"/>
              </a:rPr>
              <a:t>卫星数据量巨大，传统“回传</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地面训练”方式面临瓶颈</a:t>
            </a:r>
          </a:p>
        </p:txBody>
      </p:sp>
      <p:sp>
        <p:nvSpPr>
          <p:cNvPr id="21" name="标题 1">
            <a:extLst>
              <a:ext uri="{FF2B5EF4-FFF2-40B4-BE49-F238E27FC236}">
                <a16:creationId xmlns:a16="http://schemas.microsoft.com/office/drawing/2014/main" id="{D1A17DE1-9CE0-42A3-87A1-43FBBB35AE36}"/>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
        <p:nvSpPr>
          <p:cNvPr id="29" name="矩形 171">
            <a:extLst>
              <a:ext uri="{FF2B5EF4-FFF2-40B4-BE49-F238E27FC236}">
                <a16:creationId xmlns:a16="http://schemas.microsoft.com/office/drawing/2014/main" id="{AF62E763-2637-4B34-B86E-D74BBD2AA788}"/>
              </a:ext>
            </a:extLst>
          </p:cNvPr>
          <p:cNvSpPr>
            <a:spLocks noChangeArrowheads="1"/>
          </p:cNvSpPr>
          <p:nvPr/>
        </p:nvSpPr>
        <p:spPr bwMode="auto">
          <a:xfrm>
            <a:off x="768994" y="3507706"/>
            <a:ext cx="6434524"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buFont typeface="Wingdings" panose="05000000000000000000" pitchFamily="2" charset="2"/>
              <a:buChar char="Ø"/>
            </a:pPr>
            <a:r>
              <a:rPr lang="zh-CN" altLang="en-US" dirty="0">
                <a:latin typeface="微软雅黑" pitchFamily="34" charset="-122"/>
                <a:ea typeface="微软雅黑" pitchFamily="34" charset="-122"/>
              </a:rPr>
              <a:t>核心网与</a:t>
            </a:r>
            <a:r>
              <a:rPr lang="en-US" altLang="zh-CN" dirty="0">
                <a:latin typeface="微软雅黑" pitchFamily="34" charset="-122"/>
                <a:ea typeface="微软雅黑" pitchFamily="34" charset="-122"/>
              </a:rPr>
              <a:t>AI</a:t>
            </a:r>
            <a:r>
              <a:rPr lang="zh-CN" altLang="en-US" dirty="0">
                <a:latin typeface="微软雅黑" pitchFamily="34" charset="-122"/>
                <a:ea typeface="微软雅黑" pitchFamily="34" charset="-122"/>
              </a:rPr>
              <a:t>结合时完成训练需依赖用户的行为、位置、状态等隐私数据</a:t>
            </a:r>
            <a:endParaRPr lang="en-US" altLang="zh-CN" dirty="0">
              <a:latin typeface="微软雅黑" pitchFamily="34" charset="-122"/>
              <a:ea typeface="微软雅黑" pitchFamily="34" charset="-122"/>
            </a:endParaRPr>
          </a:p>
          <a:p>
            <a:pPr marL="285750" indent="-285750">
              <a:lnSpc>
                <a:spcPct val="150000"/>
              </a:lnSpc>
              <a:buFont typeface="Wingdings" panose="05000000000000000000" pitchFamily="2" charset="2"/>
              <a:buChar char="Ø"/>
            </a:pPr>
            <a:r>
              <a:rPr lang="zh-CN" altLang="en-US" dirty="0">
                <a:latin typeface="微软雅黑" pitchFamily="34" charset="-122"/>
                <a:ea typeface="微软雅黑" pitchFamily="34" charset="-122"/>
              </a:rPr>
              <a:t>核心网上星的情况下，由于卫星带宽和时延受限，不适合数据集中处理</a:t>
            </a:r>
          </a:p>
        </p:txBody>
      </p:sp>
      <p:sp>
        <p:nvSpPr>
          <p:cNvPr id="31" name="文本框 30">
            <a:extLst>
              <a:ext uri="{FF2B5EF4-FFF2-40B4-BE49-F238E27FC236}">
                <a16:creationId xmlns:a16="http://schemas.microsoft.com/office/drawing/2014/main" id="{C9117A9D-AD04-4EC5-AEAB-588E99CDDD0D}"/>
              </a:ext>
            </a:extLst>
          </p:cNvPr>
          <p:cNvSpPr txBox="1"/>
          <p:nvPr/>
        </p:nvSpPr>
        <p:spPr>
          <a:xfrm>
            <a:off x="836236" y="5981304"/>
            <a:ext cx="3322688"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为什么卫星需要使用</a:t>
            </a:r>
            <a:r>
              <a:rPr lang="en-US" altLang="zh-CN" dirty="0">
                <a:latin typeface="微软雅黑" panose="020B0503020204020204" pitchFamily="34" charset="-122"/>
                <a:ea typeface="微软雅黑" panose="020B0503020204020204" pitchFamily="34" charset="-122"/>
              </a:rPr>
              <a:t>AI</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9C1F075E-2769-44C6-B90D-80B1E98706DF}"/>
              </a:ext>
            </a:extLst>
          </p:cNvPr>
          <p:cNvSpPr txBox="1"/>
          <p:nvPr/>
        </p:nvSpPr>
        <p:spPr>
          <a:xfrm>
            <a:off x="836236" y="6407305"/>
            <a:ext cx="4911467"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在卫星上运行</a:t>
            </a:r>
            <a:r>
              <a:rPr lang="en-US" altLang="zh-CN" dirty="0">
                <a:latin typeface="微软雅黑" panose="020B0503020204020204" pitchFamily="34" charset="-122"/>
                <a:ea typeface="微软雅黑" panose="020B0503020204020204" pitchFamily="34" charset="-122"/>
              </a:rPr>
              <a:t>AI</a:t>
            </a:r>
            <a:r>
              <a:rPr lang="zh-CN" altLang="en-US" dirty="0">
                <a:latin typeface="微软雅黑" panose="020B0503020204020204" pitchFamily="34" charset="-122"/>
                <a:ea typeface="微软雅黑" panose="020B0503020204020204" pitchFamily="34" charset="-122"/>
              </a:rPr>
              <a:t>是否必须引入隐私计算？</a:t>
            </a:r>
          </a:p>
        </p:txBody>
      </p:sp>
      <p:sp>
        <p:nvSpPr>
          <p:cNvPr id="34" name="文本框 33">
            <a:extLst>
              <a:ext uri="{FF2B5EF4-FFF2-40B4-BE49-F238E27FC236}">
                <a16:creationId xmlns:a16="http://schemas.microsoft.com/office/drawing/2014/main" id="{C8479FBA-6BFC-45D1-ACBF-64C99C3B734F}"/>
              </a:ext>
            </a:extLst>
          </p:cNvPr>
          <p:cNvSpPr txBox="1"/>
          <p:nvPr/>
        </p:nvSpPr>
        <p:spPr>
          <a:xfrm>
            <a:off x="545348" y="1341827"/>
            <a:ext cx="7185113" cy="46166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rgbClr val="152390"/>
                </a:solidFill>
                <a:latin typeface="微软雅黑" panose="020B0503020204020204" pitchFamily="34" charset="-122"/>
                <a:ea typeface="微软雅黑" panose="020B0503020204020204" pitchFamily="34" charset="-122"/>
              </a:rPr>
              <a:t>研究背景</a:t>
            </a:r>
          </a:p>
        </p:txBody>
      </p:sp>
      <p:sp>
        <p:nvSpPr>
          <p:cNvPr id="35" name="文本框 34">
            <a:extLst>
              <a:ext uri="{FF2B5EF4-FFF2-40B4-BE49-F238E27FC236}">
                <a16:creationId xmlns:a16="http://schemas.microsoft.com/office/drawing/2014/main" id="{2AF6D286-4DB5-48EA-86B8-BF3012E61A2B}"/>
              </a:ext>
            </a:extLst>
          </p:cNvPr>
          <p:cNvSpPr txBox="1"/>
          <p:nvPr/>
        </p:nvSpPr>
        <p:spPr>
          <a:xfrm>
            <a:off x="545348" y="3020292"/>
            <a:ext cx="3188102" cy="461665"/>
          </a:xfrm>
          <a:prstGeom prst="rect">
            <a:avLst/>
          </a:prstGeom>
          <a:noFill/>
        </p:spPr>
        <p:txBody>
          <a:bodyPr wrap="square" rtlCol="0">
            <a:spAutoFit/>
          </a:bodyPr>
          <a:lstStyle>
            <a:defPPr>
              <a:defRPr lang="zh-CN"/>
            </a:defPPr>
            <a:lvl1pPr marL="285750" indent="-285750">
              <a:buFont typeface="Wingdings" panose="05000000000000000000" pitchFamily="2" charset="2"/>
              <a:buChar char="Ø"/>
              <a:defRPr sz="2400" b="1">
                <a:solidFill>
                  <a:srgbClr val="C00000"/>
                </a:solidFill>
                <a:latin typeface="微软雅黑" panose="020B0503020204020204" pitchFamily="34" charset="-122"/>
                <a:ea typeface="微软雅黑" panose="020B0503020204020204" pitchFamily="34" charset="-122"/>
              </a:defRPr>
            </a:lvl1pPr>
          </a:lstStyle>
          <a:p>
            <a:r>
              <a:rPr lang="zh-CN" altLang="en-US" dirty="0">
                <a:solidFill>
                  <a:srgbClr val="152390"/>
                </a:solidFill>
              </a:rPr>
              <a:t>关键挑战</a:t>
            </a:r>
          </a:p>
        </p:txBody>
      </p:sp>
      <p:sp>
        <p:nvSpPr>
          <p:cNvPr id="36" name="文本框 35">
            <a:extLst>
              <a:ext uri="{FF2B5EF4-FFF2-40B4-BE49-F238E27FC236}">
                <a16:creationId xmlns:a16="http://schemas.microsoft.com/office/drawing/2014/main" id="{9D950CA2-37E9-426D-B4C5-DEF94880D89D}"/>
              </a:ext>
            </a:extLst>
          </p:cNvPr>
          <p:cNvSpPr txBox="1"/>
          <p:nvPr/>
        </p:nvSpPr>
        <p:spPr>
          <a:xfrm>
            <a:off x="545348" y="5375271"/>
            <a:ext cx="3188102" cy="461665"/>
          </a:xfrm>
          <a:prstGeom prst="rect">
            <a:avLst/>
          </a:prstGeom>
          <a:noFill/>
        </p:spPr>
        <p:txBody>
          <a:bodyPr wrap="square" rtlCol="0">
            <a:spAutoFit/>
          </a:bodyPr>
          <a:lstStyle>
            <a:defPPr>
              <a:defRPr lang="zh-CN"/>
            </a:defPPr>
            <a:lvl1pPr marL="285750" indent="-285750">
              <a:buFont typeface="Wingdings" panose="05000000000000000000" pitchFamily="2" charset="2"/>
              <a:buChar char="Ø"/>
              <a:defRPr sz="2400" b="1">
                <a:solidFill>
                  <a:srgbClr val="C00000"/>
                </a:solidFill>
                <a:latin typeface="微软雅黑" panose="020B0503020204020204" pitchFamily="34" charset="-122"/>
                <a:ea typeface="微软雅黑" panose="020B0503020204020204" pitchFamily="34" charset="-122"/>
              </a:defRPr>
            </a:lvl1pPr>
          </a:lstStyle>
          <a:p>
            <a:r>
              <a:rPr lang="zh-CN" altLang="en-US" dirty="0">
                <a:solidFill>
                  <a:srgbClr val="152390"/>
                </a:solidFill>
              </a:rPr>
              <a:t>研究问题</a:t>
            </a:r>
          </a:p>
        </p:txBody>
      </p:sp>
      <p:grpSp>
        <p:nvGrpSpPr>
          <p:cNvPr id="11" name="组合 10">
            <a:extLst>
              <a:ext uri="{FF2B5EF4-FFF2-40B4-BE49-F238E27FC236}">
                <a16:creationId xmlns:a16="http://schemas.microsoft.com/office/drawing/2014/main" id="{105CECA4-1F3D-4DDC-8512-A5AF0C4E0D8C}"/>
              </a:ext>
            </a:extLst>
          </p:cNvPr>
          <p:cNvGrpSpPr/>
          <p:nvPr/>
        </p:nvGrpSpPr>
        <p:grpSpPr>
          <a:xfrm>
            <a:off x="7853662" y="1361397"/>
            <a:ext cx="3655233" cy="5322282"/>
            <a:chOff x="7991419" y="1309009"/>
            <a:chExt cx="3655233" cy="5322282"/>
          </a:xfrm>
        </p:grpSpPr>
        <p:pic>
          <p:nvPicPr>
            <p:cNvPr id="9" name="图片 8">
              <a:extLst>
                <a:ext uri="{FF2B5EF4-FFF2-40B4-BE49-F238E27FC236}">
                  <a16:creationId xmlns:a16="http://schemas.microsoft.com/office/drawing/2014/main" id="{5732344A-511D-4461-B906-4069638198EB}"/>
                </a:ext>
              </a:extLst>
            </p:cNvPr>
            <p:cNvPicPr>
              <a:picLocks noChangeAspect="1"/>
            </p:cNvPicPr>
            <p:nvPr/>
          </p:nvPicPr>
          <p:blipFill>
            <a:blip r:embed="rId4"/>
            <a:stretch>
              <a:fillRect/>
            </a:stretch>
          </p:blipFill>
          <p:spPr>
            <a:xfrm>
              <a:off x="7991420" y="1309009"/>
              <a:ext cx="3655232" cy="5322282"/>
            </a:xfrm>
            <a:prstGeom prst="rect">
              <a:avLst/>
            </a:prstGeom>
          </p:spPr>
        </p:pic>
        <p:sp>
          <p:nvSpPr>
            <p:cNvPr id="10" name="矩形 9">
              <a:extLst>
                <a:ext uri="{FF2B5EF4-FFF2-40B4-BE49-F238E27FC236}">
                  <a16:creationId xmlns:a16="http://schemas.microsoft.com/office/drawing/2014/main" id="{E8C65D46-675A-4E85-A2C8-1B7EA6D2F28A}"/>
                </a:ext>
              </a:extLst>
            </p:cNvPr>
            <p:cNvSpPr/>
            <p:nvPr/>
          </p:nvSpPr>
          <p:spPr>
            <a:xfrm>
              <a:off x="7991420" y="4513540"/>
              <a:ext cx="425789" cy="866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0DDE2AD7-1AB4-4D69-8802-35505A27E2F9}"/>
                </a:ext>
              </a:extLst>
            </p:cNvPr>
            <p:cNvSpPr/>
            <p:nvPr/>
          </p:nvSpPr>
          <p:spPr>
            <a:xfrm>
              <a:off x="7991419" y="2691507"/>
              <a:ext cx="425789" cy="737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BF1EF833-880E-495C-917D-460359994F7A}"/>
                </a:ext>
              </a:extLst>
            </p:cNvPr>
            <p:cNvSpPr/>
            <p:nvPr/>
          </p:nvSpPr>
          <p:spPr>
            <a:xfrm>
              <a:off x="7991419" y="1411115"/>
              <a:ext cx="425789" cy="737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9339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微软雅黑" panose="020B0503020204020204" pitchFamily="34" charset="-122"/>
              <a:ea typeface="微软雅黑" panose="020B0503020204020204" pitchFamily="34" charset="-122"/>
            </a:endParaRPr>
          </a:p>
        </p:txBody>
      </p:sp>
      <p:pic>
        <p:nvPicPr>
          <p:cNvPr id="4" name="图片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为什么卫星必须部署</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能力？</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67" name="图片 66">
            <a:extLst>
              <a:ext uri="{FF2B5EF4-FFF2-40B4-BE49-F238E27FC236}">
                <a16:creationId xmlns:a16="http://schemas.microsoft.com/office/drawing/2014/main" id="{69450DEC-56DA-4286-8BCB-FD2CF07C66DE}"/>
              </a:ext>
            </a:extLst>
          </p:cNvPr>
          <p:cNvPicPr>
            <a:picLocks noChangeAspect="1"/>
          </p:cNvPicPr>
          <p:nvPr>
            <p:custDataLst>
              <p:tags r:id="rId1"/>
            </p:custDataLst>
          </p:nvPr>
        </p:nvPicPr>
        <p:blipFill>
          <a:blip r:embed="rId12"/>
          <a:stretch>
            <a:fillRect/>
          </a:stretch>
        </p:blipFill>
        <p:spPr>
          <a:xfrm>
            <a:off x="140535" y="3386352"/>
            <a:ext cx="2112758" cy="2107845"/>
          </a:xfrm>
          <a:prstGeom prst="rect">
            <a:avLst/>
          </a:prstGeom>
        </p:spPr>
      </p:pic>
      <p:pic>
        <p:nvPicPr>
          <p:cNvPr id="68" name="图片 67">
            <a:extLst>
              <a:ext uri="{FF2B5EF4-FFF2-40B4-BE49-F238E27FC236}">
                <a16:creationId xmlns:a16="http://schemas.microsoft.com/office/drawing/2014/main" id="{E5476A85-F021-41C5-AF2D-F9C420AA4EA9}"/>
              </a:ext>
            </a:extLst>
          </p:cNvPr>
          <p:cNvPicPr>
            <a:picLocks noChangeAspect="1"/>
          </p:cNvPicPr>
          <p:nvPr>
            <p:custDataLst>
              <p:tags r:id="rId2"/>
            </p:custDataLst>
          </p:nvPr>
        </p:nvPicPr>
        <p:blipFill>
          <a:blip r:embed="rId13"/>
          <a:stretch>
            <a:fillRect/>
          </a:stretch>
        </p:blipFill>
        <p:spPr>
          <a:xfrm>
            <a:off x="4862134" y="3383377"/>
            <a:ext cx="2042911" cy="2107845"/>
          </a:xfrm>
          <a:prstGeom prst="rect">
            <a:avLst/>
          </a:prstGeom>
        </p:spPr>
      </p:pic>
      <p:pic>
        <p:nvPicPr>
          <p:cNvPr id="69" name="图片 68">
            <a:extLst>
              <a:ext uri="{FF2B5EF4-FFF2-40B4-BE49-F238E27FC236}">
                <a16:creationId xmlns:a16="http://schemas.microsoft.com/office/drawing/2014/main" id="{FD7A9514-65D7-4AA9-993D-E6FFEA58665B}"/>
              </a:ext>
            </a:extLst>
          </p:cNvPr>
          <p:cNvPicPr>
            <a:picLocks noChangeAspect="1"/>
          </p:cNvPicPr>
          <p:nvPr>
            <p:custDataLst>
              <p:tags r:id="rId3"/>
            </p:custDataLst>
          </p:nvPr>
        </p:nvPicPr>
        <p:blipFill>
          <a:blip r:embed="rId14"/>
          <a:stretch>
            <a:fillRect/>
          </a:stretch>
        </p:blipFill>
        <p:spPr>
          <a:xfrm>
            <a:off x="2559484" y="3510592"/>
            <a:ext cx="1996459" cy="1954649"/>
          </a:xfrm>
          <a:prstGeom prst="rect">
            <a:avLst/>
          </a:prstGeom>
        </p:spPr>
      </p:pic>
      <p:sp>
        <p:nvSpPr>
          <p:cNvPr id="70" name="文本框 69">
            <a:extLst>
              <a:ext uri="{FF2B5EF4-FFF2-40B4-BE49-F238E27FC236}">
                <a16:creationId xmlns:a16="http://schemas.microsoft.com/office/drawing/2014/main" id="{2F67A7D8-3376-4BE1-A2BC-9FA5809F7119}"/>
              </a:ext>
            </a:extLst>
          </p:cNvPr>
          <p:cNvSpPr txBox="1"/>
          <p:nvPr>
            <p:custDataLst>
              <p:tags r:id="rId4"/>
            </p:custDataLst>
          </p:nvPr>
        </p:nvSpPr>
        <p:spPr>
          <a:xfrm>
            <a:off x="438564" y="5487228"/>
            <a:ext cx="1516699" cy="458908"/>
          </a:xfrm>
          <a:prstGeom prst="rect">
            <a:avLst/>
          </a:prstGeom>
          <a:noFill/>
          <a:ln>
            <a:noFill/>
          </a:ln>
        </p:spPr>
        <p:txBody>
          <a:bodyPr wrap="square" rtlCol="0">
            <a:spAutoFit/>
          </a:bodyPr>
          <a:lstStyle/>
          <a:p>
            <a:pPr marL="0" marR="0" indent="0" algn="ctr" defTabSz="914400" rtl="0" eaLnBrk="1" fontAlgn="auto" latinLnBrk="0" hangingPunct="1">
              <a:lnSpc>
                <a:spcPct val="150000"/>
              </a:lnSpc>
              <a:spcBef>
                <a:spcPts val="0"/>
              </a:spcBef>
              <a:spcAft>
                <a:spcPts val="0"/>
              </a:spcAft>
              <a:buClrTx/>
              <a:buSzTx/>
              <a:buFontTx/>
              <a:buNone/>
            </a:pPr>
            <a:r>
              <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Iridium</a:t>
            </a:r>
            <a:endPar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1" name="文本框 70">
            <a:extLst>
              <a:ext uri="{FF2B5EF4-FFF2-40B4-BE49-F238E27FC236}">
                <a16:creationId xmlns:a16="http://schemas.microsoft.com/office/drawing/2014/main" id="{5D1AC2FC-5CCC-4A6B-A7B8-77C5CA044396}"/>
              </a:ext>
            </a:extLst>
          </p:cNvPr>
          <p:cNvSpPr txBox="1"/>
          <p:nvPr>
            <p:custDataLst>
              <p:tags r:id="rId5"/>
            </p:custDataLst>
          </p:nvPr>
        </p:nvSpPr>
        <p:spPr>
          <a:xfrm>
            <a:off x="5179704" y="5487228"/>
            <a:ext cx="1516699" cy="458908"/>
          </a:xfrm>
          <a:prstGeom prst="rect">
            <a:avLst/>
          </a:prstGeom>
          <a:noFill/>
          <a:ln>
            <a:noFill/>
          </a:ln>
        </p:spPr>
        <p:txBody>
          <a:bodyPr wrap="square" rtlCol="0">
            <a:spAutoFit/>
          </a:bodyPr>
          <a:lstStyle/>
          <a:p>
            <a:pPr marL="0" marR="0" indent="0" algn="ctr" defTabSz="914400" rtl="0" eaLnBrk="1" fontAlgn="auto" latinLnBrk="0" hangingPunct="1">
              <a:lnSpc>
                <a:spcPct val="150000"/>
              </a:lnSpc>
              <a:spcBef>
                <a:spcPts val="0"/>
              </a:spcBef>
              <a:spcAft>
                <a:spcPts val="0"/>
              </a:spcAft>
              <a:buClrTx/>
              <a:buSzTx/>
              <a:buFontTx/>
              <a:buNone/>
            </a:pPr>
            <a:r>
              <a:rPr lang="en-US" altLang="zh-CN" kern="100" dirty="0" err="1">
                <a:effectLst/>
                <a:latin typeface="微软雅黑" panose="020B0503020204020204" pitchFamily="34" charset="-122"/>
                <a:ea typeface="微软雅黑" panose="020B0503020204020204" pitchFamily="34" charset="-122"/>
              </a:rPr>
              <a:t>OneWeb</a:t>
            </a:r>
            <a:endPar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a16="http://schemas.microsoft.com/office/drawing/2014/main" id="{9840BFB7-F7A6-4B8E-8579-BB598614FEBD}"/>
              </a:ext>
            </a:extLst>
          </p:cNvPr>
          <p:cNvSpPr txBox="1"/>
          <p:nvPr>
            <p:custDataLst>
              <p:tags r:id="rId6"/>
            </p:custDataLst>
          </p:nvPr>
        </p:nvSpPr>
        <p:spPr>
          <a:xfrm>
            <a:off x="2809134" y="5487228"/>
            <a:ext cx="1516699" cy="458908"/>
          </a:xfrm>
          <a:prstGeom prst="rect">
            <a:avLst/>
          </a:prstGeom>
          <a:noFill/>
          <a:ln>
            <a:noFill/>
          </a:ln>
        </p:spPr>
        <p:txBody>
          <a:bodyPr wrap="square" rtlCol="0">
            <a:spAutoFit/>
          </a:bodyPr>
          <a:lstStyle/>
          <a:p>
            <a:pPr marL="0" marR="0" indent="0" algn="ctr" defTabSz="914400" rtl="0" eaLnBrk="1" fontAlgn="auto" latinLnBrk="0" hangingPunct="1">
              <a:lnSpc>
                <a:spcPct val="150000"/>
              </a:lnSpc>
              <a:spcBef>
                <a:spcPts val="0"/>
              </a:spcBef>
              <a:spcAft>
                <a:spcPts val="0"/>
              </a:spcAft>
              <a:buClrTx/>
              <a:buSzTx/>
              <a:buFontTx/>
              <a:buNone/>
            </a:pPr>
            <a:r>
              <a:rPr lang="en-US" altLang="zh-CN" kern="100" dirty="0" err="1">
                <a:effectLst/>
                <a:latin typeface="微软雅黑" panose="020B0503020204020204" pitchFamily="34" charset="-122"/>
                <a:ea typeface="微软雅黑" panose="020B0503020204020204" pitchFamily="34" charset="-122"/>
              </a:rPr>
              <a:t>Starlink</a:t>
            </a:r>
            <a:endPar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1B573CD6-477B-4CD9-B5FB-C852761A16D5}"/>
              </a:ext>
            </a:extLst>
          </p:cNvPr>
          <p:cNvSpPr txBox="1"/>
          <p:nvPr>
            <p:custDataLst>
              <p:tags r:id="rId7"/>
            </p:custDataLst>
          </p:nvPr>
        </p:nvSpPr>
        <p:spPr>
          <a:xfrm>
            <a:off x="7550274" y="5463317"/>
            <a:ext cx="1516699" cy="458908"/>
          </a:xfrm>
          <a:prstGeom prst="rect">
            <a:avLst/>
          </a:prstGeom>
          <a:noFill/>
          <a:ln>
            <a:noFill/>
          </a:ln>
        </p:spPr>
        <p:txBody>
          <a:bodyPr wrap="square" rtlCol="0">
            <a:spAutoFit/>
          </a:bodyPr>
          <a:lstStyle/>
          <a:p>
            <a:pPr marL="0" marR="0" algn="ctr" defTabSz="914400" rtl="0" eaLnBrk="1" fontAlgn="auto" latinLnBrk="0" hangingPunct="1">
              <a:lnSpc>
                <a:spcPct val="150000"/>
              </a:lnSpc>
              <a:spcBef>
                <a:spcPts val="0"/>
              </a:spcBef>
              <a:spcAft>
                <a:spcPts val="0"/>
              </a:spcAft>
              <a:buClrTx/>
              <a:buSzTx/>
              <a:buFontTx/>
              <a:buNone/>
            </a:pPr>
            <a:r>
              <a:rPr lang="en-US" altLang="zh-CN" kern="100" dirty="0" err="1">
                <a:effectLst/>
                <a:latin typeface="微软雅黑" panose="020B0503020204020204" pitchFamily="34" charset="-122"/>
                <a:ea typeface="微软雅黑" panose="020B0503020204020204" pitchFamily="34" charset="-122"/>
                <a:sym typeface="+mn-ea"/>
              </a:rPr>
              <a:t>GW-A59</a:t>
            </a:r>
            <a:endParaRPr kumimoji="0" lang="en-US" altLang="zh-CN" i="0" u="none" strike="noStrike" kern="100" cap="none" spc="0" normalizeH="0" baseline="0" dirty="0" err="1">
              <a:effectLst/>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E8E32625-323A-4DAB-B26E-AC7078717734}"/>
              </a:ext>
            </a:extLst>
          </p:cNvPr>
          <p:cNvSpPr txBox="1"/>
          <p:nvPr/>
        </p:nvSpPr>
        <p:spPr>
          <a:xfrm>
            <a:off x="938847" y="6222639"/>
            <a:ext cx="10314305"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cs typeface="OPPOSans R" pitchFamily="18" charset="-122"/>
              </a:rPr>
              <a:t>星座间链路 </a:t>
            </a:r>
            <a:r>
              <a:rPr lang="en-US" altLang="zh-CN" b="1" dirty="0">
                <a:latin typeface="微软雅黑" panose="020B0503020204020204" pitchFamily="34" charset="-122"/>
                <a:ea typeface="微软雅黑" panose="020B0503020204020204" pitchFamily="34" charset="-122"/>
                <a:cs typeface="OPPOSans R" pitchFamily="18" charset="-122"/>
              </a:rPr>
              <a:t>+ </a:t>
            </a:r>
            <a:r>
              <a:rPr lang="zh-CN" altLang="en-US" b="1" dirty="0">
                <a:latin typeface="微软雅黑" panose="020B0503020204020204" pitchFamily="34" charset="-122"/>
                <a:ea typeface="微软雅黑" panose="020B0503020204020204" pitchFamily="34" charset="-122"/>
                <a:cs typeface="OPPOSans R" pitchFamily="18" charset="-122"/>
              </a:rPr>
              <a:t>用户侧连接 </a:t>
            </a:r>
            <a:r>
              <a:rPr lang="en-US" altLang="zh-CN" b="1" dirty="0">
                <a:latin typeface="微软雅黑" panose="020B0503020204020204" pitchFamily="34" charset="-122"/>
                <a:ea typeface="微软雅黑" panose="020B0503020204020204" pitchFamily="34" charset="-122"/>
                <a:cs typeface="OPPOSans R" pitchFamily="18" charset="-122"/>
              </a:rPr>
              <a:t>= </a:t>
            </a:r>
            <a:r>
              <a:rPr lang="zh-CN" altLang="en-US" b="1" dirty="0">
                <a:latin typeface="微软雅黑" panose="020B0503020204020204" pitchFamily="34" charset="-122"/>
                <a:ea typeface="微软雅黑" panose="020B0503020204020204" pitchFamily="34" charset="-122"/>
                <a:cs typeface="OPPOSans R" pitchFamily="18" charset="-122"/>
              </a:rPr>
              <a:t>数据洪流</a:t>
            </a:r>
          </a:p>
        </p:txBody>
      </p:sp>
      <p:pic>
        <p:nvPicPr>
          <p:cNvPr id="75" name="图片 74">
            <a:extLst>
              <a:ext uri="{FF2B5EF4-FFF2-40B4-BE49-F238E27FC236}">
                <a16:creationId xmlns:a16="http://schemas.microsoft.com/office/drawing/2014/main" id="{1879514D-50D8-4B77-A949-67CFF49F804E}"/>
              </a:ext>
            </a:extLst>
          </p:cNvPr>
          <p:cNvPicPr>
            <a:picLocks noChangeAspect="1"/>
          </p:cNvPicPr>
          <p:nvPr/>
        </p:nvPicPr>
        <p:blipFill>
          <a:blip r:embed="rId15"/>
          <a:stretch>
            <a:fillRect/>
          </a:stretch>
        </p:blipFill>
        <p:spPr>
          <a:xfrm>
            <a:off x="7211236" y="3393903"/>
            <a:ext cx="2107845" cy="2107845"/>
          </a:xfrm>
          <a:prstGeom prst="rect">
            <a:avLst/>
          </a:prstGeom>
        </p:spPr>
      </p:pic>
      <p:pic>
        <p:nvPicPr>
          <p:cNvPr id="76" name="图片 75">
            <a:extLst>
              <a:ext uri="{FF2B5EF4-FFF2-40B4-BE49-F238E27FC236}">
                <a16:creationId xmlns:a16="http://schemas.microsoft.com/office/drawing/2014/main" id="{FA49D7AA-CE7A-44E5-9FD4-8866C546188F}"/>
              </a:ext>
            </a:extLst>
          </p:cNvPr>
          <p:cNvPicPr>
            <a:picLocks noChangeAspect="1"/>
          </p:cNvPicPr>
          <p:nvPr/>
        </p:nvPicPr>
        <p:blipFill>
          <a:blip r:embed="rId16"/>
          <a:stretch>
            <a:fillRect/>
          </a:stretch>
        </p:blipFill>
        <p:spPr>
          <a:xfrm>
            <a:off x="9625272" y="3393902"/>
            <a:ext cx="2107846" cy="2107846"/>
          </a:xfrm>
          <a:prstGeom prst="rect">
            <a:avLst/>
          </a:prstGeom>
        </p:spPr>
      </p:pic>
      <p:sp>
        <p:nvSpPr>
          <p:cNvPr id="77" name="文本框 76">
            <a:extLst>
              <a:ext uri="{FF2B5EF4-FFF2-40B4-BE49-F238E27FC236}">
                <a16:creationId xmlns:a16="http://schemas.microsoft.com/office/drawing/2014/main" id="{2611FCA0-B532-43B7-A30F-A05741252DF9}"/>
              </a:ext>
            </a:extLst>
          </p:cNvPr>
          <p:cNvSpPr txBox="1"/>
          <p:nvPr>
            <p:custDataLst>
              <p:tags r:id="rId8"/>
            </p:custDataLst>
          </p:nvPr>
        </p:nvSpPr>
        <p:spPr>
          <a:xfrm>
            <a:off x="9920845" y="5487228"/>
            <a:ext cx="1516699" cy="458908"/>
          </a:xfrm>
          <a:prstGeom prst="rect">
            <a:avLst/>
          </a:prstGeom>
          <a:noFill/>
          <a:ln>
            <a:noFill/>
          </a:ln>
        </p:spPr>
        <p:txBody>
          <a:bodyPr wrap="square" rtlCol="0">
            <a:spAutoFit/>
          </a:bodyPr>
          <a:lstStyle/>
          <a:p>
            <a:pPr marL="0" marR="0" algn="ctr" defTabSz="914400" rtl="0" eaLnBrk="1" fontAlgn="auto" latinLnBrk="0" hangingPunct="1">
              <a:lnSpc>
                <a:spcPct val="150000"/>
              </a:lnSpc>
              <a:spcBef>
                <a:spcPts val="0"/>
              </a:spcBef>
              <a:spcAft>
                <a:spcPts val="0"/>
              </a:spcAft>
              <a:buClrTx/>
              <a:buSzTx/>
              <a:buFontTx/>
              <a:buNone/>
            </a:pPr>
            <a:r>
              <a:rPr kumimoji="0" lang="zh-CN" altLang="en-US" i="0" u="none" strike="noStrike" kern="100" cap="none" spc="0" normalizeH="0" baseline="0" dirty="0">
                <a:effectLst/>
                <a:latin typeface="微软雅黑" panose="020B0503020204020204" pitchFamily="34" charset="-122"/>
                <a:ea typeface="微软雅黑" panose="020B0503020204020204" pitchFamily="34" charset="-122"/>
              </a:rPr>
              <a:t>千帆星座</a:t>
            </a:r>
            <a:endParaRPr kumimoji="0" lang="en-US" altLang="zh-CN" i="0" u="none" strike="noStrike" kern="100" cap="none" spc="0" normalizeH="0" baseline="0" dirty="0" err="1">
              <a:effectLst/>
              <a:latin typeface="微软雅黑" panose="020B0503020204020204" pitchFamily="34" charset="-122"/>
              <a:ea typeface="微软雅黑" panose="020B0503020204020204" pitchFamily="34" charset="-122"/>
            </a:endParaRPr>
          </a:p>
        </p:txBody>
      </p:sp>
      <p:sp>
        <p:nvSpPr>
          <p:cNvPr id="78" name="圆角矩形 3">
            <a:extLst>
              <a:ext uri="{FF2B5EF4-FFF2-40B4-BE49-F238E27FC236}">
                <a16:creationId xmlns:a16="http://schemas.microsoft.com/office/drawing/2014/main" id="{3422C79E-F920-43CF-B396-E46DFAC628C9}"/>
              </a:ext>
            </a:extLst>
          </p:cNvPr>
          <p:cNvSpPr>
            <a:spLocks noChangeArrowheads="1"/>
          </p:cNvSpPr>
          <p:nvPr/>
        </p:nvSpPr>
        <p:spPr bwMode="auto">
          <a:xfrm>
            <a:off x="708661" y="2031769"/>
            <a:ext cx="10656024" cy="1064410"/>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79" name="矩形 171">
            <a:extLst>
              <a:ext uri="{FF2B5EF4-FFF2-40B4-BE49-F238E27FC236}">
                <a16:creationId xmlns:a16="http://schemas.microsoft.com/office/drawing/2014/main" id="{ABB82455-E791-495C-80F0-F44E1AFEF6F9}"/>
              </a:ext>
            </a:extLst>
          </p:cNvPr>
          <p:cNvSpPr>
            <a:spLocks noChangeArrowheads="1"/>
          </p:cNvSpPr>
          <p:nvPr/>
        </p:nvSpPr>
        <p:spPr bwMode="auto">
          <a:xfrm>
            <a:off x="787327" y="2137767"/>
            <a:ext cx="10577358"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现代卫星星座，特别是服务于地球观测（</a:t>
            </a:r>
            <a:r>
              <a:rPr lang="en-US" altLang="zh-CN" sz="2000" dirty="0">
                <a:latin typeface="微软雅黑" pitchFamily="34" charset="-122"/>
                <a:ea typeface="微软雅黑" pitchFamily="34" charset="-122"/>
              </a:rPr>
              <a:t>EO</a:t>
            </a:r>
            <a:r>
              <a:rPr lang="zh-CN" altLang="en-US" sz="2000" dirty="0">
                <a:latin typeface="微软雅黑" pitchFamily="34" charset="-122"/>
                <a:ea typeface="微软雅黑" pitchFamily="34" charset="-122"/>
              </a:rPr>
              <a:t>）和无线通信应用的星座，</a:t>
            </a:r>
            <a:r>
              <a:rPr lang="zh-CN" altLang="en-US" sz="2000" b="1" dirty="0">
                <a:latin typeface="微软雅黑" pitchFamily="34" charset="-122"/>
                <a:ea typeface="微软雅黑" pitchFamily="34" charset="-122"/>
              </a:rPr>
              <a:t>正在产生与地面核心网类似的规模空前且持续增长的数据</a:t>
            </a:r>
            <a:r>
              <a:rPr lang="zh-CN" altLang="en-US" sz="2000" dirty="0">
                <a:latin typeface="微软雅黑" pitchFamily="34" charset="-122"/>
                <a:ea typeface="微软雅黑" pitchFamily="34" charset="-122"/>
              </a:rPr>
              <a:t>，爆炸式增长凸显了对高效处理能力的迫切</a:t>
            </a:r>
            <a:r>
              <a:rPr lang="zh-CN" altLang="en-US" sz="2000">
                <a:latin typeface="微软雅黑" pitchFamily="34" charset="-122"/>
                <a:ea typeface="微软雅黑" pitchFamily="34" charset="-122"/>
              </a:rPr>
              <a:t>需求。   </a:t>
            </a:r>
            <a:endParaRPr lang="zh-CN" altLang="en-US" sz="2000" dirty="0">
              <a:latin typeface="微软雅黑" pitchFamily="34" charset="-122"/>
              <a:ea typeface="微软雅黑" pitchFamily="34" charset="-122"/>
            </a:endParaRPr>
          </a:p>
        </p:txBody>
      </p:sp>
      <p:pic>
        <p:nvPicPr>
          <p:cNvPr id="80" name="圆角矩形 5">
            <a:extLst>
              <a:ext uri="{FF2B5EF4-FFF2-40B4-BE49-F238E27FC236}">
                <a16:creationId xmlns:a16="http://schemas.microsoft.com/office/drawing/2014/main" id="{873B66BC-05A5-4369-93BA-DA8111867EA0}"/>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7">
            <a:extLst>
              <a:ext uri="{FF2B5EF4-FFF2-40B4-BE49-F238E27FC236}">
                <a16:creationId xmlns:a16="http://schemas.microsoft.com/office/drawing/2014/main" id="{1DB482B4-6F4D-4D6D-AF83-CECF51B46229}"/>
              </a:ext>
            </a:extLst>
          </p:cNvPr>
          <p:cNvSpPr txBox="1">
            <a:spLocks noChangeArrowheads="1"/>
          </p:cNvSpPr>
          <p:nvPr/>
        </p:nvSpPr>
        <p:spPr bwMode="auto">
          <a:xfrm>
            <a:off x="1183713" y="1765711"/>
            <a:ext cx="3730314"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卫星星座带来的海量数据</a:t>
            </a:r>
          </a:p>
        </p:txBody>
      </p:sp>
      <p:sp>
        <p:nvSpPr>
          <p:cNvPr id="21" name="标题 1">
            <a:extLst>
              <a:ext uri="{FF2B5EF4-FFF2-40B4-BE49-F238E27FC236}">
                <a16:creationId xmlns:a16="http://schemas.microsoft.com/office/drawing/2014/main" id="{D1A17DE1-9CE0-42A3-87A1-43FBBB35AE36}"/>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Tree>
    <p:extLst>
      <p:ext uri="{BB962C8B-B14F-4D97-AF65-F5344CB8AC3E}">
        <p14:creationId xmlns:p14="http://schemas.microsoft.com/office/powerpoint/2010/main" val="402962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555585" y="6562846"/>
            <a:ext cx="10741306" cy="0"/>
          </a:xfrm>
          <a:prstGeom prst="line">
            <a:avLst/>
          </a:prstGeom>
        </p:spPr>
        <p:style>
          <a:lnRef idx="1">
            <a:schemeClr val="dk1"/>
          </a:lnRef>
          <a:fillRef idx="0">
            <a:schemeClr val="dk1"/>
          </a:fillRef>
          <a:effectRef idx="0">
            <a:schemeClr val="dk1"/>
          </a:effectRef>
          <a:fontRef idx="minor">
            <a:schemeClr val="tx1"/>
          </a:fontRef>
        </p:style>
      </p:cxnSp>
      <p:pic>
        <p:nvPicPr>
          <p:cNvPr id="101" name="图片 100"/>
          <p:cNvPicPr>
            <a:picLocks noChangeAspect="1"/>
          </p:cNvPicPr>
          <p:nvPr/>
        </p:nvPicPr>
        <p:blipFill>
          <a:blip r:embed="rId3"/>
          <a:srcRect/>
          <a:stretch>
            <a:fillRect/>
          </a:stretch>
        </p:blipFill>
        <p:spPr>
          <a:xfrm>
            <a:off x="551384" y="1435512"/>
            <a:ext cx="3214214" cy="4641330"/>
          </a:xfrm>
          <a:prstGeom prst="rect">
            <a:avLst/>
          </a:prstGeom>
          <a:solidFill>
            <a:schemeClr val="bg1"/>
          </a:solidFill>
          <a:ln>
            <a:solidFill>
              <a:schemeClr val="bg1"/>
            </a:solidFill>
          </a:ln>
        </p:spPr>
      </p:pic>
      <p:sp>
        <p:nvSpPr>
          <p:cNvPr id="72" name="标题 1">
            <a:extLst>
              <a:ext uri="{FF2B5EF4-FFF2-40B4-BE49-F238E27FC236}">
                <a16:creationId xmlns:a16="http://schemas.microsoft.com/office/drawing/2014/main" id="{8C32384C-AC55-42F7-B941-66A87506A9EC}"/>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汇报内容</a:t>
            </a:r>
          </a:p>
        </p:txBody>
      </p:sp>
      <p:grpSp>
        <p:nvGrpSpPr>
          <p:cNvPr id="83" name="Group 92">
            <a:extLst>
              <a:ext uri="{FF2B5EF4-FFF2-40B4-BE49-F238E27FC236}">
                <a16:creationId xmlns:a16="http://schemas.microsoft.com/office/drawing/2014/main" id="{C90833CB-A06A-45B9-B1DE-5FE5C1FEEDB4}"/>
              </a:ext>
            </a:extLst>
          </p:cNvPr>
          <p:cNvGrpSpPr/>
          <p:nvPr/>
        </p:nvGrpSpPr>
        <p:grpSpPr bwMode="auto">
          <a:xfrm>
            <a:off x="4007768" y="4787360"/>
            <a:ext cx="549522" cy="561461"/>
            <a:chOff x="5088" y="240"/>
            <a:chExt cx="384" cy="384"/>
          </a:xfrm>
        </p:grpSpPr>
        <p:sp>
          <p:nvSpPr>
            <p:cNvPr id="84" name="Oval 93">
              <a:extLst>
                <a:ext uri="{FF2B5EF4-FFF2-40B4-BE49-F238E27FC236}">
                  <a16:creationId xmlns:a16="http://schemas.microsoft.com/office/drawing/2014/main" id="{643BF43B-8EBC-4B89-8CCA-0CDCD67A90F6}"/>
                </a:ext>
              </a:extLst>
            </p:cNvPr>
            <p:cNvSpPr>
              <a:spLocks noChangeArrowheads="1"/>
            </p:cNvSpPr>
            <p:nvPr/>
          </p:nvSpPr>
          <p:spPr bwMode="gray">
            <a:xfrm>
              <a:off x="5088"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85" name="Oval 94">
              <a:extLst>
                <a:ext uri="{FF2B5EF4-FFF2-40B4-BE49-F238E27FC236}">
                  <a16:creationId xmlns:a16="http://schemas.microsoft.com/office/drawing/2014/main" id="{0D83EAFE-6ADE-473C-B116-37369EF11780}"/>
                </a:ext>
              </a:extLst>
            </p:cNvPr>
            <p:cNvSpPr>
              <a:spLocks noChangeArrowheads="1"/>
            </p:cNvSpPr>
            <p:nvPr/>
          </p:nvSpPr>
          <p:spPr bwMode="gray">
            <a:xfrm>
              <a:off x="5232"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86" name="Oval 95">
              <a:extLst>
                <a:ext uri="{FF2B5EF4-FFF2-40B4-BE49-F238E27FC236}">
                  <a16:creationId xmlns:a16="http://schemas.microsoft.com/office/drawing/2014/main" id="{4E77D139-07C0-4E1F-A468-DA9F2EF2BCFF}"/>
                </a:ext>
              </a:extLst>
            </p:cNvPr>
            <p:cNvSpPr>
              <a:spLocks noChangeArrowheads="1"/>
            </p:cNvSpPr>
            <p:nvPr/>
          </p:nvSpPr>
          <p:spPr bwMode="gray">
            <a:xfrm>
              <a:off x="5376"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87" name="Oval 96">
              <a:extLst>
                <a:ext uri="{FF2B5EF4-FFF2-40B4-BE49-F238E27FC236}">
                  <a16:creationId xmlns:a16="http://schemas.microsoft.com/office/drawing/2014/main" id="{17FD4ECB-433F-4989-AB75-AA0E44282E10}"/>
                </a:ext>
              </a:extLst>
            </p:cNvPr>
            <p:cNvSpPr>
              <a:spLocks noChangeArrowheads="1"/>
            </p:cNvSpPr>
            <p:nvPr/>
          </p:nvSpPr>
          <p:spPr bwMode="gray">
            <a:xfrm>
              <a:off x="5088"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88" name="Oval 97">
              <a:extLst>
                <a:ext uri="{FF2B5EF4-FFF2-40B4-BE49-F238E27FC236}">
                  <a16:creationId xmlns:a16="http://schemas.microsoft.com/office/drawing/2014/main" id="{75AC1380-3F93-48AE-8488-E9B7FF6CC878}"/>
                </a:ext>
              </a:extLst>
            </p:cNvPr>
            <p:cNvSpPr>
              <a:spLocks noChangeArrowheads="1"/>
            </p:cNvSpPr>
            <p:nvPr/>
          </p:nvSpPr>
          <p:spPr bwMode="gray">
            <a:xfrm>
              <a:off x="5232"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89" name="Oval 98">
              <a:extLst>
                <a:ext uri="{FF2B5EF4-FFF2-40B4-BE49-F238E27FC236}">
                  <a16:creationId xmlns:a16="http://schemas.microsoft.com/office/drawing/2014/main" id="{BBAF50CA-3885-4B8B-A5AD-9D9779626FC7}"/>
                </a:ext>
              </a:extLst>
            </p:cNvPr>
            <p:cNvSpPr>
              <a:spLocks noChangeArrowheads="1"/>
            </p:cNvSpPr>
            <p:nvPr/>
          </p:nvSpPr>
          <p:spPr bwMode="gray">
            <a:xfrm>
              <a:off x="5376"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90" name="Oval 99">
              <a:extLst>
                <a:ext uri="{FF2B5EF4-FFF2-40B4-BE49-F238E27FC236}">
                  <a16:creationId xmlns:a16="http://schemas.microsoft.com/office/drawing/2014/main" id="{E349EC33-AF3A-47A3-BA6C-B92034679ED9}"/>
                </a:ext>
              </a:extLst>
            </p:cNvPr>
            <p:cNvSpPr>
              <a:spLocks noChangeArrowheads="1"/>
            </p:cNvSpPr>
            <p:nvPr/>
          </p:nvSpPr>
          <p:spPr bwMode="gray">
            <a:xfrm>
              <a:off x="5088"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91" name="Oval 100">
              <a:extLst>
                <a:ext uri="{FF2B5EF4-FFF2-40B4-BE49-F238E27FC236}">
                  <a16:creationId xmlns:a16="http://schemas.microsoft.com/office/drawing/2014/main" id="{4EFAF2B2-D9FE-4DE8-BB6A-E7112062FB01}"/>
                </a:ext>
              </a:extLst>
            </p:cNvPr>
            <p:cNvSpPr>
              <a:spLocks noChangeArrowheads="1"/>
            </p:cNvSpPr>
            <p:nvPr/>
          </p:nvSpPr>
          <p:spPr bwMode="gray">
            <a:xfrm>
              <a:off x="5232"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92" name="Oval 101">
              <a:extLst>
                <a:ext uri="{FF2B5EF4-FFF2-40B4-BE49-F238E27FC236}">
                  <a16:creationId xmlns:a16="http://schemas.microsoft.com/office/drawing/2014/main" id="{A7222FCA-25C7-4E5C-8BEA-6149110C465D}"/>
                </a:ext>
              </a:extLst>
            </p:cNvPr>
            <p:cNvSpPr>
              <a:spLocks noChangeArrowheads="1"/>
            </p:cNvSpPr>
            <p:nvPr/>
          </p:nvSpPr>
          <p:spPr bwMode="gray">
            <a:xfrm>
              <a:off x="5376"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grpSp>
      <p:sp>
        <p:nvSpPr>
          <p:cNvPr id="94" name="AutoShape 91">
            <a:extLst>
              <a:ext uri="{FF2B5EF4-FFF2-40B4-BE49-F238E27FC236}">
                <a16:creationId xmlns:a16="http://schemas.microsoft.com/office/drawing/2014/main" id="{A5584A00-2567-47B1-A9BC-57BCBDD14844}"/>
              </a:ext>
            </a:extLst>
          </p:cNvPr>
          <p:cNvSpPr>
            <a:spLocks noChangeArrowheads="1"/>
          </p:cNvSpPr>
          <p:nvPr/>
        </p:nvSpPr>
        <p:spPr bwMode="gray">
          <a:xfrm>
            <a:off x="4802620" y="2551605"/>
            <a:ext cx="5078279" cy="540000"/>
          </a:xfrm>
          <a:prstGeom prst="roundRect">
            <a:avLst>
              <a:gd name="adj" fmla="val 9106"/>
            </a:avLst>
          </a:prstGeom>
          <a:gradFill rotWithShape="0">
            <a:gsLst>
              <a:gs pos="0">
                <a:srgbClr val="CC0000"/>
              </a:gs>
              <a:gs pos="100000">
                <a:srgbClr val="810000"/>
              </a:gs>
            </a:gsLst>
            <a:lin ang="2700000" scaled="1"/>
          </a:gradFill>
          <a:ln w="12700" algn="ctr">
            <a:solidFill>
              <a:srgbClr val="3C5374"/>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b="1" kern="0" dirty="0">
                <a:solidFill>
                  <a:prstClr val="white"/>
                </a:solidFill>
                <a:latin typeface="微软雅黑" pitchFamily="34" charset="-122"/>
                <a:ea typeface="微软雅黑" pitchFamily="34" charset="-122"/>
              </a:rPr>
              <a:t>卫星网络介绍及标准进展</a:t>
            </a:r>
          </a:p>
        </p:txBody>
      </p:sp>
      <p:sp>
        <p:nvSpPr>
          <p:cNvPr id="95" name="AutoShape 91">
            <a:extLst>
              <a:ext uri="{FF2B5EF4-FFF2-40B4-BE49-F238E27FC236}">
                <a16:creationId xmlns:a16="http://schemas.microsoft.com/office/drawing/2014/main" id="{68B968F7-E9A8-426F-9212-4CC3BD384BAC}"/>
              </a:ext>
            </a:extLst>
          </p:cNvPr>
          <p:cNvSpPr>
            <a:spLocks noChangeArrowheads="1"/>
          </p:cNvSpPr>
          <p:nvPr/>
        </p:nvSpPr>
        <p:spPr bwMode="gray">
          <a:xfrm>
            <a:off x="4802620" y="3370794"/>
            <a:ext cx="5078279" cy="540000"/>
          </a:xfrm>
          <a:prstGeom prst="roundRect">
            <a:avLst>
              <a:gd name="adj" fmla="val 9106"/>
            </a:avLst>
          </a:prstGeom>
          <a:gradFill rotWithShape="1">
            <a:gsLst>
              <a:gs pos="0">
                <a:srgbClr val="DDDDDD"/>
              </a:gs>
              <a:gs pos="100000">
                <a:srgbClr val="EDEDED"/>
              </a:gs>
            </a:gsLst>
            <a:lin ang="0" scaled="1"/>
          </a:gradFill>
          <a:ln w="19050" algn="ctr">
            <a:solidFill>
              <a:srgbClr val="FFFFFF"/>
            </a:solidFill>
            <a:round/>
          </a:ln>
        </p:spPr>
        <p:txBody>
          <a:bodyPr wrap="none" lIns="67380" tIns="33690" rIns="67380" bIns="336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rgbClr val="1F497D"/>
                </a:solidFill>
                <a:latin typeface="微软雅黑" panose="020B0503020204020204" pitchFamily="34" charset="-122"/>
                <a:ea typeface="微软雅黑" panose="020B0503020204020204" pitchFamily="34" charset="-122"/>
              </a:rPr>
              <a:t>核心网上星背景下的</a:t>
            </a:r>
            <a:r>
              <a:rPr lang="en-US" altLang="zh-CN" b="1" dirty="0">
                <a:solidFill>
                  <a:srgbClr val="1F497D"/>
                </a:solidFill>
                <a:latin typeface="微软雅黑" panose="020B0503020204020204" pitchFamily="34" charset="-122"/>
                <a:ea typeface="微软雅黑" panose="020B0503020204020204" pitchFamily="34" charset="-122"/>
              </a:rPr>
              <a:t>AI</a:t>
            </a:r>
            <a:r>
              <a:rPr lang="zh-CN" altLang="en-US" b="1" dirty="0">
                <a:solidFill>
                  <a:srgbClr val="1F497D"/>
                </a:solidFill>
                <a:latin typeface="微软雅黑" panose="020B0503020204020204" pitchFamily="34" charset="-122"/>
                <a:ea typeface="微软雅黑" panose="020B0503020204020204" pitchFamily="34" charset="-122"/>
              </a:rPr>
              <a:t>应用与隐私计算需求分析</a:t>
            </a:r>
          </a:p>
        </p:txBody>
      </p:sp>
      <p:sp>
        <p:nvSpPr>
          <p:cNvPr id="98" name="AutoShape 91">
            <a:extLst>
              <a:ext uri="{FF2B5EF4-FFF2-40B4-BE49-F238E27FC236}">
                <a16:creationId xmlns:a16="http://schemas.microsoft.com/office/drawing/2014/main" id="{AB602F93-2699-4A60-B66B-A75142E8C64B}"/>
              </a:ext>
            </a:extLst>
          </p:cNvPr>
          <p:cNvSpPr>
            <a:spLocks noChangeArrowheads="1"/>
          </p:cNvSpPr>
          <p:nvPr/>
        </p:nvSpPr>
        <p:spPr bwMode="gray">
          <a:xfrm>
            <a:off x="4786312" y="4193528"/>
            <a:ext cx="5078279" cy="540000"/>
          </a:xfrm>
          <a:prstGeom prst="roundRect">
            <a:avLst>
              <a:gd name="adj" fmla="val 9106"/>
            </a:avLst>
          </a:prstGeom>
          <a:gradFill rotWithShape="1">
            <a:gsLst>
              <a:gs pos="0">
                <a:srgbClr val="DDDDDD"/>
              </a:gs>
              <a:gs pos="100000">
                <a:srgbClr val="EDEDED"/>
              </a:gs>
            </a:gsLst>
            <a:lin ang="0" scaled="1"/>
          </a:gradFill>
          <a:ln w="19050" algn="ctr">
            <a:solidFill>
              <a:srgbClr val="FFFFFF"/>
            </a:solidFill>
            <a:round/>
          </a:ln>
        </p:spPr>
        <p:txBody>
          <a:bodyPr wrap="none" lIns="67380" tIns="33690" rIns="67380" bIns="336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lnSpc>
                <a:spcPct val="125000"/>
              </a:lnSpc>
            </a:pPr>
            <a:r>
              <a:rPr lang="en-US" altLang="zh-CN" b="1" dirty="0">
                <a:solidFill>
                  <a:srgbClr val="1F497D"/>
                </a:solidFill>
                <a:latin typeface="微软雅黑" panose="020B0503020204020204" pitchFamily="34" charset="-122"/>
                <a:ea typeface="微软雅黑" panose="020B0503020204020204" pitchFamily="34" charset="-122"/>
              </a:rPr>
              <a:t>xx</a:t>
            </a:r>
          </a:p>
        </p:txBody>
      </p:sp>
      <p:sp>
        <p:nvSpPr>
          <p:cNvPr id="99" name="AutoShape 9">
            <a:extLst>
              <a:ext uri="{FF2B5EF4-FFF2-40B4-BE49-F238E27FC236}">
                <a16:creationId xmlns:a16="http://schemas.microsoft.com/office/drawing/2014/main" id="{0A91F6D1-A2B3-4743-BED4-87B946C407D5}"/>
              </a:ext>
            </a:extLst>
          </p:cNvPr>
          <p:cNvSpPr>
            <a:spLocks noChangeArrowheads="1"/>
          </p:cNvSpPr>
          <p:nvPr/>
        </p:nvSpPr>
        <p:spPr bwMode="auto">
          <a:xfrm>
            <a:off x="4142768" y="3374001"/>
            <a:ext cx="540000" cy="540000"/>
          </a:xfrm>
          <a:prstGeom prst="roundRect">
            <a:avLst>
              <a:gd name="adj" fmla="val 9106"/>
            </a:avLst>
          </a:prstGeom>
          <a:solidFill>
            <a:schemeClr val="bg1">
              <a:lumMod val="85000"/>
            </a:schemeClr>
          </a:solidFill>
          <a:ln w="12700" algn="ctr">
            <a:solidFill>
              <a:schemeClr val="bg1">
                <a:lumMod val="85000"/>
              </a:schemeClr>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buClr>
                <a:srgbClr val="CC9900"/>
              </a:buClr>
            </a:pPr>
            <a:endParaRPr lang="zh-CN" altLang="en-US" sz="1500">
              <a:solidFill>
                <a:prstClr val="white"/>
              </a:solidFill>
            </a:endParaRPr>
          </a:p>
        </p:txBody>
      </p:sp>
      <p:grpSp>
        <p:nvGrpSpPr>
          <p:cNvPr id="100" name="Group 23">
            <a:extLst>
              <a:ext uri="{FF2B5EF4-FFF2-40B4-BE49-F238E27FC236}">
                <a16:creationId xmlns:a16="http://schemas.microsoft.com/office/drawing/2014/main" id="{E4C993DA-1699-463B-BC6A-46E037F24537}"/>
              </a:ext>
            </a:extLst>
          </p:cNvPr>
          <p:cNvGrpSpPr/>
          <p:nvPr/>
        </p:nvGrpSpPr>
        <p:grpSpPr bwMode="auto">
          <a:xfrm>
            <a:off x="4182955" y="3411908"/>
            <a:ext cx="468000" cy="468000"/>
            <a:chOff x="633" y="2034"/>
            <a:chExt cx="345" cy="323"/>
          </a:xfrm>
        </p:grpSpPr>
        <p:sp>
          <p:nvSpPr>
            <p:cNvPr id="103" name="Oval 24">
              <a:extLst>
                <a:ext uri="{FF2B5EF4-FFF2-40B4-BE49-F238E27FC236}">
                  <a16:creationId xmlns:a16="http://schemas.microsoft.com/office/drawing/2014/main" id="{D467E3CD-9E90-43AC-8D43-2D09C790E14F}"/>
                </a:ext>
              </a:extLst>
            </p:cNvPr>
            <p:cNvSpPr>
              <a:spLocks noChangeArrowheads="1"/>
            </p:cNvSpPr>
            <p:nvPr/>
          </p:nvSpPr>
          <p:spPr bwMode="gray">
            <a:xfrm>
              <a:off x="633" y="2034"/>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04" name="Oval 25">
              <a:extLst>
                <a:ext uri="{FF2B5EF4-FFF2-40B4-BE49-F238E27FC236}">
                  <a16:creationId xmlns:a16="http://schemas.microsoft.com/office/drawing/2014/main" id="{8FC944D6-8668-4C6F-BFAD-E6CF1F85D380}"/>
                </a:ext>
              </a:extLst>
            </p:cNvPr>
            <p:cNvSpPr>
              <a:spLocks noChangeArrowheads="1"/>
            </p:cNvSpPr>
            <p:nvPr/>
          </p:nvSpPr>
          <p:spPr bwMode="gray">
            <a:xfrm>
              <a:off x="633"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05" name="Oval 26">
              <a:extLst>
                <a:ext uri="{FF2B5EF4-FFF2-40B4-BE49-F238E27FC236}">
                  <a16:creationId xmlns:a16="http://schemas.microsoft.com/office/drawing/2014/main" id="{13654708-3DA2-4835-86C2-FBEDCBD6CFA9}"/>
                </a:ext>
              </a:extLst>
            </p:cNvPr>
            <p:cNvSpPr>
              <a:spLocks noChangeArrowheads="1"/>
            </p:cNvSpPr>
            <p:nvPr/>
          </p:nvSpPr>
          <p:spPr bwMode="gray">
            <a:xfrm>
              <a:off x="762" y="2105"/>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06" name="Oval 27">
              <a:extLst>
                <a:ext uri="{FF2B5EF4-FFF2-40B4-BE49-F238E27FC236}">
                  <a16:creationId xmlns:a16="http://schemas.microsoft.com/office/drawing/2014/main" id="{7E0AD5B0-FD32-4EFD-AF00-91BBAE45B3DE}"/>
                </a:ext>
              </a:extLst>
            </p:cNvPr>
            <p:cNvSpPr>
              <a:spLocks noChangeArrowheads="1"/>
            </p:cNvSpPr>
            <p:nvPr/>
          </p:nvSpPr>
          <p:spPr bwMode="gray">
            <a:xfrm>
              <a:off x="892"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07" name="Oval 28">
              <a:extLst>
                <a:ext uri="{FF2B5EF4-FFF2-40B4-BE49-F238E27FC236}">
                  <a16:creationId xmlns:a16="http://schemas.microsoft.com/office/drawing/2014/main" id="{05DCB90A-B594-41AB-BDD6-B7FB6525B6E3}"/>
                </a:ext>
              </a:extLst>
            </p:cNvPr>
            <p:cNvSpPr>
              <a:spLocks noChangeArrowheads="1"/>
            </p:cNvSpPr>
            <p:nvPr/>
          </p:nvSpPr>
          <p:spPr bwMode="gray">
            <a:xfrm>
              <a:off x="633" y="2276"/>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08" name="Oval 29">
              <a:extLst>
                <a:ext uri="{FF2B5EF4-FFF2-40B4-BE49-F238E27FC236}">
                  <a16:creationId xmlns:a16="http://schemas.microsoft.com/office/drawing/2014/main" id="{7BA8A265-7216-4667-86D3-BF78E93F8C70}"/>
                </a:ext>
              </a:extLst>
            </p:cNvPr>
            <p:cNvSpPr>
              <a:spLocks noChangeArrowheads="1"/>
            </p:cNvSpPr>
            <p:nvPr/>
          </p:nvSpPr>
          <p:spPr bwMode="gray">
            <a:xfrm>
              <a:off x="762" y="2226"/>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grpSp>
      <p:sp>
        <p:nvSpPr>
          <p:cNvPr id="125" name="AutoShape 9">
            <a:extLst>
              <a:ext uri="{FF2B5EF4-FFF2-40B4-BE49-F238E27FC236}">
                <a16:creationId xmlns:a16="http://schemas.microsoft.com/office/drawing/2014/main" id="{07FA9558-F28D-4397-966B-C183EC4659C4}"/>
              </a:ext>
            </a:extLst>
          </p:cNvPr>
          <p:cNvSpPr>
            <a:spLocks noChangeArrowheads="1"/>
          </p:cNvSpPr>
          <p:nvPr/>
        </p:nvSpPr>
        <p:spPr bwMode="auto">
          <a:xfrm>
            <a:off x="4142768" y="4195358"/>
            <a:ext cx="540000" cy="540000"/>
          </a:xfrm>
          <a:prstGeom prst="roundRect">
            <a:avLst>
              <a:gd name="adj" fmla="val 9106"/>
            </a:avLst>
          </a:prstGeom>
          <a:solidFill>
            <a:schemeClr val="bg1">
              <a:lumMod val="85000"/>
            </a:schemeClr>
          </a:solidFill>
          <a:ln w="12700" algn="ctr">
            <a:solidFill>
              <a:schemeClr val="bg1">
                <a:lumMod val="85000"/>
              </a:schemeClr>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buClr>
                <a:srgbClr val="CC9900"/>
              </a:buClr>
            </a:pPr>
            <a:endParaRPr lang="zh-CN" altLang="en-US" sz="1500">
              <a:solidFill>
                <a:prstClr val="white"/>
              </a:solidFill>
            </a:endParaRPr>
          </a:p>
        </p:txBody>
      </p:sp>
      <p:grpSp>
        <p:nvGrpSpPr>
          <p:cNvPr id="126" name="Group 23">
            <a:extLst>
              <a:ext uri="{FF2B5EF4-FFF2-40B4-BE49-F238E27FC236}">
                <a16:creationId xmlns:a16="http://schemas.microsoft.com/office/drawing/2014/main" id="{3B5A850D-A48F-4256-9B86-81C133A1B5CE}"/>
              </a:ext>
            </a:extLst>
          </p:cNvPr>
          <p:cNvGrpSpPr/>
          <p:nvPr/>
        </p:nvGrpSpPr>
        <p:grpSpPr bwMode="auto">
          <a:xfrm>
            <a:off x="4182955" y="4233265"/>
            <a:ext cx="468000" cy="468000"/>
            <a:chOff x="633" y="2034"/>
            <a:chExt cx="345" cy="323"/>
          </a:xfrm>
        </p:grpSpPr>
        <p:sp>
          <p:nvSpPr>
            <p:cNvPr id="127" name="Oval 24">
              <a:extLst>
                <a:ext uri="{FF2B5EF4-FFF2-40B4-BE49-F238E27FC236}">
                  <a16:creationId xmlns:a16="http://schemas.microsoft.com/office/drawing/2014/main" id="{C5FCCC8D-C392-4F62-BA80-7AA8C12C7717}"/>
                </a:ext>
              </a:extLst>
            </p:cNvPr>
            <p:cNvSpPr>
              <a:spLocks noChangeArrowheads="1"/>
            </p:cNvSpPr>
            <p:nvPr/>
          </p:nvSpPr>
          <p:spPr bwMode="gray">
            <a:xfrm>
              <a:off x="633" y="2034"/>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28" name="Oval 25">
              <a:extLst>
                <a:ext uri="{FF2B5EF4-FFF2-40B4-BE49-F238E27FC236}">
                  <a16:creationId xmlns:a16="http://schemas.microsoft.com/office/drawing/2014/main" id="{B5F56836-DE12-475B-B1A7-43A2C8096321}"/>
                </a:ext>
              </a:extLst>
            </p:cNvPr>
            <p:cNvSpPr>
              <a:spLocks noChangeArrowheads="1"/>
            </p:cNvSpPr>
            <p:nvPr/>
          </p:nvSpPr>
          <p:spPr bwMode="gray">
            <a:xfrm>
              <a:off x="633"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29" name="Oval 26">
              <a:extLst>
                <a:ext uri="{FF2B5EF4-FFF2-40B4-BE49-F238E27FC236}">
                  <a16:creationId xmlns:a16="http://schemas.microsoft.com/office/drawing/2014/main" id="{CD7CC1F4-99E6-479B-BB13-6A8F1FBCE6D3}"/>
                </a:ext>
              </a:extLst>
            </p:cNvPr>
            <p:cNvSpPr>
              <a:spLocks noChangeArrowheads="1"/>
            </p:cNvSpPr>
            <p:nvPr/>
          </p:nvSpPr>
          <p:spPr bwMode="gray">
            <a:xfrm>
              <a:off x="762" y="2105"/>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30" name="Oval 27">
              <a:extLst>
                <a:ext uri="{FF2B5EF4-FFF2-40B4-BE49-F238E27FC236}">
                  <a16:creationId xmlns:a16="http://schemas.microsoft.com/office/drawing/2014/main" id="{48439185-C2FD-40E9-A3E6-FF13068AE871}"/>
                </a:ext>
              </a:extLst>
            </p:cNvPr>
            <p:cNvSpPr>
              <a:spLocks noChangeArrowheads="1"/>
            </p:cNvSpPr>
            <p:nvPr/>
          </p:nvSpPr>
          <p:spPr bwMode="gray">
            <a:xfrm>
              <a:off x="892"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31" name="Oval 28">
              <a:extLst>
                <a:ext uri="{FF2B5EF4-FFF2-40B4-BE49-F238E27FC236}">
                  <a16:creationId xmlns:a16="http://schemas.microsoft.com/office/drawing/2014/main" id="{8279B959-50EC-41BF-ADF5-731062A34041}"/>
                </a:ext>
              </a:extLst>
            </p:cNvPr>
            <p:cNvSpPr>
              <a:spLocks noChangeArrowheads="1"/>
            </p:cNvSpPr>
            <p:nvPr/>
          </p:nvSpPr>
          <p:spPr bwMode="gray">
            <a:xfrm>
              <a:off x="633" y="2276"/>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32" name="Oval 29">
              <a:extLst>
                <a:ext uri="{FF2B5EF4-FFF2-40B4-BE49-F238E27FC236}">
                  <a16:creationId xmlns:a16="http://schemas.microsoft.com/office/drawing/2014/main" id="{57DF5FA8-81B4-4CB2-BA5F-639A7D866AA4}"/>
                </a:ext>
              </a:extLst>
            </p:cNvPr>
            <p:cNvSpPr>
              <a:spLocks noChangeArrowheads="1"/>
            </p:cNvSpPr>
            <p:nvPr/>
          </p:nvSpPr>
          <p:spPr bwMode="gray">
            <a:xfrm>
              <a:off x="762" y="2226"/>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grpSp>
      <p:sp>
        <p:nvSpPr>
          <p:cNvPr id="133" name="AutoShape 9">
            <a:extLst>
              <a:ext uri="{FF2B5EF4-FFF2-40B4-BE49-F238E27FC236}">
                <a16:creationId xmlns:a16="http://schemas.microsoft.com/office/drawing/2014/main" id="{949709BE-F0F1-4A31-B8ED-5757EA239A3D}"/>
              </a:ext>
            </a:extLst>
          </p:cNvPr>
          <p:cNvSpPr>
            <a:spLocks noChangeArrowheads="1"/>
          </p:cNvSpPr>
          <p:nvPr/>
        </p:nvSpPr>
        <p:spPr bwMode="auto">
          <a:xfrm>
            <a:off x="4142768" y="2542367"/>
            <a:ext cx="540000" cy="540000"/>
          </a:xfrm>
          <a:prstGeom prst="roundRect">
            <a:avLst>
              <a:gd name="adj" fmla="val 9106"/>
            </a:avLst>
          </a:prstGeom>
          <a:gradFill rotWithShape="0">
            <a:gsLst>
              <a:gs pos="0">
                <a:srgbClr val="CC0000"/>
              </a:gs>
              <a:gs pos="100000">
                <a:srgbClr val="810000"/>
              </a:gs>
            </a:gsLst>
            <a:lin ang="2700000" scaled="1"/>
          </a:gradFill>
          <a:ln w="12700" algn="ctr">
            <a:solidFill>
              <a:srgbClr val="3C5374"/>
            </a:solidFill>
            <a:round/>
          </a:ln>
        </p:spPr>
        <p:txBody>
          <a:bodyPr lIns="67393" tIns="33699" rIns="67393" bIns="3369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lnSpc>
                <a:spcPct val="125000"/>
              </a:lnSpc>
            </a:pP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134" name="Group 23">
            <a:extLst>
              <a:ext uri="{FF2B5EF4-FFF2-40B4-BE49-F238E27FC236}">
                <a16:creationId xmlns:a16="http://schemas.microsoft.com/office/drawing/2014/main" id="{3560A3F6-8D55-4C31-8EAB-FD54632EF8FC}"/>
              </a:ext>
            </a:extLst>
          </p:cNvPr>
          <p:cNvGrpSpPr/>
          <p:nvPr/>
        </p:nvGrpSpPr>
        <p:grpSpPr bwMode="auto">
          <a:xfrm>
            <a:off x="4182955" y="2580274"/>
            <a:ext cx="468000" cy="468000"/>
            <a:chOff x="633" y="2034"/>
            <a:chExt cx="345" cy="323"/>
          </a:xfrm>
        </p:grpSpPr>
        <p:sp>
          <p:nvSpPr>
            <p:cNvPr id="135" name="Oval 24">
              <a:extLst>
                <a:ext uri="{FF2B5EF4-FFF2-40B4-BE49-F238E27FC236}">
                  <a16:creationId xmlns:a16="http://schemas.microsoft.com/office/drawing/2014/main" id="{DA321B82-919E-42FB-8A75-715945969138}"/>
                </a:ext>
              </a:extLst>
            </p:cNvPr>
            <p:cNvSpPr>
              <a:spLocks noChangeArrowheads="1"/>
            </p:cNvSpPr>
            <p:nvPr/>
          </p:nvSpPr>
          <p:spPr bwMode="gray">
            <a:xfrm>
              <a:off x="633" y="2034"/>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36" name="Oval 25">
              <a:extLst>
                <a:ext uri="{FF2B5EF4-FFF2-40B4-BE49-F238E27FC236}">
                  <a16:creationId xmlns:a16="http://schemas.microsoft.com/office/drawing/2014/main" id="{411740FB-D896-4018-9189-851DC6F11A7B}"/>
                </a:ext>
              </a:extLst>
            </p:cNvPr>
            <p:cNvSpPr>
              <a:spLocks noChangeArrowheads="1"/>
            </p:cNvSpPr>
            <p:nvPr/>
          </p:nvSpPr>
          <p:spPr bwMode="gray">
            <a:xfrm>
              <a:off x="633"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37" name="Oval 26">
              <a:extLst>
                <a:ext uri="{FF2B5EF4-FFF2-40B4-BE49-F238E27FC236}">
                  <a16:creationId xmlns:a16="http://schemas.microsoft.com/office/drawing/2014/main" id="{9033BE17-9408-4E7F-B593-6341AA37B9D8}"/>
                </a:ext>
              </a:extLst>
            </p:cNvPr>
            <p:cNvSpPr>
              <a:spLocks noChangeArrowheads="1"/>
            </p:cNvSpPr>
            <p:nvPr/>
          </p:nvSpPr>
          <p:spPr bwMode="gray">
            <a:xfrm>
              <a:off x="762" y="2105"/>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38" name="Oval 27">
              <a:extLst>
                <a:ext uri="{FF2B5EF4-FFF2-40B4-BE49-F238E27FC236}">
                  <a16:creationId xmlns:a16="http://schemas.microsoft.com/office/drawing/2014/main" id="{4922D673-068E-422A-BACF-64FD4FC851E1}"/>
                </a:ext>
              </a:extLst>
            </p:cNvPr>
            <p:cNvSpPr>
              <a:spLocks noChangeArrowheads="1"/>
            </p:cNvSpPr>
            <p:nvPr/>
          </p:nvSpPr>
          <p:spPr bwMode="gray">
            <a:xfrm>
              <a:off x="892" y="2155"/>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sp>
          <p:nvSpPr>
            <p:cNvPr id="139" name="Oval 28">
              <a:extLst>
                <a:ext uri="{FF2B5EF4-FFF2-40B4-BE49-F238E27FC236}">
                  <a16:creationId xmlns:a16="http://schemas.microsoft.com/office/drawing/2014/main" id="{120BDB94-DA38-49EC-BF53-94037D5D3F73}"/>
                </a:ext>
              </a:extLst>
            </p:cNvPr>
            <p:cNvSpPr>
              <a:spLocks noChangeArrowheads="1"/>
            </p:cNvSpPr>
            <p:nvPr/>
          </p:nvSpPr>
          <p:spPr bwMode="gray">
            <a:xfrm>
              <a:off x="633" y="2276"/>
              <a:ext cx="86"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0" name="Oval 29">
              <a:extLst>
                <a:ext uri="{FF2B5EF4-FFF2-40B4-BE49-F238E27FC236}">
                  <a16:creationId xmlns:a16="http://schemas.microsoft.com/office/drawing/2014/main" id="{A746C097-43DC-4CC4-B8A8-1E3815178329}"/>
                </a:ext>
              </a:extLst>
            </p:cNvPr>
            <p:cNvSpPr>
              <a:spLocks noChangeArrowheads="1"/>
            </p:cNvSpPr>
            <p:nvPr/>
          </p:nvSpPr>
          <p:spPr bwMode="gray">
            <a:xfrm>
              <a:off x="762" y="2226"/>
              <a:ext cx="87" cy="8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dirty="0">
                <a:solidFill>
                  <a:srgbClr val="1F497D"/>
                </a:solidFill>
              </a:endParaRPr>
            </a:p>
          </p:txBody>
        </p:sp>
      </p:grpSp>
      <p:grpSp>
        <p:nvGrpSpPr>
          <p:cNvPr id="141" name="Group 92">
            <a:extLst>
              <a:ext uri="{FF2B5EF4-FFF2-40B4-BE49-F238E27FC236}">
                <a16:creationId xmlns:a16="http://schemas.microsoft.com/office/drawing/2014/main" id="{BA17B52D-9212-440C-9D76-8C01D233BD50}"/>
              </a:ext>
            </a:extLst>
          </p:cNvPr>
          <p:cNvGrpSpPr/>
          <p:nvPr/>
        </p:nvGrpSpPr>
        <p:grpSpPr bwMode="auto">
          <a:xfrm>
            <a:off x="4009856" y="4037888"/>
            <a:ext cx="549522" cy="561461"/>
            <a:chOff x="5088" y="240"/>
            <a:chExt cx="384" cy="384"/>
          </a:xfrm>
        </p:grpSpPr>
        <p:sp>
          <p:nvSpPr>
            <p:cNvPr id="142" name="Oval 93">
              <a:extLst>
                <a:ext uri="{FF2B5EF4-FFF2-40B4-BE49-F238E27FC236}">
                  <a16:creationId xmlns:a16="http://schemas.microsoft.com/office/drawing/2014/main" id="{C1E549BB-92E8-457E-B9FE-36F529EE8966}"/>
                </a:ext>
              </a:extLst>
            </p:cNvPr>
            <p:cNvSpPr>
              <a:spLocks noChangeArrowheads="1"/>
            </p:cNvSpPr>
            <p:nvPr/>
          </p:nvSpPr>
          <p:spPr bwMode="gray">
            <a:xfrm>
              <a:off x="5088"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3" name="Oval 94">
              <a:extLst>
                <a:ext uri="{FF2B5EF4-FFF2-40B4-BE49-F238E27FC236}">
                  <a16:creationId xmlns:a16="http://schemas.microsoft.com/office/drawing/2014/main" id="{EE4E5C04-2838-4223-9BCE-EB0BF0241685}"/>
                </a:ext>
              </a:extLst>
            </p:cNvPr>
            <p:cNvSpPr>
              <a:spLocks noChangeArrowheads="1"/>
            </p:cNvSpPr>
            <p:nvPr/>
          </p:nvSpPr>
          <p:spPr bwMode="gray">
            <a:xfrm>
              <a:off x="5232"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4" name="Oval 95">
              <a:extLst>
                <a:ext uri="{FF2B5EF4-FFF2-40B4-BE49-F238E27FC236}">
                  <a16:creationId xmlns:a16="http://schemas.microsoft.com/office/drawing/2014/main" id="{2943611C-6A97-4CC0-B934-CE14566F7277}"/>
                </a:ext>
              </a:extLst>
            </p:cNvPr>
            <p:cNvSpPr>
              <a:spLocks noChangeArrowheads="1"/>
            </p:cNvSpPr>
            <p:nvPr/>
          </p:nvSpPr>
          <p:spPr bwMode="gray">
            <a:xfrm>
              <a:off x="5376" y="240"/>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5" name="Oval 96">
              <a:extLst>
                <a:ext uri="{FF2B5EF4-FFF2-40B4-BE49-F238E27FC236}">
                  <a16:creationId xmlns:a16="http://schemas.microsoft.com/office/drawing/2014/main" id="{85961954-AD58-44C4-AA30-1AAC303AC968}"/>
                </a:ext>
              </a:extLst>
            </p:cNvPr>
            <p:cNvSpPr>
              <a:spLocks noChangeArrowheads="1"/>
            </p:cNvSpPr>
            <p:nvPr/>
          </p:nvSpPr>
          <p:spPr bwMode="gray">
            <a:xfrm>
              <a:off x="5088"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6" name="Oval 97">
              <a:extLst>
                <a:ext uri="{FF2B5EF4-FFF2-40B4-BE49-F238E27FC236}">
                  <a16:creationId xmlns:a16="http://schemas.microsoft.com/office/drawing/2014/main" id="{39DD743B-A86C-4BE9-990B-F9B19F00E145}"/>
                </a:ext>
              </a:extLst>
            </p:cNvPr>
            <p:cNvSpPr>
              <a:spLocks noChangeArrowheads="1"/>
            </p:cNvSpPr>
            <p:nvPr/>
          </p:nvSpPr>
          <p:spPr bwMode="gray">
            <a:xfrm>
              <a:off x="5232"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7" name="Oval 98">
              <a:extLst>
                <a:ext uri="{FF2B5EF4-FFF2-40B4-BE49-F238E27FC236}">
                  <a16:creationId xmlns:a16="http://schemas.microsoft.com/office/drawing/2014/main" id="{4C351538-AE09-4BDB-B2FB-98087D12CBB0}"/>
                </a:ext>
              </a:extLst>
            </p:cNvPr>
            <p:cNvSpPr>
              <a:spLocks noChangeArrowheads="1"/>
            </p:cNvSpPr>
            <p:nvPr/>
          </p:nvSpPr>
          <p:spPr bwMode="gray">
            <a:xfrm>
              <a:off x="5376" y="384"/>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8" name="Oval 99">
              <a:extLst>
                <a:ext uri="{FF2B5EF4-FFF2-40B4-BE49-F238E27FC236}">
                  <a16:creationId xmlns:a16="http://schemas.microsoft.com/office/drawing/2014/main" id="{26BA0795-D325-461D-8238-A314BC8705FC}"/>
                </a:ext>
              </a:extLst>
            </p:cNvPr>
            <p:cNvSpPr>
              <a:spLocks noChangeArrowheads="1"/>
            </p:cNvSpPr>
            <p:nvPr/>
          </p:nvSpPr>
          <p:spPr bwMode="gray">
            <a:xfrm>
              <a:off x="5088"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49" name="Oval 100">
              <a:extLst>
                <a:ext uri="{FF2B5EF4-FFF2-40B4-BE49-F238E27FC236}">
                  <a16:creationId xmlns:a16="http://schemas.microsoft.com/office/drawing/2014/main" id="{E19D3D3E-A9AC-4A7F-AA96-0F426B4E4F55}"/>
                </a:ext>
              </a:extLst>
            </p:cNvPr>
            <p:cNvSpPr>
              <a:spLocks noChangeArrowheads="1"/>
            </p:cNvSpPr>
            <p:nvPr/>
          </p:nvSpPr>
          <p:spPr bwMode="gray">
            <a:xfrm>
              <a:off x="5232"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sp>
          <p:nvSpPr>
            <p:cNvPr id="150" name="Oval 101">
              <a:extLst>
                <a:ext uri="{FF2B5EF4-FFF2-40B4-BE49-F238E27FC236}">
                  <a16:creationId xmlns:a16="http://schemas.microsoft.com/office/drawing/2014/main" id="{5761ADEC-F06A-4375-8815-4648E44A7FC5}"/>
                </a:ext>
              </a:extLst>
            </p:cNvPr>
            <p:cNvSpPr>
              <a:spLocks noChangeArrowheads="1"/>
            </p:cNvSpPr>
            <p:nvPr/>
          </p:nvSpPr>
          <p:spPr bwMode="gray">
            <a:xfrm>
              <a:off x="5376" y="528"/>
              <a:ext cx="96" cy="96"/>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endParaRPr lang="zh-CN" altLang="en-US" sz="1350">
                <a:solidFill>
                  <a:srgbClr val="1F497D"/>
                </a:solidFill>
              </a:endParaRPr>
            </a:p>
          </p:txBody>
        </p:sp>
      </p:grpSp>
    </p:spTree>
    <p:extLst>
      <p:ext uri="{BB962C8B-B14F-4D97-AF65-F5344CB8AC3E}">
        <p14:creationId xmlns:p14="http://schemas.microsoft.com/office/powerpoint/2010/main" val="399314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为什么卫星必须部署</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能力？</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8" name="圆角矩形 3">
            <a:extLst>
              <a:ext uri="{FF2B5EF4-FFF2-40B4-BE49-F238E27FC236}">
                <a16:creationId xmlns:a16="http://schemas.microsoft.com/office/drawing/2014/main" id="{3422C79E-F920-43CF-B396-E46DFAC628C9}"/>
              </a:ext>
            </a:extLst>
          </p:cNvPr>
          <p:cNvSpPr>
            <a:spLocks noChangeArrowheads="1"/>
          </p:cNvSpPr>
          <p:nvPr/>
        </p:nvSpPr>
        <p:spPr bwMode="auto">
          <a:xfrm>
            <a:off x="708661" y="2031769"/>
            <a:ext cx="10656024" cy="626353"/>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sp>
        <p:nvSpPr>
          <p:cNvPr id="79" name="矩形 171">
            <a:extLst>
              <a:ext uri="{FF2B5EF4-FFF2-40B4-BE49-F238E27FC236}">
                <a16:creationId xmlns:a16="http://schemas.microsoft.com/office/drawing/2014/main" id="{ABB82455-E791-495C-80F0-F44E1AFEF6F9}"/>
              </a:ext>
            </a:extLst>
          </p:cNvPr>
          <p:cNvSpPr>
            <a:spLocks noChangeArrowheads="1"/>
          </p:cNvSpPr>
          <p:nvPr/>
        </p:nvSpPr>
        <p:spPr bwMode="auto">
          <a:xfrm>
            <a:off x="787327" y="2137767"/>
            <a:ext cx="10577358"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原始卫星数据传回地面站进行分析的传统方法面临着严峻的瓶颈，</a:t>
            </a:r>
            <a:r>
              <a:rPr lang="zh-CN" altLang="en-US" sz="2000" b="1" dirty="0">
                <a:latin typeface="微软雅黑" pitchFamily="34" charset="-122"/>
                <a:ea typeface="微软雅黑" pitchFamily="34" charset="-122"/>
              </a:rPr>
              <a:t>在轨处理可有效降低成本</a:t>
            </a:r>
          </a:p>
        </p:txBody>
      </p:sp>
      <p:pic>
        <p:nvPicPr>
          <p:cNvPr id="80" name="圆角矩形 5">
            <a:extLst>
              <a:ext uri="{FF2B5EF4-FFF2-40B4-BE49-F238E27FC236}">
                <a16:creationId xmlns:a16="http://schemas.microsoft.com/office/drawing/2014/main" id="{873B66BC-05A5-4369-93BA-DA8111867EA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7">
            <a:extLst>
              <a:ext uri="{FF2B5EF4-FFF2-40B4-BE49-F238E27FC236}">
                <a16:creationId xmlns:a16="http://schemas.microsoft.com/office/drawing/2014/main" id="{1DB482B4-6F4D-4D6D-AF83-CECF51B46229}"/>
              </a:ext>
            </a:extLst>
          </p:cNvPr>
          <p:cNvSpPr txBox="1">
            <a:spLocks noChangeArrowheads="1"/>
          </p:cNvSpPr>
          <p:nvPr/>
        </p:nvSpPr>
        <p:spPr bwMode="auto">
          <a:xfrm>
            <a:off x="1183713" y="1765711"/>
            <a:ext cx="3730314"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传统卫星数据分析的瓶颈</a:t>
            </a:r>
          </a:p>
        </p:txBody>
      </p:sp>
      <p:pic>
        <p:nvPicPr>
          <p:cNvPr id="27" name="图片 26">
            <a:extLst>
              <a:ext uri="{FF2B5EF4-FFF2-40B4-BE49-F238E27FC236}">
                <a16:creationId xmlns:a16="http://schemas.microsoft.com/office/drawing/2014/main" id="{41084E7D-F21C-4130-94C4-E43A95A719BD}"/>
              </a:ext>
            </a:extLst>
          </p:cNvPr>
          <p:cNvPicPr>
            <a:picLocks noChangeAspect="1"/>
          </p:cNvPicPr>
          <p:nvPr/>
        </p:nvPicPr>
        <p:blipFill>
          <a:blip r:embed="rId5"/>
          <a:stretch>
            <a:fillRect/>
          </a:stretch>
        </p:blipFill>
        <p:spPr>
          <a:xfrm>
            <a:off x="1492391" y="3263625"/>
            <a:ext cx="657808" cy="715411"/>
          </a:xfrm>
          <a:prstGeom prst="rect">
            <a:avLst/>
          </a:prstGeom>
        </p:spPr>
      </p:pic>
      <p:pic>
        <p:nvPicPr>
          <p:cNvPr id="28" name="图片 27">
            <a:extLst>
              <a:ext uri="{FF2B5EF4-FFF2-40B4-BE49-F238E27FC236}">
                <a16:creationId xmlns:a16="http://schemas.microsoft.com/office/drawing/2014/main" id="{2CD2104E-4682-4CCC-97DC-3F61D12CFA93}"/>
              </a:ext>
            </a:extLst>
          </p:cNvPr>
          <p:cNvPicPr>
            <a:picLocks noChangeAspect="1"/>
          </p:cNvPicPr>
          <p:nvPr/>
        </p:nvPicPr>
        <p:blipFill>
          <a:blip r:embed="rId6"/>
          <a:stretch>
            <a:fillRect/>
          </a:stretch>
        </p:blipFill>
        <p:spPr>
          <a:xfrm>
            <a:off x="3437342" y="5128592"/>
            <a:ext cx="381440" cy="538504"/>
          </a:xfrm>
          <a:prstGeom prst="rect">
            <a:avLst/>
          </a:prstGeom>
        </p:spPr>
      </p:pic>
      <p:pic>
        <p:nvPicPr>
          <p:cNvPr id="29" name="图片 28">
            <a:extLst>
              <a:ext uri="{FF2B5EF4-FFF2-40B4-BE49-F238E27FC236}">
                <a16:creationId xmlns:a16="http://schemas.microsoft.com/office/drawing/2014/main" id="{443A59A5-AB73-49A1-9C22-1720BFA657D5}"/>
              </a:ext>
            </a:extLst>
          </p:cNvPr>
          <p:cNvPicPr>
            <a:picLocks noChangeAspect="1"/>
          </p:cNvPicPr>
          <p:nvPr/>
        </p:nvPicPr>
        <p:blipFill>
          <a:blip r:embed="rId5"/>
          <a:stretch>
            <a:fillRect/>
          </a:stretch>
        </p:blipFill>
        <p:spPr>
          <a:xfrm>
            <a:off x="4123525" y="3254803"/>
            <a:ext cx="657808" cy="715411"/>
          </a:xfrm>
          <a:prstGeom prst="rect">
            <a:avLst/>
          </a:prstGeom>
        </p:spPr>
      </p:pic>
      <p:pic>
        <p:nvPicPr>
          <p:cNvPr id="30" name="图片 29">
            <a:extLst>
              <a:ext uri="{FF2B5EF4-FFF2-40B4-BE49-F238E27FC236}">
                <a16:creationId xmlns:a16="http://schemas.microsoft.com/office/drawing/2014/main" id="{4460ADF0-B80B-4FA7-978B-50E5BB6D6F62}"/>
              </a:ext>
            </a:extLst>
          </p:cNvPr>
          <p:cNvPicPr>
            <a:picLocks noChangeAspect="1"/>
          </p:cNvPicPr>
          <p:nvPr/>
        </p:nvPicPr>
        <p:blipFill>
          <a:blip r:embed="rId7"/>
          <a:stretch>
            <a:fillRect/>
          </a:stretch>
        </p:blipFill>
        <p:spPr>
          <a:xfrm rot="10800000" flipV="1">
            <a:off x="1287287" y="3736549"/>
            <a:ext cx="5029200" cy="257921"/>
          </a:xfrm>
          <a:prstGeom prst="rect">
            <a:avLst/>
          </a:prstGeom>
        </p:spPr>
      </p:pic>
      <p:sp>
        <p:nvSpPr>
          <p:cNvPr id="31" name="文本框 30">
            <a:extLst>
              <a:ext uri="{FF2B5EF4-FFF2-40B4-BE49-F238E27FC236}">
                <a16:creationId xmlns:a16="http://schemas.microsoft.com/office/drawing/2014/main" id="{4D63DFE4-8718-4F6A-B9EC-F679F95D97C2}"/>
              </a:ext>
            </a:extLst>
          </p:cNvPr>
          <p:cNvSpPr txBox="1"/>
          <p:nvPr/>
        </p:nvSpPr>
        <p:spPr>
          <a:xfrm>
            <a:off x="1450447" y="3061175"/>
            <a:ext cx="69975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卫星</a:t>
            </a:r>
            <a:r>
              <a:rPr lang="en-US" altLang="zh-CN" sz="1400" dirty="0">
                <a:latin typeface="微软雅黑" panose="020B0503020204020204" pitchFamily="34" charset="-122"/>
                <a:ea typeface="微软雅黑" panose="020B0503020204020204" pitchFamily="34" charset="-122"/>
              </a:rPr>
              <a:t>A</a:t>
            </a:r>
            <a:endParaRPr lang="zh-CN" altLang="en-US" sz="1400"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D76CE780-ABB7-4A0C-8E58-3BE96168D186}"/>
              </a:ext>
            </a:extLst>
          </p:cNvPr>
          <p:cNvSpPr txBox="1"/>
          <p:nvPr/>
        </p:nvSpPr>
        <p:spPr>
          <a:xfrm>
            <a:off x="4102553" y="3002988"/>
            <a:ext cx="69975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卫星</a:t>
            </a:r>
            <a:r>
              <a:rPr lang="en-US" altLang="zh-CN" sz="1400" dirty="0">
                <a:latin typeface="微软雅黑" panose="020B0503020204020204" pitchFamily="34" charset="-122"/>
                <a:ea typeface="微软雅黑" panose="020B0503020204020204" pitchFamily="34" charset="-122"/>
              </a:rPr>
              <a:t>B</a:t>
            </a:r>
            <a:endParaRPr lang="zh-CN" altLang="en-US" sz="14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BC045BA7-CAFF-4B42-889B-0A0453DE9C82}"/>
              </a:ext>
            </a:extLst>
          </p:cNvPr>
          <p:cNvSpPr txBox="1"/>
          <p:nvPr/>
        </p:nvSpPr>
        <p:spPr>
          <a:xfrm>
            <a:off x="3323377" y="5619438"/>
            <a:ext cx="495405"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UE</a:t>
            </a:r>
            <a:endParaRPr lang="zh-CN" altLang="en-US" sz="1400" dirty="0">
              <a:latin typeface="微软雅黑" panose="020B0503020204020204" pitchFamily="34" charset="-122"/>
              <a:ea typeface="微软雅黑" panose="020B0503020204020204" pitchFamily="34" charset="-122"/>
            </a:endParaRPr>
          </a:p>
        </p:txBody>
      </p:sp>
      <p:pic>
        <p:nvPicPr>
          <p:cNvPr id="35" name="图片 34">
            <a:extLst>
              <a:ext uri="{FF2B5EF4-FFF2-40B4-BE49-F238E27FC236}">
                <a16:creationId xmlns:a16="http://schemas.microsoft.com/office/drawing/2014/main" id="{09A7CA4B-3A7F-4242-9B9E-FEC4D9BECAC4}"/>
              </a:ext>
            </a:extLst>
          </p:cNvPr>
          <p:cNvPicPr>
            <a:picLocks noChangeAspect="1"/>
          </p:cNvPicPr>
          <p:nvPr/>
        </p:nvPicPr>
        <p:blipFill>
          <a:blip r:embed="rId8"/>
          <a:stretch>
            <a:fillRect/>
          </a:stretch>
        </p:blipFill>
        <p:spPr>
          <a:xfrm>
            <a:off x="4679639" y="5077132"/>
            <a:ext cx="705626" cy="538504"/>
          </a:xfrm>
          <a:prstGeom prst="rect">
            <a:avLst/>
          </a:prstGeom>
        </p:spPr>
      </p:pic>
      <p:sp>
        <p:nvSpPr>
          <p:cNvPr id="36" name="文本框 35">
            <a:extLst>
              <a:ext uri="{FF2B5EF4-FFF2-40B4-BE49-F238E27FC236}">
                <a16:creationId xmlns:a16="http://schemas.microsoft.com/office/drawing/2014/main" id="{CD9281EE-5CB9-475A-BD24-86D35F4D04A4}"/>
              </a:ext>
            </a:extLst>
          </p:cNvPr>
          <p:cNvSpPr txBox="1"/>
          <p:nvPr/>
        </p:nvSpPr>
        <p:spPr>
          <a:xfrm>
            <a:off x="4604900" y="5590040"/>
            <a:ext cx="85510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地面站</a:t>
            </a: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pic>
        <p:nvPicPr>
          <p:cNvPr id="37" name="图片 36">
            <a:extLst>
              <a:ext uri="{FF2B5EF4-FFF2-40B4-BE49-F238E27FC236}">
                <a16:creationId xmlns:a16="http://schemas.microsoft.com/office/drawing/2014/main" id="{F6F36862-8423-48EA-9FDC-25D35C8DD66D}"/>
              </a:ext>
            </a:extLst>
          </p:cNvPr>
          <p:cNvPicPr>
            <a:picLocks noChangeAspect="1"/>
          </p:cNvPicPr>
          <p:nvPr/>
        </p:nvPicPr>
        <p:blipFill>
          <a:blip r:embed="rId9"/>
          <a:stretch>
            <a:fillRect/>
          </a:stretch>
        </p:blipFill>
        <p:spPr>
          <a:xfrm>
            <a:off x="5843672" y="4564838"/>
            <a:ext cx="2522220" cy="1394460"/>
          </a:xfrm>
          <a:prstGeom prst="rect">
            <a:avLst/>
          </a:prstGeom>
        </p:spPr>
      </p:pic>
      <p:sp>
        <p:nvSpPr>
          <p:cNvPr id="38" name="文本框 37">
            <a:extLst>
              <a:ext uri="{FF2B5EF4-FFF2-40B4-BE49-F238E27FC236}">
                <a16:creationId xmlns:a16="http://schemas.microsoft.com/office/drawing/2014/main" id="{DDCAB2C9-CE60-464D-9A8F-4336C03C6238}"/>
              </a:ext>
            </a:extLst>
          </p:cNvPr>
          <p:cNvSpPr txBox="1"/>
          <p:nvPr/>
        </p:nvSpPr>
        <p:spPr>
          <a:xfrm>
            <a:off x="6677230" y="5656113"/>
            <a:ext cx="85510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核心网</a:t>
            </a:r>
          </a:p>
        </p:txBody>
      </p:sp>
      <p:cxnSp>
        <p:nvCxnSpPr>
          <p:cNvPr id="39" name="直接箭头连接符 38">
            <a:extLst>
              <a:ext uri="{FF2B5EF4-FFF2-40B4-BE49-F238E27FC236}">
                <a16:creationId xmlns:a16="http://schemas.microsoft.com/office/drawing/2014/main" id="{CB9C18FD-910E-47FF-BB48-E7FB59061172}"/>
              </a:ext>
            </a:extLst>
          </p:cNvPr>
          <p:cNvCxnSpPr>
            <a:cxnSpLocks/>
            <a:stCxn id="28" idx="0"/>
          </p:cNvCxnSpPr>
          <p:nvPr/>
        </p:nvCxnSpPr>
        <p:spPr>
          <a:xfrm flipH="1" flipV="1">
            <a:off x="2161328" y="3972846"/>
            <a:ext cx="1466734" cy="1155746"/>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cxnSp>
        <p:nvCxnSpPr>
          <p:cNvPr id="40" name="直接箭头连接符 39">
            <a:extLst>
              <a:ext uri="{FF2B5EF4-FFF2-40B4-BE49-F238E27FC236}">
                <a16:creationId xmlns:a16="http://schemas.microsoft.com/office/drawing/2014/main" id="{81FDB6DD-AAC1-4702-A172-790E9DAD46F4}"/>
              </a:ext>
            </a:extLst>
          </p:cNvPr>
          <p:cNvCxnSpPr>
            <a:cxnSpLocks/>
            <a:stCxn id="28" idx="0"/>
          </p:cNvCxnSpPr>
          <p:nvPr/>
        </p:nvCxnSpPr>
        <p:spPr>
          <a:xfrm flipV="1">
            <a:off x="3628062" y="3902065"/>
            <a:ext cx="877446" cy="1226527"/>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41" name="直接箭头连接符 40">
            <a:extLst>
              <a:ext uri="{FF2B5EF4-FFF2-40B4-BE49-F238E27FC236}">
                <a16:creationId xmlns:a16="http://schemas.microsoft.com/office/drawing/2014/main" id="{0E24F944-2C97-4D95-8B0C-204F29E016BB}"/>
              </a:ext>
            </a:extLst>
          </p:cNvPr>
          <p:cNvCxnSpPr>
            <a:cxnSpLocks/>
            <a:stCxn id="27" idx="3"/>
          </p:cNvCxnSpPr>
          <p:nvPr/>
        </p:nvCxnSpPr>
        <p:spPr>
          <a:xfrm flipV="1">
            <a:off x="2150199" y="3547207"/>
            <a:ext cx="1952354" cy="74124"/>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cxnSp>
        <p:nvCxnSpPr>
          <p:cNvPr id="42" name="直接箭头连接符 41">
            <a:extLst>
              <a:ext uri="{FF2B5EF4-FFF2-40B4-BE49-F238E27FC236}">
                <a16:creationId xmlns:a16="http://schemas.microsoft.com/office/drawing/2014/main" id="{7B9C1E55-8B60-4677-BD89-2A615B141B5F}"/>
              </a:ext>
            </a:extLst>
          </p:cNvPr>
          <p:cNvCxnSpPr>
            <a:cxnSpLocks/>
            <a:endCxn id="35" idx="0"/>
          </p:cNvCxnSpPr>
          <p:nvPr/>
        </p:nvCxnSpPr>
        <p:spPr>
          <a:xfrm>
            <a:off x="4738564" y="3944789"/>
            <a:ext cx="293888" cy="11323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直接箭头连接符 42">
            <a:extLst>
              <a:ext uri="{FF2B5EF4-FFF2-40B4-BE49-F238E27FC236}">
                <a16:creationId xmlns:a16="http://schemas.microsoft.com/office/drawing/2014/main" id="{CC60B417-9713-4047-A5D5-D28A5851DC8F}"/>
              </a:ext>
            </a:extLst>
          </p:cNvPr>
          <p:cNvCxnSpPr>
            <a:cxnSpLocks/>
          </p:cNvCxnSpPr>
          <p:nvPr/>
        </p:nvCxnSpPr>
        <p:spPr>
          <a:xfrm>
            <a:off x="5262002" y="5346384"/>
            <a:ext cx="61313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50" name="图片 49">
            <a:extLst>
              <a:ext uri="{FF2B5EF4-FFF2-40B4-BE49-F238E27FC236}">
                <a16:creationId xmlns:a16="http://schemas.microsoft.com/office/drawing/2014/main" id="{014BF76B-2D91-4E83-ADAA-EAB5FA25D243}"/>
              </a:ext>
            </a:extLst>
          </p:cNvPr>
          <p:cNvPicPr>
            <a:picLocks noChangeAspect="1"/>
          </p:cNvPicPr>
          <p:nvPr/>
        </p:nvPicPr>
        <p:blipFill>
          <a:blip r:embed="rId8"/>
          <a:stretch>
            <a:fillRect/>
          </a:stretch>
        </p:blipFill>
        <p:spPr>
          <a:xfrm>
            <a:off x="1181733" y="5080575"/>
            <a:ext cx="705626" cy="538504"/>
          </a:xfrm>
          <a:prstGeom prst="rect">
            <a:avLst/>
          </a:prstGeom>
        </p:spPr>
      </p:pic>
      <p:sp>
        <p:nvSpPr>
          <p:cNvPr id="51" name="文本框 50">
            <a:extLst>
              <a:ext uri="{FF2B5EF4-FFF2-40B4-BE49-F238E27FC236}">
                <a16:creationId xmlns:a16="http://schemas.microsoft.com/office/drawing/2014/main" id="{66C1FC08-72C7-48F8-8AB0-72F33F3BCACE}"/>
              </a:ext>
            </a:extLst>
          </p:cNvPr>
          <p:cNvSpPr txBox="1"/>
          <p:nvPr/>
        </p:nvSpPr>
        <p:spPr>
          <a:xfrm>
            <a:off x="1106994" y="5593483"/>
            <a:ext cx="85510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地面站</a:t>
            </a: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cxnSp>
        <p:nvCxnSpPr>
          <p:cNvPr id="54" name="直接箭头连接符 53">
            <a:extLst>
              <a:ext uri="{FF2B5EF4-FFF2-40B4-BE49-F238E27FC236}">
                <a16:creationId xmlns:a16="http://schemas.microsoft.com/office/drawing/2014/main" id="{C0278384-DB20-4927-A707-E0C41B8E9F80}"/>
              </a:ext>
            </a:extLst>
          </p:cNvPr>
          <p:cNvCxnSpPr>
            <a:cxnSpLocks/>
          </p:cNvCxnSpPr>
          <p:nvPr/>
        </p:nvCxnSpPr>
        <p:spPr>
          <a:xfrm flipH="1">
            <a:off x="1548177" y="4047115"/>
            <a:ext cx="146425" cy="944851"/>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58" name="文本框 57">
            <a:extLst>
              <a:ext uri="{FF2B5EF4-FFF2-40B4-BE49-F238E27FC236}">
                <a16:creationId xmlns:a16="http://schemas.microsoft.com/office/drawing/2014/main" id="{39D06224-5F4B-494D-B692-26673DEB6E9F}"/>
              </a:ext>
            </a:extLst>
          </p:cNvPr>
          <p:cNvSpPr txBox="1"/>
          <p:nvPr/>
        </p:nvSpPr>
        <p:spPr>
          <a:xfrm>
            <a:off x="4321027" y="4180243"/>
            <a:ext cx="2128475" cy="523220"/>
          </a:xfrm>
          <a:prstGeom prst="rect">
            <a:avLst/>
          </a:prstGeom>
          <a:noFill/>
        </p:spPr>
        <p:txBody>
          <a:bodyPr wrap="square">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rPr>
              <a:t>微波链路</a:t>
            </a:r>
            <a:endParaRPr lang="en-US" altLang="zh-CN" sz="1400" b="1" dirty="0">
              <a:solidFill>
                <a:srgbClr val="C00000"/>
              </a:solidFill>
              <a:latin typeface="微软雅黑" panose="020B0503020204020204" pitchFamily="34" charset="-122"/>
              <a:ea typeface="微软雅黑" panose="020B0503020204020204" pitchFamily="34" charset="-122"/>
            </a:endParaRPr>
          </a:p>
          <a:p>
            <a:pPr algn="ctr"/>
            <a:r>
              <a:rPr lang="zh-CN" altLang="en-US" sz="1400" b="1" dirty="0">
                <a:solidFill>
                  <a:srgbClr val="C00000"/>
                </a:solidFill>
                <a:latin typeface="微软雅黑" panose="020B0503020204020204" pitchFamily="34" charset="-122"/>
                <a:ea typeface="微软雅黑" panose="020B0503020204020204" pitchFamily="34" charset="-122"/>
              </a:rPr>
              <a:t>受到频谱分配限制</a:t>
            </a:r>
          </a:p>
        </p:txBody>
      </p:sp>
      <p:sp>
        <p:nvSpPr>
          <p:cNvPr id="59" name="文本框 58">
            <a:extLst>
              <a:ext uri="{FF2B5EF4-FFF2-40B4-BE49-F238E27FC236}">
                <a16:creationId xmlns:a16="http://schemas.microsoft.com/office/drawing/2014/main" id="{13156A95-99D3-4993-8BE2-EAD9D8EA5E01}"/>
              </a:ext>
            </a:extLst>
          </p:cNvPr>
          <p:cNvSpPr txBox="1"/>
          <p:nvPr/>
        </p:nvSpPr>
        <p:spPr>
          <a:xfrm>
            <a:off x="88415" y="4251136"/>
            <a:ext cx="2316222" cy="523220"/>
          </a:xfrm>
          <a:prstGeom prst="rect">
            <a:avLst/>
          </a:prstGeom>
          <a:noFill/>
        </p:spPr>
        <p:txBody>
          <a:bodyPr wrap="square">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rPr>
              <a:t>激光链路</a:t>
            </a:r>
            <a:endParaRPr lang="en-US" altLang="zh-CN" sz="1400" b="1" dirty="0">
              <a:solidFill>
                <a:srgbClr val="C00000"/>
              </a:solidFill>
              <a:latin typeface="微软雅黑" panose="020B0503020204020204" pitchFamily="34" charset="-122"/>
              <a:ea typeface="微软雅黑" panose="020B0503020204020204" pitchFamily="34" charset="-122"/>
            </a:endParaRPr>
          </a:p>
          <a:p>
            <a:pPr algn="ctr"/>
            <a:r>
              <a:rPr lang="zh-CN" altLang="en-US" sz="1400" b="1" dirty="0">
                <a:solidFill>
                  <a:srgbClr val="C00000"/>
                </a:solidFill>
                <a:latin typeface="微软雅黑" panose="020B0503020204020204" pitchFamily="34" charset="-122"/>
                <a:ea typeface="微软雅黑" panose="020B0503020204020204" pitchFamily="34" charset="-122"/>
              </a:rPr>
              <a:t>受限云层等视距问题</a:t>
            </a:r>
          </a:p>
        </p:txBody>
      </p:sp>
      <p:sp>
        <p:nvSpPr>
          <p:cNvPr id="61" name="文本框 60">
            <a:extLst>
              <a:ext uri="{FF2B5EF4-FFF2-40B4-BE49-F238E27FC236}">
                <a16:creationId xmlns:a16="http://schemas.microsoft.com/office/drawing/2014/main" id="{E79C6C0C-884F-4CF0-B4C9-1B5D1D3D4FBC}"/>
              </a:ext>
            </a:extLst>
          </p:cNvPr>
          <p:cNvSpPr txBox="1"/>
          <p:nvPr/>
        </p:nvSpPr>
        <p:spPr>
          <a:xfrm>
            <a:off x="3196166" y="6222639"/>
            <a:ext cx="3435722" cy="369332"/>
          </a:xfrm>
          <a:prstGeom prst="rect">
            <a:avLst/>
          </a:prstGeom>
          <a:noFill/>
        </p:spPr>
        <p:txBody>
          <a:bodyPr wrap="square">
            <a:spAutoFit/>
          </a:bodyPr>
          <a:lstStyle>
            <a:defPPr>
              <a:defRPr lang="zh-CN"/>
            </a:defPPr>
            <a:lvl1pPr algn="ctr">
              <a:defRPr b="1">
                <a:solidFill>
                  <a:srgbClr val="C00000"/>
                </a:solidFill>
              </a:defRPr>
            </a:lvl1pPr>
          </a:lstStyle>
          <a:p>
            <a:r>
              <a:rPr lang="zh-CN" altLang="en-US" dirty="0">
                <a:solidFill>
                  <a:schemeClr val="tx1"/>
                </a:solidFill>
                <a:latin typeface="微软雅黑" panose="020B0503020204020204" pitchFamily="34" charset="-122"/>
                <a:ea typeface="微软雅黑" panose="020B0503020204020204" pitchFamily="34" charset="-122"/>
              </a:rPr>
              <a:t>对地面站和回传基础设施的依赖</a:t>
            </a:r>
          </a:p>
        </p:txBody>
      </p:sp>
      <p:sp>
        <p:nvSpPr>
          <p:cNvPr id="63" name="文本框 62">
            <a:extLst>
              <a:ext uri="{FF2B5EF4-FFF2-40B4-BE49-F238E27FC236}">
                <a16:creationId xmlns:a16="http://schemas.microsoft.com/office/drawing/2014/main" id="{A670D45A-1E50-43B5-B8EF-4E4212181F74}"/>
              </a:ext>
            </a:extLst>
          </p:cNvPr>
          <p:cNvSpPr txBox="1"/>
          <p:nvPr/>
        </p:nvSpPr>
        <p:spPr>
          <a:xfrm>
            <a:off x="7228172" y="6222639"/>
            <a:ext cx="1867933" cy="369332"/>
          </a:xfrm>
          <a:prstGeom prst="rect">
            <a:avLst/>
          </a:prstGeom>
          <a:noFill/>
        </p:spPr>
        <p:txBody>
          <a:bodyPr wrap="square">
            <a:spAutoFit/>
          </a:bodyPr>
          <a:lstStyle>
            <a:defPPr>
              <a:defRPr lang="zh-CN"/>
            </a:defPPr>
            <a:lvl1pPr algn="ctr">
              <a:defRPr b="1">
                <a:solidFill>
                  <a:srgbClr val="C00000"/>
                </a:solidFill>
              </a:defRPr>
            </a:lvl1pPr>
          </a:lstStyle>
          <a:p>
            <a:r>
              <a:rPr lang="zh-CN" altLang="en-US" dirty="0">
                <a:solidFill>
                  <a:schemeClr val="tx1"/>
                </a:solidFill>
                <a:latin typeface="微软雅黑" panose="020B0503020204020204" pitchFamily="34" charset="-122"/>
                <a:ea typeface="微软雅黑" panose="020B0503020204020204" pitchFamily="34" charset="-122"/>
              </a:rPr>
              <a:t>高昂的运营成本 </a:t>
            </a:r>
          </a:p>
        </p:txBody>
      </p:sp>
      <p:cxnSp>
        <p:nvCxnSpPr>
          <p:cNvPr id="64" name="直接箭头连接符 63">
            <a:extLst>
              <a:ext uri="{FF2B5EF4-FFF2-40B4-BE49-F238E27FC236}">
                <a16:creationId xmlns:a16="http://schemas.microsoft.com/office/drawing/2014/main" id="{4320970A-5E2D-4F29-AEB1-5934DFED7167}"/>
              </a:ext>
            </a:extLst>
          </p:cNvPr>
          <p:cNvCxnSpPr>
            <a:cxnSpLocks/>
            <a:stCxn id="61" idx="3"/>
            <a:endCxn id="63" idx="1"/>
          </p:cNvCxnSpPr>
          <p:nvPr/>
        </p:nvCxnSpPr>
        <p:spPr>
          <a:xfrm>
            <a:off x="6631888" y="6407305"/>
            <a:ext cx="596284"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2" name="文本框 81">
            <a:extLst>
              <a:ext uri="{FF2B5EF4-FFF2-40B4-BE49-F238E27FC236}">
                <a16:creationId xmlns:a16="http://schemas.microsoft.com/office/drawing/2014/main" id="{FF89A1BA-E0D2-4356-951D-DCB61B4024E4}"/>
              </a:ext>
            </a:extLst>
          </p:cNvPr>
          <p:cNvSpPr txBox="1"/>
          <p:nvPr/>
        </p:nvSpPr>
        <p:spPr>
          <a:xfrm>
            <a:off x="1311129" y="5188294"/>
            <a:ext cx="2490757" cy="307777"/>
          </a:xfrm>
          <a:prstGeom prst="rect">
            <a:avLst/>
          </a:prstGeom>
          <a:noFill/>
        </p:spPr>
        <p:txBody>
          <a:bodyPr wrap="square">
            <a:spAutoFit/>
          </a:bodyPr>
          <a:lstStyle>
            <a:defPPr>
              <a:defRPr lang="zh-CN"/>
            </a:defPPr>
            <a:lvl1pPr algn="ctr">
              <a:defRPr b="1">
                <a:solidFill>
                  <a:srgbClr val="C00000"/>
                </a:solidFill>
              </a:defRPr>
            </a:lvl1pPr>
          </a:lstStyle>
          <a:p>
            <a:r>
              <a:rPr lang="zh-CN" altLang="en-US" sz="1400" dirty="0">
                <a:latin typeface="微软雅黑" panose="020B0503020204020204" pitchFamily="34" charset="-122"/>
                <a:ea typeface="微软雅黑" panose="020B0503020204020204" pitchFamily="34" charset="-122"/>
              </a:rPr>
              <a:t>地面站分布不均</a:t>
            </a:r>
          </a:p>
        </p:txBody>
      </p:sp>
      <p:sp>
        <p:nvSpPr>
          <p:cNvPr id="83" name="文本框 82">
            <a:extLst>
              <a:ext uri="{FF2B5EF4-FFF2-40B4-BE49-F238E27FC236}">
                <a16:creationId xmlns:a16="http://schemas.microsoft.com/office/drawing/2014/main" id="{46339CE7-D340-4194-9E5B-4779AF0CA486}"/>
              </a:ext>
            </a:extLst>
          </p:cNvPr>
          <p:cNvSpPr txBox="1"/>
          <p:nvPr/>
        </p:nvSpPr>
        <p:spPr>
          <a:xfrm>
            <a:off x="1987434" y="2818118"/>
            <a:ext cx="2301790" cy="523220"/>
          </a:xfrm>
          <a:prstGeom prst="rect">
            <a:avLst/>
          </a:prstGeom>
          <a:noFill/>
        </p:spPr>
        <p:txBody>
          <a:bodyPr wrap="square">
            <a:spAutoFit/>
          </a:bodyPr>
          <a:lstStyle>
            <a:defPPr>
              <a:defRPr lang="zh-CN"/>
            </a:defPPr>
            <a:lvl1pPr algn="ctr">
              <a:defRPr b="1">
                <a:solidFill>
                  <a:srgbClr val="C00000"/>
                </a:solidFill>
              </a:defRPr>
            </a:lvl1pPr>
          </a:lstStyle>
          <a:p>
            <a:r>
              <a:rPr lang="zh-CN" altLang="en-US" sz="1400" dirty="0">
                <a:latin typeface="微软雅黑" panose="020B0503020204020204" pitchFamily="34" charset="-122"/>
                <a:ea typeface="微软雅黑" panose="020B0503020204020204" pitchFamily="34" charset="-122"/>
              </a:rPr>
              <a:t>极端条件下的回传成本高达</a:t>
            </a:r>
            <a:r>
              <a:rPr lang="en-US" altLang="zh-CN" sz="1400" dirty="0">
                <a:latin typeface="微软雅黑" panose="020B0503020204020204" pitchFamily="34" charset="-122"/>
                <a:ea typeface="微软雅黑" panose="020B0503020204020204" pitchFamily="34" charset="-122"/>
              </a:rPr>
              <a:t>350</a:t>
            </a:r>
            <a:r>
              <a:rPr lang="zh-CN" altLang="en-US" sz="1400" dirty="0">
                <a:latin typeface="微软雅黑" panose="020B0503020204020204" pitchFamily="34" charset="-122"/>
                <a:ea typeface="微软雅黑" panose="020B0503020204020204" pitchFamily="34" charset="-122"/>
              </a:rPr>
              <a:t>美元</a:t>
            </a:r>
          </a:p>
        </p:txBody>
      </p:sp>
      <p:sp>
        <p:nvSpPr>
          <p:cNvPr id="84" name="文本框 83">
            <a:extLst>
              <a:ext uri="{FF2B5EF4-FFF2-40B4-BE49-F238E27FC236}">
                <a16:creationId xmlns:a16="http://schemas.microsoft.com/office/drawing/2014/main" id="{3F90C978-F2B3-4112-A8CB-26359C24EC39}"/>
              </a:ext>
            </a:extLst>
          </p:cNvPr>
          <p:cNvSpPr txBox="1"/>
          <p:nvPr/>
        </p:nvSpPr>
        <p:spPr>
          <a:xfrm>
            <a:off x="8206396" y="2722530"/>
            <a:ext cx="3904693" cy="3298147"/>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zh-CN" altLang="en-US" dirty="0">
                <a:latin typeface="微软雅黑" pitchFamily="34" charset="-122"/>
                <a:ea typeface="微软雅黑" pitchFamily="34" charset="-122"/>
              </a:rPr>
              <a:t>高延迟：卫星通信固有的长传播距离导致了显著的信号延迟；</a:t>
            </a:r>
            <a:endParaRPr lang="en-US" altLang="zh-CN" dirty="0">
              <a:latin typeface="微软雅黑" pitchFamily="34" charset="-122"/>
              <a:ea typeface="微软雅黑" pitchFamily="34" charset="-122"/>
            </a:endParaRPr>
          </a:p>
          <a:p>
            <a:pPr marL="285750" indent="-285750">
              <a:lnSpc>
                <a:spcPct val="130000"/>
              </a:lnSpc>
              <a:buFont typeface="Wingdings" panose="05000000000000000000" pitchFamily="2" charset="2"/>
              <a:buChar char="l"/>
            </a:pPr>
            <a:r>
              <a:rPr lang="zh-CN" altLang="en-US" dirty="0">
                <a:latin typeface="微软雅黑" pitchFamily="34" charset="-122"/>
                <a:ea typeface="微软雅黑" pitchFamily="34" charset="-122"/>
              </a:rPr>
              <a:t>带宽限制：卫星链路的带宽资源有限且成本高昂，极易发生拥塞 ；</a:t>
            </a:r>
            <a:endParaRPr lang="en-US" altLang="zh-CN" dirty="0">
              <a:latin typeface="微软雅黑" pitchFamily="34" charset="-122"/>
              <a:ea typeface="微软雅黑" pitchFamily="34" charset="-122"/>
            </a:endParaRPr>
          </a:p>
          <a:p>
            <a:pPr marL="285750" indent="-285750">
              <a:lnSpc>
                <a:spcPct val="130000"/>
              </a:lnSpc>
              <a:buFont typeface="Wingdings" panose="05000000000000000000" pitchFamily="2" charset="2"/>
              <a:buChar char="l"/>
            </a:pPr>
            <a:r>
              <a:rPr lang="zh-CN" altLang="en-US" dirty="0">
                <a:latin typeface="微软雅黑" pitchFamily="34" charset="-122"/>
                <a:ea typeface="微软雅黑" pitchFamily="34" charset="-122"/>
              </a:rPr>
              <a:t>地面回传依赖与成本：对地面站和回传基础设施的依赖不仅造成了数据瓶颈；</a:t>
            </a:r>
            <a:endParaRPr lang="en-US" altLang="zh-CN" dirty="0">
              <a:latin typeface="微软雅黑" pitchFamily="34" charset="-122"/>
              <a:ea typeface="微软雅黑" pitchFamily="34" charset="-122"/>
            </a:endParaRPr>
          </a:p>
          <a:p>
            <a:pPr marL="285750" indent="-285750">
              <a:lnSpc>
                <a:spcPct val="130000"/>
              </a:lnSpc>
              <a:buFont typeface="Wingdings" panose="05000000000000000000" pitchFamily="2" charset="2"/>
              <a:buChar char="l"/>
            </a:pPr>
            <a:r>
              <a:rPr lang="zh-CN" altLang="en-US" dirty="0">
                <a:latin typeface="微软雅黑" pitchFamily="34" charset="-122"/>
                <a:ea typeface="微软雅黑" pitchFamily="34" charset="-122"/>
              </a:rPr>
              <a:t>资源利用效率低下：服务的动态性和稀疏性，使得资源利用效率低下</a:t>
            </a:r>
            <a:endParaRPr lang="en-US" altLang="zh-CN" dirty="0">
              <a:latin typeface="微软雅黑" pitchFamily="34" charset="-122"/>
              <a:ea typeface="微软雅黑" pitchFamily="34" charset="-122"/>
            </a:endParaRPr>
          </a:p>
        </p:txBody>
      </p:sp>
      <p:sp>
        <p:nvSpPr>
          <p:cNvPr id="44" name="标题 1">
            <a:extLst>
              <a:ext uri="{FF2B5EF4-FFF2-40B4-BE49-F238E27FC236}">
                <a16:creationId xmlns:a16="http://schemas.microsoft.com/office/drawing/2014/main" id="{FFC9D424-2B01-4441-A9C9-70F2BD6AE57F}"/>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Tree>
    <p:extLst>
      <p:ext uri="{BB962C8B-B14F-4D97-AF65-F5344CB8AC3E}">
        <p14:creationId xmlns:p14="http://schemas.microsoft.com/office/powerpoint/2010/main" val="378172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为什么卫星必须部署</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能力？</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1AD67A47-0E67-4CDA-A1D6-48545B0F1BCA}"/>
              </a:ext>
            </a:extLst>
          </p:cNvPr>
          <p:cNvPicPr>
            <a:picLocks noChangeAspect="1"/>
          </p:cNvPicPr>
          <p:nvPr/>
        </p:nvPicPr>
        <p:blipFill>
          <a:blip r:embed="rId4"/>
          <a:stretch>
            <a:fillRect/>
          </a:stretch>
        </p:blipFill>
        <p:spPr>
          <a:xfrm>
            <a:off x="6474057" y="2771011"/>
            <a:ext cx="2947020" cy="2125669"/>
          </a:xfrm>
          <a:prstGeom prst="rect">
            <a:avLst/>
          </a:prstGeom>
        </p:spPr>
      </p:pic>
      <p:pic>
        <p:nvPicPr>
          <p:cNvPr id="22" name="图片 21">
            <a:extLst>
              <a:ext uri="{FF2B5EF4-FFF2-40B4-BE49-F238E27FC236}">
                <a16:creationId xmlns:a16="http://schemas.microsoft.com/office/drawing/2014/main" id="{835F47A8-92FD-473E-B756-D344A72302C3}"/>
              </a:ext>
            </a:extLst>
          </p:cNvPr>
          <p:cNvPicPr>
            <a:picLocks noChangeAspect="1"/>
          </p:cNvPicPr>
          <p:nvPr/>
        </p:nvPicPr>
        <p:blipFill>
          <a:blip r:embed="rId5"/>
          <a:stretch>
            <a:fillRect/>
          </a:stretch>
        </p:blipFill>
        <p:spPr>
          <a:xfrm>
            <a:off x="474139" y="2836564"/>
            <a:ext cx="4026332" cy="2060116"/>
          </a:xfrm>
          <a:prstGeom prst="rect">
            <a:avLst/>
          </a:prstGeom>
        </p:spPr>
      </p:pic>
      <p:grpSp>
        <p:nvGrpSpPr>
          <p:cNvPr id="23" name="组合 22">
            <a:extLst>
              <a:ext uri="{FF2B5EF4-FFF2-40B4-BE49-F238E27FC236}">
                <a16:creationId xmlns:a16="http://schemas.microsoft.com/office/drawing/2014/main" id="{0F73B14F-28D5-423A-ABCC-2B1DB2CF0F44}"/>
              </a:ext>
            </a:extLst>
          </p:cNvPr>
          <p:cNvGrpSpPr/>
          <p:nvPr/>
        </p:nvGrpSpPr>
        <p:grpSpPr>
          <a:xfrm>
            <a:off x="323460" y="4953988"/>
            <a:ext cx="5863113" cy="957551"/>
            <a:chOff x="721991" y="2298050"/>
            <a:chExt cx="3922017" cy="1626601"/>
          </a:xfrm>
          <a:solidFill>
            <a:schemeClr val="accent1">
              <a:lumMod val="40000"/>
              <a:lumOff val="60000"/>
            </a:schemeClr>
          </a:solidFill>
        </p:grpSpPr>
        <p:sp>
          <p:nvSpPr>
            <p:cNvPr id="24" name="圆角矩形 12">
              <a:extLst>
                <a:ext uri="{FF2B5EF4-FFF2-40B4-BE49-F238E27FC236}">
                  <a16:creationId xmlns:a16="http://schemas.microsoft.com/office/drawing/2014/main" id="{3B94472D-F59F-4F05-A53B-B1BD7A3A16B9}"/>
                </a:ext>
              </a:extLst>
            </p:cNvPr>
            <p:cNvSpPr/>
            <p:nvPr/>
          </p:nvSpPr>
          <p:spPr>
            <a:xfrm>
              <a:off x="721991" y="2298050"/>
              <a:ext cx="3922017" cy="1610958"/>
            </a:xfrm>
            <a:prstGeom prst="roundRect">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a:extLst>
                <a:ext uri="{FF2B5EF4-FFF2-40B4-BE49-F238E27FC236}">
                  <a16:creationId xmlns:a16="http://schemas.microsoft.com/office/drawing/2014/main" id="{6B696122-E619-454B-B13F-BCB4171381EC}"/>
                </a:ext>
              </a:extLst>
            </p:cNvPr>
            <p:cNvSpPr txBox="1"/>
            <p:nvPr/>
          </p:nvSpPr>
          <p:spPr>
            <a:xfrm>
              <a:off x="729473" y="2388206"/>
              <a:ext cx="3850853" cy="153644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zh-CN" altLang="en-US" sz="1600" b="1" dirty="0">
                  <a:solidFill>
                    <a:srgbClr val="C00000"/>
                  </a:solidFill>
                  <a:latin typeface="微软雅黑" pitchFamily="34" charset="-122"/>
                  <a:ea typeface="微软雅黑" pitchFamily="34" charset="-122"/>
                </a:rPr>
                <a:t>分离式</a:t>
              </a:r>
              <a:r>
                <a:rPr lang="en-US" altLang="zh-CN" sz="1600" b="1" dirty="0">
                  <a:solidFill>
                    <a:srgbClr val="C00000"/>
                  </a:solidFill>
                  <a:latin typeface="微软雅黑" pitchFamily="34" charset="-122"/>
                  <a:ea typeface="微软雅黑" pitchFamily="34" charset="-122"/>
                </a:rPr>
                <a:t>MME/AMF</a:t>
              </a:r>
              <a:r>
                <a:rPr lang="zh-CN" altLang="en-US" sz="1600" b="1" dirty="0">
                  <a:solidFill>
                    <a:srgbClr val="C00000"/>
                  </a:solidFill>
                  <a:latin typeface="微软雅黑" pitchFamily="34" charset="-122"/>
                  <a:ea typeface="微软雅黑" pitchFamily="34" charset="-122"/>
                </a:rPr>
                <a:t>架构</a:t>
              </a:r>
            </a:p>
            <a:p>
              <a:pPr marL="0" marR="0" lvl="0" indent="0" algn="just" defTabSz="914400" rtl="0" eaLnBrk="0" fontAlgn="base" latinLnBrk="0" hangingPunct="0">
                <a:lnSpc>
                  <a:spcPct val="120000"/>
                </a:lnSpc>
                <a:spcBef>
                  <a:spcPct val="0"/>
                </a:spcBef>
                <a:spcAft>
                  <a:spcPct val="0"/>
                </a:spcAft>
                <a:buClrTx/>
                <a:buSzTx/>
                <a:buFontTx/>
                <a:buNone/>
                <a:tabLst/>
                <a:defRPr/>
              </a:pPr>
              <a:r>
                <a:rPr lang="en-US" altLang="zh-CN" sz="1600" dirty="0">
                  <a:latin typeface="微软雅黑" pitchFamily="34" charset="-122"/>
                  <a:ea typeface="微软雅黑" pitchFamily="34" charset="-122"/>
                </a:rPr>
                <a:t>HSS</a:t>
              </a:r>
              <a:r>
                <a:rPr lang="zh-CN" altLang="en-US" sz="1600" dirty="0">
                  <a:latin typeface="微软雅黑" pitchFamily="34" charset="-122"/>
                  <a:ea typeface="微软雅黑" pitchFamily="34" charset="-122"/>
                </a:rPr>
                <a:t>位于地面，</a:t>
              </a:r>
              <a:r>
                <a:rPr lang="en-US" altLang="zh-CN" sz="1600" dirty="0">
                  <a:latin typeface="微软雅黑" pitchFamily="34" charset="-122"/>
                  <a:ea typeface="微软雅黑" pitchFamily="34" charset="-122"/>
                </a:rPr>
                <a:t>MME</a:t>
              </a:r>
              <a:r>
                <a:rPr lang="zh-CN" altLang="en-US" sz="1600" dirty="0">
                  <a:latin typeface="微软雅黑" pitchFamily="34" charset="-122"/>
                  <a:ea typeface="微软雅黑" pitchFamily="34" charset="-122"/>
                </a:rPr>
                <a:t>分为卫星上的</a:t>
              </a:r>
              <a:r>
                <a:rPr lang="en-US" altLang="zh-CN" sz="1600" dirty="0">
                  <a:latin typeface="微软雅黑" pitchFamily="34" charset="-122"/>
                  <a:ea typeface="微软雅黑" pitchFamily="34" charset="-122"/>
                </a:rPr>
                <a:t>MME/AMF</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MME-onboard</a:t>
              </a:r>
              <a:r>
                <a:rPr lang="zh-CN" altLang="en-US" sz="1600" dirty="0">
                  <a:latin typeface="微软雅黑" pitchFamily="34" charset="-122"/>
                  <a:ea typeface="微软雅黑" pitchFamily="34" charset="-122"/>
                </a:rPr>
                <a:t>）和地面网络中的</a:t>
              </a:r>
              <a:r>
                <a:rPr lang="en-US" altLang="zh-CN" sz="1600" dirty="0">
                  <a:latin typeface="微软雅黑" pitchFamily="34" charset="-122"/>
                  <a:ea typeface="微软雅黑" pitchFamily="34" charset="-122"/>
                </a:rPr>
                <a:t>MME/AMF</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MME-ground</a:t>
              </a:r>
              <a:r>
                <a:rPr lang="zh-CN" altLang="en-US" sz="1600" dirty="0">
                  <a:latin typeface="微软雅黑" pitchFamily="34" charset="-122"/>
                  <a:ea typeface="微软雅黑" pitchFamily="34" charset="-122"/>
                </a:rPr>
                <a:t>）。</a:t>
              </a:r>
            </a:p>
          </p:txBody>
        </p:sp>
      </p:grpSp>
      <p:grpSp>
        <p:nvGrpSpPr>
          <p:cNvPr id="27" name="组合 26">
            <a:extLst>
              <a:ext uri="{FF2B5EF4-FFF2-40B4-BE49-F238E27FC236}">
                <a16:creationId xmlns:a16="http://schemas.microsoft.com/office/drawing/2014/main" id="{F2F82309-9EBB-4E58-BE3A-8C67BA76A087}"/>
              </a:ext>
            </a:extLst>
          </p:cNvPr>
          <p:cNvGrpSpPr/>
          <p:nvPr/>
        </p:nvGrpSpPr>
        <p:grpSpPr>
          <a:xfrm>
            <a:off x="6377834" y="5008242"/>
            <a:ext cx="5379981" cy="907961"/>
            <a:chOff x="4737546" y="2294816"/>
            <a:chExt cx="3706838" cy="1619276"/>
          </a:xfrm>
          <a:solidFill>
            <a:schemeClr val="accent1">
              <a:lumMod val="40000"/>
              <a:lumOff val="60000"/>
            </a:schemeClr>
          </a:solidFill>
        </p:grpSpPr>
        <p:sp>
          <p:nvSpPr>
            <p:cNvPr id="28" name="文本框 14342">
              <a:extLst>
                <a:ext uri="{FF2B5EF4-FFF2-40B4-BE49-F238E27FC236}">
                  <a16:creationId xmlns:a16="http://schemas.microsoft.com/office/drawing/2014/main" id="{DCFDFC35-1680-442F-BB72-96C58F5126AB}"/>
                </a:ext>
              </a:extLst>
            </p:cNvPr>
            <p:cNvSpPr txBox="1"/>
            <p:nvPr/>
          </p:nvSpPr>
          <p:spPr>
            <a:xfrm>
              <a:off x="5182245" y="2812301"/>
              <a:ext cx="1008063" cy="338657"/>
            </a:xfrm>
            <a:prstGeom prst="rect">
              <a:avLst/>
            </a:prstGeom>
            <a:grpFill/>
            <a:ln>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铱星系统</a:t>
              </a:r>
            </a:p>
          </p:txBody>
        </p:sp>
        <p:sp>
          <p:nvSpPr>
            <p:cNvPr id="29" name="圆角矩形 12">
              <a:extLst>
                <a:ext uri="{FF2B5EF4-FFF2-40B4-BE49-F238E27FC236}">
                  <a16:creationId xmlns:a16="http://schemas.microsoft.com/office/drawing/2014/main" id="{34CE1378-06C4-4556-B4E8-F8AF1675CF7C}"/>
                </a:ext>
              </a:extLst>
            </p:cNvPr>
            <p:cNvSpPr/>
            <p:nvPr/>
          </p:nvSpPr>
          <p:spPr>
            <a:xfrm>
              <a:off x="4737547" y="2294816"/>
              <a:ext cx="3706837" cy="1610958"/>
            </a:xfrm>
            <a:prstGeom prst="roundRect">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zh-CN" altLang="en-US" sz="1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a:extLst>
                <a:ext uri="{FF2B5EF4-FFF2-40B4-BE49-F238E27FC236}">
                  <a16:creationId xmlns:a16="http://schemas.microsoft.com/office/drawing/2014/main" id="{11D8B5DB-F1BF-4242-8165-F7162B4F32FC}"/>
                </a:ext>
              </a:extLst>
            </p:cNvPr>
            <p:cNvSpPr txBox="1"/>
            <p:nvPr/>
          </p:nvSpPr>
          <p:spPr>
            <a:xfrm>
              <a:off x="4737546" y="2301028"/>
              <a:ext cx="3706838" cy="161306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zh-CN" altLang="en-US" sz="1600" b="1" dirty="0">
                  <a:solidFill>
                    <a:srgbClr val="C00000"/>
                  </a:solidFill>
                  <a:latin typeface="微软雅黑" pitchFamily="34" charset="-122"/>
                  <a:ea typeface="微软雅黑" pitchFamily="34" charset="-122"/>
                </a:rPr>
                <a:t>全核心网上星</a:t>
              </a:r>
              <a:endParaRPr lang="en-US" altLang="zh-CN" sz="1600" b="1" dirty="0">
                <a:solidFill>
                  <a:srgbClr val="C00000"/>
                </a:solidFill>
                <a:latin typeface="微软雅黑" pitchFamily="34" charset="-122"/>
                <a:ea typeface="微软雅黑" pitchFamily="34" charset="-122"/>
              </a:endParaRPr>
            </a:p>
            <a:p>
              <a:pPr marL="0" marR="0" lvl="0" indent="0" algn="just" defTabSz="914400" rtl="0" eaLnBrk="0" fontAlgn="base" latinLnBrk="0" hangingPunct="0">
                <a:lnSpc>
                  <a:spcPct val="120000"/>
                </a:lnSpc>
                <a:spcBef>
                  <a:spcPct val="0"/>
                </a:spcBef>
                <a:spcAft>
                  <a:spcPct val="0"/>
                </a:spcAft>
                <a:buClrTx/>
                <a:buSzTx/>
                <a:buFontTx/>
                <a:buNone/>
                <a:tabLst/>
                <a:defRPr/>
              </a:pPr>
              <a:r>
                <a:rPr lang="zh-CN" altLang="en-US" sz="1600" dirty="0">
                  <a:latin typeface="微软雅黑" pitchFamily="34" charset="-122"/>
                  <a:ea typeface="微软雅黑" pitchFamily="34" charset="-122"/>
                </a:rPr>
                <a:t>将</a:t>
              </a:r>
              <a:r>
                <a:rPr lang="en-US" altLang="zh-CN" sz="1600" dirty="0">
                  <a:latin typeface="微软雅黑" pitchFamily="34" charset="-122"/>
                  <a:ea typeface="微软雅黑" pitchFamily="34" charset="-122"/>
                </a:rPr>
                <a:t>RAN,MME, AMF, AUSF, UDM, SMSC, IMS</a:t>
              </a:r>
              <a:r>
                <a:rPr lang="zh-CN" altLang="en-US" sz="1600" dirty="0">
                  <a:latin typeface="微软雅黑" pitchFamily="34" charset="-122"/>
                  <a:ea typeface="微软雅黑" pitchFamily="34" charset="-122"/>
                </a:rPr>
                <a:t>都部署在每颗卫星上，在卫星和地面上部署代理</a:t>
              </a:r>
            </a:p>
          </p:txBody>
        </p:sp>
      </p:grpSp>
      <p:sp>
        <p:nvSpPr>
          <p:cNvPr id="31" name="文本框 30">
            <a:extLst>
              <a:ext uri="{FF2B5EF4-FFF2-40B4-BE49-F238E27FC236}">
                <a16:creationId xmlns:a16="http://schemas.microsoft.com/office/drawing/2014/main" id="{A61957EC-E232-4DBF-A7BE-D81484A9F974}"/>
              </a:ext>
            </a:extLst>
          </p:cNvPr>
          <p:cNvSpPr txBox="1"/>
          <p:nvPr/>
        </p:nvSpPr>
        <p:spPr>
          <a:xfrm>
            <a:off x="2974458" y="2836564"/>
            <a:ext cx="3212115" cy="738664"/>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作为客户端的卫星本身使用本地数据训练模型；只有模型更新与中央服务器（可能是地面站或其他卫星）共享。</a:t>
            </a:r>
            <a:endParaRPr lang="en-US" altLang="zh-CN" sz="1400"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2387A3CF-6FD3-4FEA-B487-0A4445FDD1A4}"/>
              </a:ext>
            </a:extLst>
          </p:cNvPr>
          <p:cNvSpPr txBox="1"/>
          <p:nvPr/>
        </p:nvSpPr>
        <p:spPr>
          <a:xfrm>
            <a:off x="9539844" y="2845708"/>
            <a:ext cx="2099204" cy="954107"/>
          </a:xfrm>
          <a:prstGeom prst="rect">
            <a:avLst/>
          </a:prstGeom>
          <a:noFill/>
        </p:spPr>
        <p:txBody>
          <a:bodyPr wrap="square">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卫星核心网元也可负责促进这些模型更新的通信，管理训练连接，并可能承载聚合器功能</a:t>
            </a:r>
          </a:p>
        </p:txBody>
      </p:sp>
      <p:sp>
        <p:nvSpPr>
          <p:cNvPr id="33" name="文本框 32">
            <a:extLst>
              <a:ext uri="{FF2B5EF4-FFF2-40B4-BE49-F238E27FC236}">
                <a16:creationId xmlns:a16="http://schemas.microsoft.com/office/drawing/2014/main" id="{AF317A78-9DA1-4C4E-892B-E0B153E23A12}"/>
              </a:ext>
            </a:extLst>
          </p:cNvPr>
          <p:cNvSpPr txBox="1"/>
          <p:nvPr/>
        </p:nvSpPr>
        <p:spPr>
          <a:xfrm>
            <a:off x="4530151" y="4318040"/>
            <a:ext cx="1561221" cy="523220"/>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更新通过地面</a:t>
            </a:r>
            <a:r>
              <a:rPr lang="en-US" altLang="zh-CN" sz="1400" dirty="0">
                <a:latin typeface="微软雅黑" panose="020B0503020204020204" pitchFamily="34" charset="-122"/>
                <a:ea typeface="微软雅黑" panose="020B0503020204020204" pitchFamily="34" charset="-122"/>
              </a:rPr>
              <a:t>MME</a:t>
            </a:r>
            <a:r>
              <a:rPr lang="zh-CN" altLang="en-US" sz="1400" dirty="0">
                <a:latin typeface="微软雅黑" panose="020B0503020204020204" pitchFamily="34" charset="-122"/>
                <a:ea typeface="微软雅黑" panose="020B0503020204020204" pitchFamily="34" charset="-122"/>
              </a:rPr>
              <a:t>路由</a:t>
            </a:r>
            <a:endParaRPr lang="zh-CN" altLang="en-US" sz="1400" dirty="0"/>
          </a:p>
        </p:txBody>
      </p:sp>
      <p:sp>
        <p:nvSpPr>
          <p:cNvPr id="34" name="文本框 33">
            <a:extLst>
              <a:ext uri="{FF2B5EF4-FFF2-40B4-BE49-F238E27FC236}">
                <a16:creationId xmlns:a16="http://schemas.microsoft.com/office/drawing/2014/main" id="{E8416A51-6F5E-4A0A-AF73-431E140B1012}"/>
              </a:ext>
            </a:extLst>
          </p:cNvPr>
          <p:cNvSpPr txBox="1"/>
          <p:nvPr/>
        </p:nvSpPr>
        <p:spPr>
          <a:xfrm>
            <a:off x="9539844" y="4318040"/>
            <a:ext cx="1561221" cy="523220"/>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更新通过核心网上星的卫星</a:t>
            </a:r>
            <a:endParaRPr lang="zh-CN" altLang="en-US" sz="1400" dirty="0"/>
          </a:p>
        </p:txBody>
      </p:sp>
      <p:sp>
        <p:nvSpPr>
          <p:cNvPr id="35" name="圆角矩形 3">
            <a:extLst>
              <a:ext uri="{FF2B5EF4-FFF2-40B4-BE49-F238E27FC236}">
                <a16:creationId xmlns:a16="http://schemas.microsoft.com/office/drawing/2014/main" id="{D0913BDC-15FD-4C9B-8C1D-5D8A6178AABA}"/>
              </a:ext>
            </a:extLst>
          </p:cNvPr>
          <p:cNvSpPr>
            <a:spLocks noChangeArrowheads="1"/>
          </p:cNvSpPr>
          <p:nvPr/>
        </p:nvSpPr>
        <p:spPr bwMode="auto">
          <a:xfrm>
            <a:off x="708661" y="2031769"/>
            <a:ext cx="10656024" cy="678968"/>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sp>
        <p:nvSpPr>
          <p:cNvPr id="36" name="矩形 171">
            <a:extLst>
              <a:ext uri="{FF2B5EF4-FFF2-40B4-BE49-F238E27FC236}">
                <a16:creationId xmlns:a16="http://schemas.microsoft.com/office/drawing/2014/main" id="{2D08E17B-0FBA-4FDA-AAE7-900506B10DF5}"/>
              </a:ext>
            </a:extLst>
          </p:cNvPr>
          <p:cNvSpPr>
            <a:spLocks noChangeArrowheads="1"/>
          </p:cNvSpPr>
          <p:nvPr/>
        </p:nvSpPr>
        <p:spPr bwMode="auto">
          <a:xfrm>
            <a:off x="787327" y="2137767"/>
            <a:ext cx="10577358"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联邦学习（</a:t>
            </a:r>
            <a:r>
              <a:rPr lang="en-US" altLang="zh-CN" sz="2000" dirty="0">
                <a:latin typeface="微软雅黑" pitchFamily="34" charset="-122"/>
                <a:ea typeface="微软雅黑" pitchFamily="34" charset="-122"/>
              </a:rPr>
              <a:t>FL</a:t>
            </a:r>
            <a:r>
              <a:rPr lang="zh-CN" altLang="en-US" sz="2000" dirty="0">
                <a:latin typeface="微软雅黑" pitchFamily="34" charset="-122"/>
                <a:ea typeface="微软雅黑" pitchFamily="34" charset="-122"/>
              </a:rPr>
              <a:t>）和拆分学习（</a:t>
            </a:r>
            <a:r>
              <a:rPr lang="en-US" altLang="zh-CN" sz="2000" dirty="0">
                <a:latin typeface="微软雅黑" pitchFamily="34" charset="-122"/>
                <a:ea typeface="微软雅黑" pitchFamily="34" charset="-122"/>
              </a:rPr>
              <a:t>SL</a:t>
            </a:r>
            <a:r>
              <a:rPr lang="zh-CN" altLang="en-US" sz="2000" dirty="0">
                <a:latin typeface="微软雅黑" pitchFamily="34" charset="-122"/>
                <a:ea typeface="微软雅黑" pitchFamily="34" charset="-122"/>
              </a:rPr>
              <a:t>）因其在不共享原始数据方面具有隐私保护潜力</a:t>
            </a:r>
          </a:p>
        </p:txBody>
      </p:sp>
      <p:pic>
        <p:nvPicPr>
          <p:cNvPr id="37" name="圆角矩形 5">
            <a:extLst>
              <a:ext uri="{FF2B5EF4-FFF2-40B4-BE49-F238E27FC236}">
                <a16:creationId xmlns:a16="http://schemas.microsoft.com/office/drawing/2014/main" id="{F52C5BC6-B825-49B8-B220-6579AE0FD36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7">
            <a:extLst>
              <a:ext uri="{FF2B5EF4-FFF2-40B4-BE49-F238E27FC236}">
                <a16:creationId xmlns:a16="http://schemas.microsoft.com/office/drawing/2014/main" id="{FCD5865C-AF47-4C5D-9FB0-AE6F26F07D98}"/>
              </a:ext>
            </a:extLst>
          </p:cNvPr>
          <p:cNvSpPr txBox="1">
            <a:spLocks noChangeArrowheads="1"/>
          </p:cNvSpPr>
          <p:nvPr/>
        </p:nvSpPr>
        <p:spPr bwMode="auto">
          <a:xfrm>
            <a:off x="1183713" y="1765711"/>
            <a:ext cx="3730314"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卫星在轨参与</a:t>
            </a:r>
            <a:r>
              <a:rPr lang="en-US" altLang="zh-CN" sz="2400" b="1" dirty="0">
                <a:solidFill>
                  <a:srgbClr val="FFFFFF"/>
                </a:solidFill>
                <a:latin typeface="微软雅黑" panose="020B0503020204020204" pitchFamily="34" charset="-122"/>
                <a:ea typeface="微软雅黑" panose="020B0503020204020204" pitchFamily="34" charset="-122"/>
              </a:rPr>
              <a:t>AI</a:t>
            </a:r>
            <a:r>
              <a:rPr lang="zh-CN" altLang="en-US" sz="2400" b="1" dirty="0">
                <a:solidFill>
                  <a:srgbClr val="FFFFFF"/>
                </a:solidFill>
                <a:latin typeface="微软雅黑" panose="020B0503020204020204" pitchFamily="34" charset="-122"/>
                <a:ea typeface="微软雅黑" panose="020B0503020204020204" pitchFamily="34" charset="-122"/>
              </a:rPr>
              <a:t>训练</a:t>
            </a:r>
          </a:p>
        </p:txBody>
      </p:sp>
      <p:sp>
        <p:nvSpPr>
          <p:cNvPr id="39" name="标题 1">
            <a:extLst>
              <a:ext uri="{FF2B5EF4-FFF2-40B4-BE49-F238E27FC236}">
                <a16:creationId xmlns:a16="http://schemas.microsoft.com/office/drawing/2014/main" id="{BAD4375A-9A73-473E-9583-1418561F0187}"/>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
        <p:nvSpPr>
          <p:cNvPr id="40" name="文本框 39">
            <a:extLst>
              <a:ext uri="{FF2B5EF4-FFF2-40B4-BE49-F238E27FC236}">
                <a16:creationId xmlns:a16="http://schemas.microsoft.com/office/drawing/2014/main" id="{DF1FA30B-C30E-480A-ABD4-C8FE337FDC6E}"/>
              </a:ext>
            </a:extLst>
          </p:cNvPr>
          <p:cNvSpPr txBox="1"/>
          <p:nvPr/>
        </p:nvSpPr>
        <p:spPr>
          <a:xfrm>
            <a:off x="1891937" y="6220020"/>
            <a:ext cx="8398869" cy="369332"/>
          </a:xfrm>
          <a:prstGeom prst="rect">
            <a:avLst/>
          </a:prstGeom>
          <a:noFill/>
        </p:spPr>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随着卫星核心网能力增强，</a:t>
            </a:r>
            <a:r>
              <a:rPr lang="en-US" altLang="zh-CN" dirty="0"/>
              <a:t>AI</a:t>
            </a:r>
            <a:r>
              <a:rPr lang="zh-CN" altLang="en-US" dirty="0"/>
              <a:t>会成为星上数据处理与决策不可或缺的关键工具。</a:t>
            </a:r>
          </a:p>
        </p:txBody>
      </p:sp>
    </p:spTree>
    <p:extLst>
      <p:ext uri="{BB962C8B-B14F-4D97-AF65-F5344CB8AC3E}">
        <p14:creationId xmlns:p14="http://schemas.microsoft.com/office/powerpoint/2010/main" val="21115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750"/>
                                        <p:tgtEl>
                                          <p:spTgt spid="23"/>
                                        </p:tgtEl>
                                      </p:cBhvr>
                                    </p:animEffect>
                                  </p:childTnLst>
                                </p:cTn>
                              </p:par>
                              <p:par>
                                <p:cTn id="8" presetID="10" presetClass="entr" presetSubtype="0" fill="hold"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卫星参与</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的典型流程与关键环节</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30618244-F947-4FFB-A814-B37BF5C9BD5B}"/>
              </a:ext>
            </a:extLst>
          </p:cNvPr>
          <p:cNvGrpSpPr/>
          <p:nvPr/>
        </p:nvGrpSpPr>
        <p:grpSpPr>
          <a:xfrm>
            <a:off x="117581" y="3237921"/>
            <a:ext cx="11956837" cy="2870746"/>
            <a:chOff x="191702" y="2865252"/>
            <a:chExt cx="11956837" cy="2870746"/>
          </a:xfrm>
        </p:grpSpPr>
        <p:sp>
          <p:nvSpPr>
            <p:cNvPr id="10" name="矩形: 圆角 9">
              <a:extLst>
                <a:ext uri="{FF2B5EF4-FFF2-40B4-BE49-F238E27FC236}">
                  <a16:creationId xmlns:a16="http://schemas.microsoft.com/office/drawing/2014/main" id="{A9E56258-E2BC-4489-A014-99CDE8EB816D}"/>
                </a:ext>
              </a:extLst>
            </p:cNvPr>
            <p:cNvSpPr/>
            <p:nvPr/>
          </p:nvSpPr>
          <p:spPr>
            <a:xfrm>
              <a:off x="652156" y="2866385"/>
              <a:ext cx="1777041"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数据收集</a:t>
              </a:r>
            </a:p>
          </p:txBody>
        </p:sp>
        <p:sp>
          <p:nvSpPr>
            <p:cNvPr id="11" name="矩形: 圆角 10">
              <a:extLst>
                <a:ext uri="{FF2B5EF4-FFF2-40B4-BE49-F238E27FC236}">
                  <a16:creationId xmlns:a16="http://schemas.microsoft.com/office/drawing/2014/main" id="{15A6E81C-C9D4-4FC2-B4E7-7EED9562E159}"/>
                </a:ext>
              </a:extLst>
            </p:cNvPr>
            <p:cNvSpPr/>
            <p:nvPr/>
          </p:nvSpPr>
          <p:spPr>
            <a:xfrm>
              <a:off x="3648858" y="2865252"/>
              <a:ext cx="1880528"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数据预处理</a:t>
              </a:r>
            </a:p>
          </p:txBody>
        </p:sp>
        <p:cxnSp>
          <p:nvCxnSpPr>
            <p:cNvPr id="12" name="直接箭头连接符 11">
              <a:extLst>
                <a:ext uri="{FF2B5EF4-FFF2-40B4-BE49-F238E27FC236}">
                  <a16:creationId xmlns:a16="http://schemas.microsoft.com/office/drawing/2014/main" id="{4B730937-BE2D-4B94-80BA-71A335C06CF1}"/>
                </a:ext>
              </a:extLst>
            </p:cNvPr>
            <p:cNvCxnSpPr>
              <a:cxnSpLocks/>
              <a:stCxn id="10" idx="3"/>
              <a:endCxn id="11" idx="1"/>
            </p:cNvCxnSpPr>
            <p:nvPr/>
          </p:nvCxnSpPr>
          <p:spPr>
            <a:xfrm flipV="1">
              <a:off x="2429197" y="3262819"/>
              <a:ext cx="1219661" cy="1133"/>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1FF68C43-B1CD-4FFA-B9A9-91E5F4C4BCC8}"/>
                </a:ext>
              </a:extLst>
            </p:cNvPr>
            <p:cNvSpPr/>
            <p:nvPr/>
          </p:nvSpPr>
          <p:spPr>
            <a:xfrm>
              <a:off x="6800809" y="2865252"/>
              <a:ext cx="1880528"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模型训练</a:t>
              </a:r>
            </a:p>
          </p:txBody>
        </p:sp>
        <p:cxnSp>
          <p:nvCxnSpPr>
            <p:cNvPr id="14" name="直接箭头连接符 13">
              <a:extLst>
                <a:ext uri="{FF2B5EF4-FFF2-40B4-BE49-F238E27FC236}">
                  <a16:creationId xmlns:a16="http://schemas.microsoft.com/office/drawing/2014/main" id="{582F69E1-073A-4807-A374-C5261A0C641C}"/>
                </a:ext>
              </a:extLst>
            </p:cNvPr>
            <p:cNvCxnSpPr>
              <a:cxnSpLocks/>
              <a:stCxn id="11" idx="3"/>
              <a:endCxn id="13" idx="1"/>
            </p:cNvCxnSpPr>
            <p:nvPr/>
          </p:nvCxnSpPr>
          <p:spPr>
            <a:xfrm>
              <a:off x="5529386" y="3262819"/>
              <a:ext cx="1271423"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对话气泡: 圆角矩形 14">
              <a:extLst>
                <a:ext uri="{FF2B5EF4-FFF2-40B4-BE49-F238E27FC236}">
                  <a16:creationId xmlns:a16="http://schemas.microsoft.com/office/drawing/2014/main" id="{81B7AB06-62B9-4283-BBCF-49B1BD088751}"/>
                </a:ext>
              </a:extLst>
            </p:cNvPr>
            <p:cNvSpPr/>
            <p:nvPr/>
          </p:nvSpPr>
          <p:spPr>
            <a:xfrm rot="10800000">
              <a:off x="191703" y="3902681"/>
              <a:ext cx="2629006" cy="1833317"/>
            </a:xfrm>
            <a:prstGeom prst="wedgeRoundRectCallout">
              <a:avLst>
                <a:gd name="adj1" fmla="val 3974"/>
                <a:gd name="adj2" fmla="val 6506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69E323E3-E906-4266-A485-E17DD67C068D}"/>
                </a:ext>
              </a:extLst>
            </p:cNvPr>
            <p:cNvSpPr txBox="1"/>
            <p:nvPr/>
          </p:nvSpPr>
          <p:spPr>
            <a:xfrm>
              <a:off x="191702" y="3967908"/>
              <a:ext cx="2985186" cy="1705403"/>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1800" b="0" i="0" u="none" strike="noStrike" baseline="0" dirty="0">
                  <a:solidFill>
                    <a:srgbClr val="000000"/>
                  </a:solidFill>
                  <a:latin typeface="微软雅黑" panose="020B0503020204020204" pitchFamily="34" charset="-122"/>
                  <a:ea typeface="微软雅黑" panose="020B0503020204020204" pitchFamily="34" charset="-122"/>
                </a:rPr>
                <a:t>收集哪种类型的数据</a:t>
              </a:r>
              <a:endParaRPr lang="en-US" altLang="zh-CN" sz="1800" b="0" i="0" u="none" strike="noStrike" baseline="0" dirty="0">
                <a:solidFill>
                  <a:srgbClr val="0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从哪些终端收集数据？</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从哪些网元收集数据？</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数据收集的周期？</a:t>
              </a:r>
              <a:endParaRPr lang="en-US" altLang="zh-CN" dirty="0">
                <a:latin typeface="微软雅黑" panose="020B0503020204020204" pitchFamily="34" charset="-122"/>
                <a:ea typeface="微软雅黑" panose="020B0503020204020204" pitchFamily="34" charset="-122"/>
              </a:endParaRPr>
            </a:p>
          </p:txBody>
        </p:sp>
        <p:sp>
          <p:nvSpPr>
            <p:cNvPr id="17" name="对话气泡: 圆角矩形 16">
              <a:extLst>
                <a:ext uri="{FF2B5EF4-FFF2-40B4-BE49-F238E27FC236}">
                  <a16:creationId xmlns:a16="http://schemas.microsoft.com/office/drawing/2014/main" id="{4CF0F09A-F5FE-4CA7-BBDD-B2CE5F41ABA4}"/>
                </a:ext>
              </a:extLst>
            </p:cNvPr>
            <p:cNvSpPr/>
            <p:nvPr/>
          </p:nvSpPr>
          <p:spPr>
            <a:xfrm rot="10800000">
              <a:off x="2979505" y="3927792"/>
              <a:ext cx="3302494" cy="1808206"/>
            </a:xfrm>
            <a:prstGeom prst="wedgeRoundRectCallout">
              <a:avLst>
                <a:gd name="adj1" fmla="val 6130"/>
                <a:gd name="adj2" fmla="val 587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BF1E51E9-82CE-4744-A115-9544A83776CE}"/>
                </a:ext>
              </a:extLst>
            </p:cNvPr>
            <p:cNvSpPr txBox="1"/>
            <p:nvPr/>
          </p:nvSpPr>
          <p:spPr>
            <a:xfrm>
              <a:off x="2979509" y="3968532"/>
              <a:ext cx="3302495" cy="170540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数据存放在哪？</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收集数据后如何脱敏？</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共享数据如何保障用户隐私</a:t>
              </a:r>
              <a:r>
                <a:rPr lang="en-US" altLang="zh-CN" dirty="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共享数据如何保障网络安全</a:t>
              </a:r>
              <a:r>
                <a:rPr lang="en-US" altLang="zh-CN" dirty="0">
                  <a:latin typeface="微软雅黑" panose="020B0503020204020204" pitchFamily="34" charset="-122"/>
                  <a:ea typeface="微软雅黑" panose="020B0503020204020204" pitchFamily="34" charset="-122"/>
                </a:rPr>
                <a:t>?</a:t>
              </a:r>
            </a:p>
          </p:txBody>
        </p:sp>
        <p:sp>
          <p:nvSpPr>
            <p:cNvPr id="19" name="对话气泡: 圆角矩形 18">
              <a:extLst>
                <a:ext uri="{FF2B5EF4-FFF2-40B4-BE49-F238E27FC236}">
                  <a16:creationId xmlns:a16="http://schemas.microsoft.com/office/drawing/2014/main" id="{2F1CEF73-A522-4357-B75C-B1E478E09852}"/>
                </a:ext>
              </a:extLst>
            </p:cNvPr>
            <p:cNvSpPr/>
            <p:nvPr/>
          </p:nvSpPr>
          <p:spPr>
            <a:xfrm rot="10800000">
              <a:off x="6479388" y="3925354"/>
              <a:ext cx="2607252" cy="1747957"/>
            </a:xfrm>
            <a:prstGeom prst="wedgeRoundRectCallout">
              <a:avLst>
                <a:gd name="adj1" fmla="val 6130"/>
                <a:gd name="adj2" fmla="val 6414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1F09FCDA-B927-49E2-9AC3-BEBCE41E1169}"/>
                </a:ext>
              </a:extLst>
            </p:cNvPr>
            <p:cNvSpPr txBox="1"/>
            <p:nvPr/>
          </p:nvSpPr>
          <p:spPr>
            <a:xfrm>
              <a:off x="6479388" y="3967908"/>
              <a:ext cx="2607252" cy="170540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谁能拿到数据？</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如何安全共享数据？</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如何安全训练模型？</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中间数据如何保护？</a:t>
              </a:r>
              <a:endParaRPr lang="en-US" altLang="zh-CN" dirty="0">
                <a:latin typeface="微软雅黑" panose="020B0503020204020204" pitchFamily="34" charset="-122"/>
                <a:ea typeface="微软雅黑" panose="020B0503020204020204" pitchFamily="34" charset="-122"/>
              </a:endParaRPr>
            </a:p>
          </p:txBody>
        </p:sp>
        <p:sp>
          <p:nvSpPr>
            <p:cNvPr id="21" name="矩形: 圆角 20">
              <a:extLst>
                <a:ext uri="{FF2B5EF4-FFF2-40B4-BE49-F238E27FC236}">
                  <a16:creationId xmlns:a16="http://schemas.microsoft.com/office/drawing/2014/main" id="{C7A9FEB8-06B8-42A3-8823-373C00F04241}"/>
                </a:ext>
              </a:extLst>
            </p:cNvPr>
            <p:cNvSpPr/>
            <p:nvPr/>
          </p:nvSpPr>
          <p:spPr>
            <a:xfrm>
              <a:off x="10074782" y="2865252"/>
              <a:ext cx="1880528" cy="795134"/>
            </a:xfrm>
            <a:prstGeom prst="roundRect">
              <a:avLst/>
            </a:prstGeom>
            <a:solidFill>
              <a:schemeClr val="accent5">
                <a:lumMod val="20000"/>
                <a:lumOff val="80000"/>
              </a:schemeClr>
            </a:solidFill>
            <a:ln>
              <a:solidFill>
                <a:srgbClr val="3E8D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模型部署与推理</a:t>
              </a:r>
            </a:p>
          </p:txBody>
        </p:sp>
        <p:cxnSp>
          <p:nvCxnSpPr>
            <p:cNvPr id="22" name="直接箭头连接符 21">
              <a:extLst>
                <a:ext uri="{FF2B5EF4-FFF2-40B4-BE49-F238E27FC236}">
                  <a16:creationId xmlns:a16="http://schemas.microsoft.com/office/drawing/2014/main" id="{4651EC72-A2DC-4922-94E5-8207FA062F1C}"/>
                </a:ext>
              </a:extLst>
            </p:cNvPr>
            <p:cNvCxnSpPr>
              <a:cxnSpLocks/>
              <a:stCxn id="13" idx="3"/>
              <a:endCxn id="21" idx="1"/>
            </p:cNvCxnSpPr>
            <p:nvPr/>
          </p:nvCxnSpPr>
          <p:spPr>
            <a:xfrm>
              <a:off x="8681337" y="3262819"/>
              <a:ext cx="1393445"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对话气泡: 圆角矩形 22">
              <a:extLst>
                <a:ext uri="{FF2B5EF4-FFF2-40B4-BE49-F238E27FC236}">
                  <a16:creationId xmlns:a16="http://schemas.microsoft.com/office/drawing/2014/main" id="{0BFB4122-E535-48D9-83B0-3BB4827F2D43}"/>
                </a:ext>
              </a:extLst>
            </p:cNvPr>
            <p:cNvSpPr/>
            <p:nvPr/>
          </p:nvSpPr>
          <p:spPr>
            <a:xfrm rot="10800000">
              <a:off x="9306848" y="3931344"/>
              <a:ext cx="2841691" cy="1439969"/>
            </a:xfrm>
            <a:prstGeom prst="wedgeRoundRectCallout">
              <a:avLst>
                <a:gd name="adj1" fmla="val 6130"/>
                <a:gd name="adj2" fmla="val 6414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4C9F1BB7-4A67-4E10-8817-C467BB2BA54A}"/>
                </a:ext>
              </a:extLst>
            </p:cNvPr>
            <p:cNvSpPr txBox="1"/>
            <p:nvPr/>
          </p:nvSpPr>
          <p:spPr>
            <a:xfrm>
              <a:off x="9283888" y="3973900"/>
              <a:ext cx="2841690" cy="128990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谁能使用访问该模型？</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模型部署在哪？</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如何避免模型窃取攻击？</a:t>
              </a:r>
              <a:endParaRPr lang="en-US" altLang="zh-CN" dirty="0">
                <a:latin typeface="微软雅黑" panose="020B0503020204020204" pitchFamily="34" charset="-122"/>
                <a:ea typeface="微软雅黑" panose="020B0503020204020204" pitchFamily="34" charset="-122"/>
              </a:endParaRPr>
            </a:p>
          </p:txBody>
        </p:sp>
      </p:grpSp>
      <p:sp>
        <p:nvSpPr>
          <p:cNvPr id="25" name="圆角矩形 3">
            <a:extLst>
              <a:ext uri="{FF2B5EF4-FFF2-40B4-BE49-F238E27FC236}">
                <a16:creationId xmlns:a16="http://schemas.microsoft.com/office/drawing/2014/main" id="{187AEDD6-9118-496C-90DB-1CF7FDB8C6DE}"/>
              </a:ext>
            </a:extLst>
          </p:cNvPr>
          <p:cNvSpPr>
            <a:spLocks noChangeArrowheads="1"/>
          </p:cNvSpPr>
          <p:nvPr/>
        </p:nvSpPr>
        <p:spPr bwMode="auto">
          <a:xfrm>
            <a:off x="708661" y="2031769"/>
            <a:ext cx="10656024" cy="1064410"/>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sp>
        <p:nvSpPr>
          <p:cNvPr id="27" name="矩形 171">
            <a:extLst>
              <a:ext uri="{FF2B5EF4-FFF2-40B4-BE49-F238E27FC236}">
                <a16:creationId xmlns:a16="http://schemas.microsoft.com/office/drawing/2014/main" id="{287F8BD1-443D-4E9F-B279-8BC8EF06E326}"/>
              </a:ext>
            </a:extLst>
          </p:cNvPr>
          <p:cNvSpPr>
            <a:spLocks noChangeArrowheads="1"/>
          </p:cNvSpPr>
          <p:nvPr/>
        </p:nvSpPr>
        <p:spPr bwMode="auto">
          <a:xfrm>
            <a:off x="787327" y="2137767"/>
            <a:ext cx="10577358"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传统的</a:t>
            </a:r>
            <a:r>
              <a:rPr lang="en-US" altLang="zh-CN" sz="2000" dirty="0">
                <a:latin typeface="微软雅黑" pitchFamily="34" charset="-122"/>
                <a:ea typeface="微软雅黑" pitchFamily="34" charset="-122"/>
              </a:rPr>
              <a:t>AI/ML</a:t>
            </a:r>
            <a:r>
              <a:rPr lang="zh-CN" altLang="en-US" sz="2000" dirty="0">
                <a:latin typeface="微软雅黑" pitchFamily="34" charset="-122"/>
                <a:ea typeface="微软雅黑" pitchFamily="34" charset="-122"/>
              </a:rPr>
              <a:t>模型生命周期集成到核心网上星的卫星网络中，需要解决新的问题和安全风险。</a:t>
            </a:r>
          </a:p>
          <a:p>
            <a:pPr>
              <a:lnSpc>
                <a:spcPct val="150000"/>
              </a:lnSpc>
            </a:pPr>
            <a:r>
              <a:rPr lang="en-US" altLang="zh-CN" sz="2000" dirty="0">
                <a:latin typeface="微软雅黑" pitchFamily="34" charset="-122"/>
                <a:ea typeface="微软雅黑" pitchFamily="34" charset="-122"/>
              </a:rPr>
              <a:t>AI/ML</a:t>
            </a:r>
            <a:r>
              <a:rPr lang="zh-CN" altLang="en-US" sz="2000" dirty="0">
                <a:latin typeface="微软雅黑" pitchFamily="34" charset="-122"/>
                <a:ea typeface="微软雅黑" pitchFamily="34" charset="-122"/>
              </a:rPr>
              <a:t>模型生命周期通常包括数据收集、预处理、模型训练和模型部署。</a:t>
            </a:r>
          </a:p>
        </p:txBody>
      </p:sp>
      <p:pic>
        <p:nvPicPr>
          <p:cNvPr id="28" name="圆角矩形 5">
            <a:extLst>
              <a:ext uri="{FF2B5EF4-FFF2-40B4-BE49-F238E27FC236}">
                <a16:creationId xmlns:a16="http://schemas.microsoft.com/office/drawing/2014/main" id="{BF2D010A-E626-4E31-B117-69264D41D43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48" y="1705390"/>
            <a:ext cx="4021888"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7">
            <a:extLst>
              <a:ext uri="{FF2B5EF4-FFF2-40B4-BE49-F238E27FC236}">
                <a16:creationId xmlns:a16="http://schemas.microsoft.com/office/drawing/2014/main" id="{4E459885-A1FF-4CE3-800C-EE5C28B0CDC3}"/>
              </a:ext>
            </a:extLst>
          </p:cNvPr>
          <p:cNvSpPr txBox="1">
            <a:spLocks noChangeArrowheads="1"/>
          </p:cNvSpPr>
          <p:nvPr/>
        </p:nvSpPr>
        <p:spPr bwMode="auto">
          <a:xfrm>
            <a:off x="1183713" y="1765711"/>
            <a:ext cx="3730314"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卫星星座带来的海量数据</a:t>
            </a:r>
          </a:p>
        </p:txBody>
      </p:sp>
      <p:sp>
        <p:nvSpPr>
          <p:cNvPr id="30" name="标题 1">
            <a:extLst>
              <a:ext uri="{FF2B5EF4-FFF2-40B4-BE49-F238E27FC236}">
                <a16:creationId xmlns:a16="http://schemas.microsoft.com/office/drawing/2014/main" id="{D5325975-AD49-439E-97D3-8857E1C3D55E}"/>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
        <p:nvSpPr>
          <p:cNvPr id="31" name="文本框 30">
            <a:extLst>
              <a:ext uri="{FF2B5EF4-FFF2-40B4-BE49-F238E27FC236}">
                <a16:creationId xmlns:a16="http://schemas.microsoft.com/office/drawing/2014/main" id="{0E4EE726-C585-4403-83C0-B5A4D2D4F915}"/>
              </a:ext>
            </a:extLst>
          </p:cNvPr>
          <p:cNvSpPr txBox="1"/>
          <p:nvPr/>
        </p:nvSpPr>
        <p:spPr>
          <a:xfrm>
            <a:off x="1891541" y="6227841"/>
            <a:ext cx="8398869" cy="369332"/>
          </a:xfrm>
          <a:prstGeom prst="rect">
            <a:avLst/>
          </a:prstGeom>
          <a:noFill/>
        </p:spPr>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每一环节都涉及在卫星上完成数据交换与敏感信息</a:t>
            </a:r>
          </a:p>
        </p:txBody>
      </p:sp>
    </p:spTree>
    <p:extLst>
      <p:ext uri="{BB962C8B-B14F-4D97-AF65-F5344CB8AC3E}">
        <p14:creationId xmlns:p14="http://schemas.microsoft.com/office/powerpoint/2010/main" val="121329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任意多边形: 形状 119">
            <a:extLst>
              <a:ext uri="{FF2B5EF4-FFF2-40B4-BE49-F238E27FC236}">
                <a16:creationId xmlns:a16="http://schemas.microsoft.com/office/drawing/2014/main" id="{5145CE88-1429-44B9-A126-0790A7A79FEA}"/>
              </a:ext>
            </a:extLst>
          </p:cNvPr>
          <p:cNvSpPr/>
          <p:nvPr/>
        </p:nvSpPr>
        <p:spPr>
          <a:xfrm>
            <a:off x="1863855" y="3433737"/>
            <a:ext cx="6083164" cy="2421989"/>
          </a:xfrm>
          <a:custGeom>
            <a:avLst/>
            <a:gdLst>
              <a:gd name="connsiteX0" fmla="*/ 0 w 6083164"/>
              <a:gd name="connsiteY0" fmla="*/ 0 h 2421989"/>
              <a:gd name="connsiteX1" fmla="*/ 4597903 w 6083164"/>
              <a:gd name="connsiteY1" fmla="*/ 0 h 2421989"/>
              <a:gd name="connsiteX2" fmla="*/ 4597903 w 6083164"/>
              <a:gd name="connsiteY2" fmla="*/ 1608628 h 2421989"/>
              <a:gd name="connsiteX3" fmla="*/ 6083164 w 6083164"/>
              <a:gd name="connsiteY3" fmla="*/ 1608628 h 2421989"/>
              <a:gd name="connsiteX4" fmla="*/ 6083164 w 6083164"/>
              <a:gd name="connsiteY4" fmla="*/ 2420380 h 2421989"/>
              <a:gd name="connsiteX5" fmla="*/ 4597903 w 6083164"/>
              <a:gd name="connsiteY5" fmla="*/ 2420380 h 2421989"/>
              <a:gd name="connsiteX6" fmla="*/ 4597903 w 6083164"/>
              <a:gd name="connsiteY6" fmla="*/ 2421989 h 2421989"/>
              <a:gd name="connsiteX7" fmla="*/ 1915651 w 6083164"/>
              <a:gd name="connsiteY7" fmla="*/ 2421989 h 2421989"/>
              <a:gd name="connsiteX8" fmla="*/ 1915651 w 6083164"/>
              <a:gd name="connsiteY8" fmla="*/ 685946 h 2421989"/>
              <a:gd name="connsiteX9" fmla="*/ 0 w 6083164"/>
              <a:gd name="connsiteY9" fmla="*/ 685946 h 242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3164" h="2421989">
                <a:moveTo>
                  <a:pt x="0" y="0"/>
                </a:moveTo>
                <a:lnTo>
                  <a:pt x="4597903" y="0"/>
                </a:lnTo>
                <a:lnTo>
                  <a:pt x="4597903" y="1608628"/>
                </a:lnTo>
                <a:lnTo>
                  <a:pt x="6083164" y="1608628"/>
                </a:lnTo>
                <a:lnTo>
                  <a:pt x="6083164" y="2420380"/>
                </a:lnTo>
                <a:lnTo>
                  <a:pt x="4597903" y="2420380"/>
                </a:lnTo>
                <a:lnTo>
                  <a:pt x="4597903" y="2421989"/>
                </a:lnTo>
                <a:lnTo>
                  <a:pt x="1915651" y="2421989"/>
                </a:lnTo>
                <a:lnTo>
                  <a:pt x="1915651" y="685946"/>
                </a:lnTo>
                <a:lnTo>
                  <a:pt x="0" y="685946"/>
                </a:lnTo>
                <a:close/>
              </a:path>
            </a:pathLst>
          </a:custGeom>
          <a:solidFill>
            <a:schemeClr val="tx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卫星参与</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的典型流程与关键环节</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9" name="标题 1">
            <a:extLst>
              <a:ext uri="{FF2B5EF4-FFF2-40B4-BE49-F238E27FC236}">
                <a16:creationId xmlns:a16="http://schemas.microsoft.com/office/drawing/2014/main" id="{BAD4375A-9A73-473E-9583-1418561F0187}"/>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
        <p:nvSpPr>
          <p:cNvPr id="40" name="矩形 39">
            <a:extLst>
              <a:ext uri="{FF2B5EF4-FFF2-40B4-BE49-F238E27FC236}">
                <a16:creationId xmlns:a16="http://schemas.microsoft.com/office/drawing/2014/main" id="{FDFFECDE-C531-4A79-B286-84C91360F735}"/>
              </a:ext>
            </a:extLst>
          </p:cNvPr>
          <p:cNvSpPr/>
          <p:nvPr/>
        </p:nvSpPr>
        <p:spPr>
          <a:xfrm>
            <a:off x="1637348" y="4358958"/>
            <a:ext cx="1903892" cy="1669186"/>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1B5CF357-E3A9-47A3-8ABA-D0E682BBF5C0}"/>
              </a:ext>
            </a:extLst>
          </p:cNvPr>
          <p:cNvSpPr/>
          <p:nvPr/>
        </p:nvSpPr>
        <p:spPr>
          <a:xfrm>
            <a:off x="3653239" y="2249980"/>
            <a:ext cx="4885522" cy="377816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a:extLst>
              <a:ext uri="{FF2B5EF4-FFF2-40B4-BE49-F238E27FC236}">
                <a16:creationId xmlns:a16="http://schemas.microsoft.com/office/drawing/2014/main" id="{09272395-115D-43FB-8A61-6F8247F92DFE}"/>
              </a:ext>
            </a:extLst>
          </p:cNvPr>
          <p:cNvGrpSpPr/>
          <p:nvPr/>
        </p:nvGrpSpPr>
        <p:grpSpPr>
          <a:xfrm>
            <a:off x="1928556" y="3538136"/>
            <a:ext cx="1299531" cy="626651"/>
            <a:chOff x="4280618" y="2036551"/>
            <a:chExt cx="1299531" cy="626651"/>
          </a:xfrm>
        </p:grpSpPr>
        <p:sp>
          <p:nvSpPr>
            <p:cNvPr id="114" name="矩形: 圆角 113">
              <a:extLst>
                <a:ext uri="{FF2B5EF4-FFF2-40B4-BE49-F238E27FC236}">
                  <a16:creationId xmlns:a16="http://schemas.microsoft.com/office/drawing/2014/main" id="{9DB6FF6B-2C89-4633-9918-FA102CAFB7BB}"/>
                </a:ext>
              </a:extLst>
            </p:cNvPr>
            <p:cNvSpPr/>
            <p:nvPr/>
          </p:nvSpPr>
          <p:spPr>
            <a:xfrm>
              <a:off x="4280618" y="2036551"/>
              <a:ext cx="1171665" cy="532680"/>
            </a:xfrm>
            <a:prstGeom prst="roundRect">
              <a:avLst/>
            </a:prstGeom>
            <a:solidFill>
              <a:srgbClr val="FF0000">
                <a:alpha val="6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NWDAF</a:t>
              </a:r>
              <a:endParaRPr lang="zh-CN" altLang="en-US" dirty="0">
                <a:latin typeface="微软雅黑" panose="020B0503020204020204" pitchFamily="34" charset="-122"/>
                <a:ea typeface="微软雅黑" panose="020B0503020204020204" pitchFamily="34" charset="-122"/>
              </a:endParaRPr>
            </a:p>
          </p:txBody>
        </p:sp>
        <p:sp>
          <p:nvSpPr>
            <p:cNvPr id="115" name="矩形: 圆角 114">
              <a:extLst>
                <a:ext uri="{FF2B5EF4-FFF2-40B4-BE49-F238E27FC236}">
                  <a16:creationId xmlns:a16="http://schemas.microsoft.com/office/drawing/2014/main" id="{B1C23BD1-18CC-4B75-97C2-BF8D20F868B9}"/>
                </a:ext>
              </a:extLst>
            </p:cNvPr>
            <p:cNvSpPr/>
            <p:nvPr/>
          </p:nvSpPr>
          <p:spPr>
            <a:xfrm>
              <a:off x="4351329" y="2130522"/>
              <a:ext cx="1228820"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7DF55994-6193-45BE-92DC-BB0C4F72AFE0}"/>
              </a:ext>
            </a:extLst>
          </p:cNvPr>
          <p:cNvGrpSpPr/>
          <p:nvPr/>
        </p:nvGrpSpPr>
        <p:grpSpPr>
          <a:xfrm>
            <a:off x="3703352" y="2384376"/>
            <a:ext cx="1148584" cy="626651"/>
            <a:chOff x="5789523" y="2062129"/>
            <a:chExt cx="1148584" cy="626651"/>
          </a:xfrm>
        </p:grpSpPr>
        <p:sp>
          <p:nvSpPr>
            <p:cNvPr id="112" name="矩形: 圆角 111">
              <a:extLst>
                <a:ext uri="{FF2B5EF4-FFF2-40B4-BE49-F238E27FC236}">
                  <a16:creationId xmlns:a16="http://schemas.microsoft.com/office/drawing/2014/main" id="{C8FC79DE-409B-4BB1-A643-BD43ABE3B5C9}"/>
                </a:ext>
              </a:extLst>
            </p:cNvPr>
            <p:cNvSpPr/>
            <p:nvPr/>
          </p:nvSpPr>
          <p:spPr>
            <a:xfrm>
              <a:off x="5789523" y="2062129"/>
              <a:ext cx="1039635" cy="532680"/>
            </a:xfrm>
            <a:prstGeom prst="roundRect">
              <a:avLst/>
            </a:prstGeom>
            <a:solidFill>
              <a:srgbClr val="FF0000">
                <a:alpha val="6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UDM</a:t>
              </a:r>
              <a:endParaRPr lang="zh-CN" altLang="en-US" dirty="0">
                <a:latin typeface="微软雅黑" panose="020B0503020204020204" pitchFamily="34" charset="-122"/>
                <a:ea typeface="微软雅黑" panose="020B0503020204020204" pitchFamily="34" charset="-122"/>
              </a:endParaRPr>
            </a:p>
          </p:txBody>
        </p:sp>
        <p:sp>
          <p:nvSpPr>
            <p:cNvPr id="113" name="矩形: 圆角 112">
              <a:extLst>
                <a:ext uri="{FF2B5EF4-FFF2-40B4-BE49-F238E27FC236}">
                  <a16:creationId xmlns:a16="http://schemas.microsoft.com/office/drawing/2014/main" id="{25DA0BA2-28F4-49BB-A318-058EBC8D4A27}"/>
                </a:ext>
              </a:extLst>
            </p:cNvPr>
            <p:cNvSpPr/>
            <p:nvPr/>
          </p:nvSpPr>
          <p:spPr>
            <a:xfrm>
              <a:off x="5898472" y="2156100"/>
              <a:ext cx="1039635"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a16="http://schemas.microsoft.com/office/drawing/2014/main" id="{C8850737-B29C-4331-B8DE-1FB335A9FBD9}"/>
              </a:ext>
            </a:extLst>
          </p:cNvPr>
          <p:cNvGrpSpPr/>
          <p:nvPr/>
        </p:nvGrpSpPr>
        <p:grpSpPr>
          <a:xfrm>
            <a:off x="4905437" y="2399765"/>
            <a:ext cx="1148583" cy="626651"/>
            <a:chOff x="7149163" y="2077518"/>
            <a:chExt cx="1148583" cy="626651"/>
          </a:xfrm>
        </p:grpSpPr>
        <p:sp>
          <p:nvSpPr>
            <p:cNvPr id="110" name="矩形: 圆角 109">
              <a:extLst>
                <a:ext uri="{FF2B5EF4-FFF2-40B4-BE49-F238E27FC236}">
                  <a16:creationId xmlns:a16="http://schemas.microsoft.com/office/drawing/2014/main" id="{954568C1-DCEC-441F-9620-80D1C3E99D94}"/>
                </a:ext>
              </a:extLst>
            </p:cNvPr>
            <p:cNvSpPr/>
            <p:nvPr/>
          </p:nvSpPr>
          <p:spPr>
            <a:xfrm>
              <a:off x="7149163" y="2077518"/>
              <a:ext cx="1039635" cy="532680"/>
            </a:xfrm>
            <a:prstGeom prst="roundRect">
              <a:avLst/>
            </a:prstGeom>
            <a:solidFill>
              <a:srgbClr val="FF0000">
                <a:alpha val="6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NRF</a:t>
              </a:r>
              <a:endParaRPr lang="zh-CN" altLang="en-US" dirty="0">
                <a:latin typeface="微软雅黑" panose="020B0503020204020204" pitchFamily="34" charset="-122"/>
                <a:ea typeface="微软雅黑" panose="020B0503020204020204" pitchFamily="34" charset="-122"/>
              </a:endParaRPr>
            </a:p>
          </p:txBody>
        </p:sp>
        <p:sp>
          <p:nvSpPr>
            <p:cNvPr id="111" name="矩形: 圆角 110">
              <a:extLst>
                <a:ext uri="{FF2B5EF4-FFF2-40B4-BE49-F238E27FC236}">
                  <a16:creationId xmlns:a16="http://schemas.microsoft.com/office/drawing/2014/main" id="{0BD8A2AB-8992-403D-A6F1-C8EA01327B29}"/>
                </a:ext>
              </a:extLst>
            </p:cNvPr>
            <p:cNvSpPr/>
            <p:nvPr/>
          </p:nvSpPr>
          <p:spPr>
            <a:xfrm>
              <a:off x="7258111" y="2171489"/>
              <a:ext cx="1039635"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a:extLst>
              <a:ext uri="{FF2B5EF4-FFF2-40B4-BE49-F238E27FC236}">
                <a16:creationId xmlns:a16="http://schemas.microsoft.com/office/drawing/2014/main" id="{DBD5F1B3-0E9E-4041-BEF6-D28E6D3EDEDA}"/>
              </a:ext>
            </a:extLst>
          </p:cNvPr>
          <p:cNvGrpSpPr/>
          <p:nvPr/>
        </p:nvGrpSpPr>
        <p:grpSpPr>
          <a:xfrm>
            <a:off x="7212814" y="2399765"/>
            <a:ext cx="1148584" cy="626651"/>
            <a:chOff x="8711820" y="2077518"/>
            <a:chExt cx="1148584" cy="626651"/>
          </a:xfrm>
        </p:grpSpPr>
        <p:sp>
          <p:nvSpPr>
            <p:cNvPr id="108" name="矩形: 圆角 107">
              <a:extLst>
                <a:ext uri="{FF2B5EF4-FFF2-40B4-BE49-F238E27FC236}">
                  <a16:creationId xmlns:a16="http://schemas.microsoft.com/office/drawing/2014/main" id="{9464B004-2488-4E87-8AF8-B82CBA8A4530}"/>
                </a:ext>
              </a:extLst>
            </p:cNvPr>
            <p:cNvSpPr/>
            <p:nvPr/>
          </p:nvSpPr>
          <p:spPr>
            <a:xfrm>
              <a:off x="8711820" y="2077518"/>
              <a:ext cx="1039635" cy="532680"/>
            </a:xfrm>
            <a:prstGeom prst="roundRect">
              <a:avLst/>
            </a:prstGeom>
            <a:solidFill>
              <a:srgbClr val="FF0000">
                <a:alpha val="6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NEF</a:t>
              </a:r>
              <a:endParaRPr lang="zh-CN" altLang="en-US" dirty="0">
                <a:latin typeface="微软雅黑" panose="020B0503020204020204" pitchFamily="34" charset="-122"/>
                <a:ea typeface="微软雅黑" panose="020B0503020204020204" pitchFamily="34" charset="-122"/>
              </a:endParaRPr>
            </a:p>
          </p:txBody>
        </p:sp>
        <p:sp>
          <p:nvSpPr>
            <p:cNvPr id="109" name="矩形: 圆角 108">
              <a:extLst>
                <a:ext uri="{FF2B5EF4-FFF2-40B4-BE49-F238E27FC236}">
                  <a16:creationId xmlns:a16="http://schemas.microsoft.com/office/drawing/2014/main" id="{A309FB32-697F-4FA8-9758-B1655B240E00}"/>
                </a:ext>
              </a:extLst>
            </p:cNvPr>
            <p:cNvSpPr/>
            <p:nvPr/>
          </p:nvSpPr>
          <p:spPr>
            <a:xfrm>
              <a:off x="8820769" y="2171489"/>
              <a:ext cx="1039635"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E6E3E160-BD5B-4762-87C7-10EF2EBF05FD}"/>
              </a:ext>
            </a:extLst>
          </p:cNvPr>
          <p:cNvGrpSpPr/>
          <p:nvPr/>
        </p:nvGrpSpPr>
        <p:grpSpPr>
          <a:xfrm>
            <a:off x="4117426" y="3542554"/>
            <a:ext cx="1148584" cy="626651"/>
            <a:chOff x="6203597" y="3220307"/>
            <a:chExt cx="1148584" cy="626651"/>
          </a:xfrm>
        </p:grpSpPr>
        <p:sp>
          <p:nvSpPr>
            <p:cNvPr id="106" name="矩形: 圆角 105">
              <a:extLst>
                <a:ext uri="{FF2B5EF4-FFF2-40B4-BE49-F238E27FC236}">
                  <a16:creationId xmlns:a16="http://schemas.microsoft.com/office/drawing/2014/main" id="{3CBE8D2B-30FF-4B54-A20C-B436575DB4A8}"/>
                </a:ext>
              </a:extLst>
            </p:cNvPr>
            <p:cNvSpPr/>
            <p:nvPr/>
          </p:nvSpPr>
          <p:spPr>
            <a:xfrm>
              <a:off x="6203597" y="3220307"/>
              <a:ext cx="1039635" cy="532680"/>
            </a:xfrm>
            <a:prstGeom prst="roundRect">
              <a:avLst/>
            </a:prstGeom>
            <a:solidFill>
              <a:srgbClr val="7C7C7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AMF</a:t>
              </a:r>
              <a:endParaRPr lang="zh-CN" altLang="en-US" dirty="0">
                <a:latin typeface="微软雅黑" panose="020B0503020204020204" pitchFamily="34" charset="-122"/>
                <a:ea typeface="微软雅黑" panose="020B0503020204020204" pitchFamily="34" charset="-122"/>
              </a:endParaRPr>
            </a:p>
          </p:txBody>
        </p:sp>
        <p:sp>
          <p:nvSpPr>
            <p:cNvPr id="107" name="矩形: 圆角 106">
              <a:extLst>
                <a:ext uri="{FF2B5EF4-FFF2-40B4-BE49-F238E27FC236}">
                  <a16:creationId xmlns:a16="http://schemas.microsoft.com/office/drawing/2014/main" id="{543A50F8-913E-46C7-BC08-C7016E6CD520}"/>
                </a:ext>
              </a:extLst>
            </p:cNvPr>
            <p:cNvSpPr/>
            <p:nvPr/>
          </p:nvSpPr>
          <p:spPr>
            <a:xfrm>
              <a:off x="6312546" y="3314278"/>
              <a:ext cx="1039635"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E2983F8D-963B-4BC9-9627-C54007BB6DB8}"/>
              </a:ext>
            </a:extLst>
          </p:cNvPr>
          <p:cNvGrpSpPr/>
          <p:nvPr/>
        </p:nvGrpSpPr>
        <p:grpSpPr>
          <a:xfrm>
            <a:off x="5356153" y="3542554"/>
            <a:ext cx="1148584" cy="626651"/>
            <a:chOff x="7563236" y="3220307"/>
            <a:chExt cx="1148584" cy="626651"/>
          </a:xfrm>
        </p:grpSpPr>
        <p:sp>
          <p:nvSpPr>
            <p:cNvPr id="104" name="矩形: 圆角 103">
              <a:extLst>
                <a:ext uri="{FF2B5EF4-FFF2-40B4-BE49-F238E27FC236}">
                  <a16:creationId xmlns:a16="http://schemas.microsoft.com/office/drawing/2014/main" id="{A956BE4D-7FFE-4190-B148-9AD77784AB63}"/>
                </a:ext>
              </a:extLst>
            </p:cNvPr>
            <p:cNvSpPr/>
            <p:nvPr/>
          </p:nvSpPr>
          <p:spPr>
            <a:xfrm>
              <a:off x="7563236" y="3220307"/>
              <a:ext cx="1039635" cy="532680"/>
            </a:xfrm>
            <a:prstGeom prst="roundRect">
              <a:avLst/>
            </a:prstGeom>
            <a:solidFill>
              <a:srgbClr val="7C7C7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SMF</a:t>
              </a:r>
              <a:endParaRPr lang="zh-CN" altLang="en-US" dirty="0">
                <a:latin typeface="微软雅黑" panose="020B0503020204020204" pitchFamily="34" charset="-122"/>
                <a:ea typeface="微软雅黑" panose="020B0503020204020204" pitchFamily="34" charset="-122"/>
              </a:endParaRPr>
            </a:p>
          </p:txBody>
        </p:sp>
        <p:sp>
          <p:nvSpPr>
            <p:cNvPr id="105" name="矩形: 圆角 104">
              <a:extLst>
                <a:ext uri="{FF2B5EF4-FFF2-40B4-BE49-F238E27FC236}">
                  <a16:creationId xmlns:a16="http://schemas.microsoft.com/office/drawing/2014/main" id="{41A2E175-6DC9-4F91-9407-5595FE3EF50F}"/>
                </a:ext>
              </a:extLst>
            </p:cNvPr>
            <p:cNvSpPr/>
            <p:nvPr/>
          </p:nvSpPr>
          <p:spPr>
            <a:xfrm>
              <a:off x="7672185" y="3314278"/>
              <a:ext cx="1039635"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id="{DE9A468E-376D-4C5F-B377-ED95F125C2E3}"/>
              </a:ext>
            </a:extLst>
          </p:cNvPr>
          <p:cNvGrpSpPr/>
          <p:nvPr/>
        </p:nvGrpSpPr>
        <p:grpSpPr>
          <a:xfrm>
            <a:off x="6669430" y="3538136"/>
            <a:ext cx="1148584" cy="626651"/>
            <a:chOff x="9125894" y="3215889"/>
            <a:chExt cx="1148584" cy="626651"/>
          </a:xfrm>
        </p:grpSpPr>
        <p:sp>
          <p:nvSpPr>
            <p:cNvPr id="102" name="矩形: 圆角 101">
              <a:extLst>
                <a:ext uri="{FF2B5EF4-FFF2-40B4-BE49-F238E27FC236}">
                  <a16:creationId xmlns:a16="http://schemas.microsoft.com/office/drawing/2014/main" id="{80D3F4AB-9AA6-44A5-AA1D-E48F099FF574}"/>
                </a:ext>
              </a:extLst>
            </p:cNvPr>
            <p:cNvSpPr/>
            <p:nvPr/>
          </p:nvSpPr>
          <p:spPr>
            <a:xfrm>
              <a:off x="9125894" y="3215889"/>
              <a:ext cx="1039635" cy="532680"/>
            </a:xfrm>
            <a:prstGeom prst="roundRect">
              <a:avLst/>
            </a:prstGeom>
            <a:solidFill>
              <a:srgbClr val="FF0000">
                <a:alpha val="6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PCF</a:t>
              </a:r>
              <a:endParaRPr lang="zh-CN" altLang="en-US" dirty="0">
                <a:latin typeface="微软雅黑" panose="020B0503020204020204" pitchFamily="34" charset="-122"/>
                <a:ea typeface="微软雅黑" panose="020B0503020204020204" pitchFamily="34" charset="-122"/>
              </a:endParaRPr>
            </a:p>
          </p:txBody>
        </p:sp>
        <p:sp>
          <p:nvSpPr>
            <p:cNvPr id="103" name="矩形: 圆角 102">
              <a:extLst>
                <a:ext uri="{FF2B5EF4-FFF2-40B4-BE49-F238E27FC236}">
                  <a16:creationId xmlns:a16="http://schemas.microsoft.com/office/drawing/2014/main" id="{086A812E-8304-47F9-BC90-C7C977920311}"/>
                </a:ext>
              </a:extLst>
            </p:cNvPr>
            <p:cNvSpPr/>
            <p:nvPr/>
          </p:nvSpPr>
          <p:spPr>
            <a:xfrm>
              <a:off x="9234843" y="3309860"/>
              <a:ext cx="1039635"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a:extLst>
              <a:ext uri="{FF2B5EF4-FFF2-40B4-BE49-F238E27FC236}">
                <a16:creationId xmlns:a16="http://schemas.microsoft.com/office/drawing/2014/main" id="{D6B1E110-76D7-47DE-9C71-562E74B3FA10}"/>
              </a:ext>
            </a:extLst>
          </p:cNvPr>
          <p:cNvGrpSpPr/>
          <p:nvPr/>
        </p:nvGrpSpPr>
        <p:grpSpPr>
          <a:xfrm>
            <a:off x="4129171" y="5199728"/>
            <a:ext cx="1347894" cy="626651"/>
            <a:chOff x="5958739" y="1501796"/>
            <a:chExt cx="1471850" cy="819250"/>
          </a:xfrm>
        </p:grpSpPr>
        <p:sp>
          <p:nvSpPr>
            <p:cNvPr id="100" name="矩形: 圆角 99">
              <a:extLst>
                <a:ext uri="{FF2B5EF4-FFF2-40B4-BE49-F238E27FC236}">
                  <a16:creationId xmlns:a16="http://schemas.microsoft.com/office/drawing/2014/main" id="{006973AF-FBD9-40CE-9F0F-FA5B874D7B85}"/>
                </a:ext>
              </a:extLst>
            </p:cNvPr>
            <p:cNvSpPr/>
            <p:nvPr/>
          </p:nvSpPr>
          <p:spPr>
            <a:xfrm>
              <a:off x="5958739" y="1501796"/>
              <a:ext cx="1332238" cy="696397"/>
            </a:xfrm>
            <a:prstGeom prst="roundRect">
              <a:avLst/>
            </a:prstGeom>
            <a:solidFill>
              <a:schemeClr val="accent3">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(R)AN</a:t>
              </a:r>
              <a:endParaRPr lang="zh-CN" altLang="en-US" dirty="0">
                <a:latin typeface="微软雅黑" panose="020B0503020204020204" pitchFamily="34" charset="-122"/>
                <a:ea typeface="微软雅黑" panose="020B0503020204020204" pitchFamily="34" charset="-122"/>
              </a:endParaRPr>
            </a:p>
          </p:txBody>
        </p:sp>
        <p:sp>
          <p:nvSpPr>
            <p:cNvPr id="101" name="矩形: 圆角 100">
              <a:extLst>
                <a:ext uri="{FF2B5EF4-FFF2-40B4-BE49-F238E27FC236}">
                  <a16:creationId xmlns:a16="http://schemas.microsoft.com/office/drawing/2014/main" id="{BA91C0F7-BCEC-4023-99E4-57421FA9B7F4}"/>
                </a:ext>
              </a:extLst>
            </p:cNvPr>
            <p:cNvSpPr/>
            <p:nvPr/>
          </p:nvSpPr>
          <p:spPr>
            <a:xfrm>
              <a:off x="6098351" y="1624649"/>
              <a:ext cx="1332238" cy="696397"/>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2A4CD354-408E-4B24-87DF-208E50C82051}"/>
              </a:ext>
            </a:extLst>
          </p:cNvPr>
          <p:cNvGrpSpPr/>
          <p:nvPr/>
        </p:nvGrpSpPr>
        <p:grpSpPr>
          <a:xfrm>
            <a:off x="6612007" y="5199728"/>
            <a:ext cx="1148584" cy="626651"/>
            <a:chOff x="5958739" y="1501796"/>
            <a:chExt cx="1471850" cy="819250"/>
          </a:xfrm>
        </p:grpSpPr>
        <p:sp>
          <p:nvSpPr>
            <p:cNvPr id="98" name="矩形: 圆角 97">
              <a:extLst>
                <a:ext uri="{FF2B5EF4-FFF2-40B4-BE49-F238E27FC236}">
                  <a16:creationId xmlns:a16="http://schemas.microsoft.com/office/drawing/2014/main" id="{802B1BCD-ACCC-4DA6-8519-0030AD1EAA2E}"/>
                </a:ext>
              </a:extLst>
            </p:cNvPr>
            <p:cNvSpPr/>
            <p:nvPr/>
          </p:nvSpPr>
          <p:spPr>
            <a:xfrm>
              <a:off x="5958739" y="1501796"/>
              <a:ext cx="1332238" cy="696397"/>
            </a:xfrm>
            <a:prstGeom prst="roundRect">
              <a:avLst/>
            </a:prstGeom>
            <a:solidFill>
              <a:srgbClr val="7C7C7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UPF</a:t>
              </a:r>
              <a:endParaRPr lang="zh-CN" altLang="en-US" dirty="0">
                <a:latin typeface="微软雅黑" panose="020B0503020204020204" pitchFamily="34" charset="-122"/>
                <a:ea typeface="微软雅黑" panose="020B0503020204020204" pitchFamily="34" charset="-122"/>
              </a:endParaRPr>
            </a:p>
          </p:txBody>
        </p:sp>
        <p:sp>
          <p:nvSpPr>
            <p:cNvPr id="99" name="矩形: 圆角 98">
              <a:extLst>
                <a:ext uri="{FF2B5EF4-FFF2-40B4-BE49-F238E27FC236}">
                  <a16:creationId xmlns:a16="http://schemas.microsoft.com/office/drawing/2014/main" id="{7F44A88F-4DDB-4D5E-8A95-4A25AEE658BA}"/>
                </a:ext>
              </a:extLst>
            </p:cNvPr>
            <p:cNvSpPr/>
            <p:nvPr/>
          </p:nvSpPr>
          <p:spPr>
            <a:xfrm>
              <a:off x="6098351" y="1624649"/>
              <a:ext cx="1332238" cy="696397"/>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1" name="直接连接符 50">
            <a:extLst>
              <a:ext uri="{FF2B5EF4-FFF2-40B4-BE49-F238E27FC236}">
                <a16:creationId xmlns:a16="http://schemas.microsoft.com/office/drawing/2014/main" id="{32034E36-3557-4CBF-9872-F20A171CBAE9}"/>
              </a:ext>
            </a:extLst>
          </p:cNvPr>
          <p:cNvCxnSpPr>
            <a:cxnSpLocks/>
          </p:cNvCxnSpPr>
          <p:nvPr/>
        </p:nvCxnSpPr>
        <p:spPr>
          <a:xfrm>
            <a:off x="1769704" y="3261306"/>
            <a:ext cx="6905436" cy="36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F1120B78-DCBC-4D86-BC9F-B6039BEE364C}"/>
              </a:ext>
            </a:extLst>
          </p:cNvPr>
          <p:cNvCxnSpPr>
            <a:cxnSpLocks/>
            <a:endCxn id="112" idx="2"/>
          </p:cNvCxnSpPr>
          <p:nvPr/>
        </p:nvCxnSpPr>
        <p:spPr>
          <a:xfrm flipV="1">
            <a:off x="4223170" y="2917056"/>
            <a:ext cx="0" cy="32976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1AFBBE1F-1726-406D-9C71-FC3569086D99}"/>
              </a:ext>
            </a:extLst>
          </p:cNvPr>
          <p:cNvCxnSpPr>
            <a:cxnSpLocks/>
            <a:endCxn id="110" idx="2"/>
          </p:cNvCxnSpPr>
          <p:nvPr/>
        </p:nvCxnSpPr>
        <p:spPr>
          <a:xfrm flipV="1">
            <a:off x="5425255" y="2932445"/>
            <a:ext cx="0" cy="3288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586DA3D9-036C-4FD3-B8A2-0F548986C63F}"/>
              </a:ext>
            </a:extLst>
          </p:cNvPr>
          <p:cNvCxnSpPr>
            <a:cxnSpLocks/>
            <a:endCxn id="108" idx="2"/>
          </p:cNvCxnSpPr>
          <p:nvPr/>
        </p:nvCxnSpPr>
        <p:spPr>
          <a:xfrm flipV="1">
            <a:off x="7732632" y="2932445"/>
            <a:ext cx="0" cy="31437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A14445AB-1BE6-4F5B-AAD2-B39136BA09D3}"/>
              </a:ext>
            </a:extLst>
          </p:cNvPr>
          <p:cNvCxnSpPr>
            <a:cxnSpLocks/>
            <a:endCxn id="106" idx="0"/>
          </p:cNvCxnSpPr>
          <p:nvPr/>
        </p:nvCxnSpPr>
        <p:spPr>
          <a:xfrm>
            <a:off x="4637244" y="3246816"/>
            <a:ext cx="0" cy="29573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1A3CC494-E84D-44D2-B4ED-F27AE6FB09F1}"/>
              </a:ext>
            </a:extLst>
          </p:cNvPr>
          <p:cNvCxnSpPr>
            <a:cxnSpLocks/>
            <a:endCxn id="104" idx="0"/>
          </p:cNvCxnSpPr>
          <p:nvPr/>
        </p:nvCxnSpPr>
        <p:spPr>
          <a:xfrm>
            <a:off x="5875971" y="3246816"/>
            <a:ext cx="0" cy="29573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039112CF-9C38-48DA-8689-7DA061647AA7}"/>
              </a:ext>
            </a:extLst>
          </p:cNvPr>
          <p:cNvCxnSpPr>
            <a:cxnSpLocks/>
            <a:endCxn id="102" idx="0"/>
          </p:cNvCxnSpPr>
          <p:nvPr/>
        </p:nvCxnSpPr>
        <p:spPr>
          <a:xfrm>
            <a:off x="7189248" y="3246816"/>
            <a:ext cx="0" cy="29132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D4DD6D7E-DDE3-4973-BF57-CF6A0748C635}"/>
              </a:ext>
            </a:extLst>
          </p:cNvPr>
          <p:cNvCxnSpPr>
            <a:cxnSpLocks/>
            <a:stCxn id="100" idx="3"/>
            <a:endCxn id="98" idx="1"/>
          </p:cNvCxnSpPr>
          <p:nvPr/>
        </p:nvCxnSpPr>
        <p:spPr>
          <a:xfrm>
            <a:off x="5349211" y="5466068"/>
            <a:ext cx="1262796"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2E44B287-0ECF-4F4E-853E-431EB1F4A691}"/>
              </a:ext>
            </a:extLst>
          </p:cNvPr>
          <p:cNvCxnSpPr>
            <a:cxnSpLocks/>
            <a:stCxn id="96" idx="0"/>
            <a:endCxn id="106" idx="2"/>
          </p:cNvCxnSpPr>
          <p:nvPr/>
        </p:nvCxnSpPr>
        <p:spPr>
          <a:xfrm flipV="1">
            <a:off x="2427099" y="4075234"/>
            <a:ext cx="2210145" cy="11244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67D1CEB5-5881-4A70-93C1-F79BFFD87D88}"/>
              </a:ext>
            </a:extLst>
          </p:cNvPr>
          <p:cNvCxnSpPr>
            <a:cxnSpLocks/>
            <a:stCxn id="100" idx="0"/>
            <a:endCxn id="106" idx="2"/>
          </p:cNvCxnSpPr>
          <p:nvPr/>
        </p:nvCxnSpPr>
        <p:spPr>
          <a:xfrm flipH="1" flipV="1">
            <a:off x="4637244" y="4075234"/>
            <a:ext cx="101947" cy="11244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CB7ADF0-B443-4E43-85CE-260C6CE29EC7}"/>
              </a:ext>
            </a:extLst>
          </p:cNvPr>
          <p:cNvCxnSpPr>
            <a:cxnSpLocks/>
            <a:stCxn id="98" idx="1"/>
            <a:endCxn id="104" idx="2"/>
          </p:cNvCxnSpPr>
          <p:nvPr/>
        </p:nvCxnSpPr>
        <p:spPr>
          <a:xfrm flipH="1" flipV="1">
            <a:off x="5875971" y="4075234"/>
            <a:ext cx="736036" cy="139083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组合 61">
            <a:extLst>
              <a:ext uri="{FF2B5EF4-FFF2-40B4-BE49-F238E27FC236}">
                <a16:creationId xmlns:a16="http://schemas.microsoft.com/office/drawing/2014/main" id="{5FCFDE70-8F34-4FBA-85C1-106CCF542C40}"/>
              </a:ext>
            </a:extLst>
          </p:cNvPr>
          <p:cNvGrpSpPr/>
          <p:nvPr/>
        </p:nvGrpSpPr>
        <p:grpSpPr>
          <a:xfrm>
            <a:off x="1907281" y="5199727"/>
            <a:ext cx="1148584" cy="626651"/>
            <a:chOff x="5958739" y="1501796"/>
            <a:chExt cx="1471850" cy="819250"/>
          </a:xfrm>
        </p:grpSpPr>
        <p:sp>
          <p:nvSpPr>
            <p:cNvPr id="96" name="矩形: 圆角 95">
              <a:extLst>
                <a:ext uri="{FF2B5EF4-FFF2-40B4-BE49-F238E27FC236}">
                  <a16:creationId xmlns:a16="http://schemas.microsoft.com/office/drawing/2014/main" id="{604E1531-49D4-4131-820E-AC17165A4CA4}"/>
                </a:ext>
              </a:extLst>
            </p:cNvPr>
            <p:cNvSpPr/>
            <p:nvPr/>
          </p:nvSpPr>
          <p:spPr>
            <a:xfrm>
              <a:off x="5958739" y="1501796"/>
              <a:ext cx="1332238" cy="696397"/>
            </a:xfrm>
            <a:prstGeom prst="roundRect">
              <a:avLst/>
            </a:pr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UE</a:t>
              </a:r>
              <a:endParaRPr lang="zh-CN" altLang="en-US" dirty="0">
                <a:latin typeface="微软雅黑" panose="020B0503020204020204" pitchFamily="34" charset="-122"/>
                <a:ea typeface="微软雅黑" panose="020B0503020204020204" pitchFamily="34" charset="-122"/>
              </a:endParaRPr>
            </a:p>
          </p:txBody>
        </p:sp>
        <p:sp>
          <p:nvSpPr>
            <p:cNvPr id="97" name="矩形: 圆角 96">
              <a:extLst>
                <a:ext uri="{FF2B5EF4-FFF2-40B4-BE49-F238E27FC236}">
                  <a16:creationId xmlns:a16="http://schemas.microsoft.com/office/drawing/2014/main" id="{2774C837-4B7E-4565-9E35-1770FAE4B09E}"/>
                </a:ext>
              </a:extLst>
            </p:cNvPr>
            <p:cNvSpPr/>
            <p:nvPr/>
          </p:nvSpPr>
          <p:spPr>
            <a:xfrm>
              <a:off x="6098351" y="1624649"/>
              <a:ext cx="1332238" cy="696397"/>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3" name="直接连接符 62">
            <a:extLst>
              <a:ext uri="{FF2B5EF4-FFF2-40B4-BE49-F238E27FC236}">
                <a16:creationId xmlns:a16="http://schemas.microsoft.com/office/drawing/2014/main" id="{404E7BAC-F5FD-4D0B-908D-8E7430C4A0D7}"/>
              </a:ext>
            </a:extLst>
          </p:cNvPr>
          <p:cNvCxnSpPr>
            <a:cxnSpLocks/>
            <a:stCxn id="96" idx="3"/>
            <a:endCxn id="100" idx="1"/>
          </p:cNvCxnSpPr>
          <p:nvPr/>
        </p:nvCxnSpPr>
        <p:spPr>
          <a:xfrm>
            <a:off x="2946916" y="5466067"/>
            <a:ext cx="1182255" cy="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42C70533-48AF-4877-AA67-B56115A32113}"/>
              </a:ext>
            </a:extLst>
          </p:cNvPr>
          <p:cNvSpPr/>
          <p:nvPr/>
        </p:nvSpPr>
        <p:spPr>
          <a:xfrm>
            <a:off x="1637348" y="2248626"/>
            <a:ext cx="1892438" cy="1906586"/>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箭头连接符 64">
            <a:extLst>
              <a:ext uri="{FF2B5EF4-FFF2-40B4-BE49-F238E27FC236}">
                <a16:creationId xmlns:a16="http://schemas.microsoft.com/office/drawing/2014/main" id="{B5F83E51-A4B3-4E75-9352-71EC7123E29C}"/>
              </a:ext>
            </a:extLst>
          </p:cNvPr>
          <p:cNvCxnSpPr>
            <a:cxnSpLocks/>
            <a:endCxn id="114" idx="0"/>
          </p:cNvCxnSpPr>
          <p:nvPr/>
        </p:nvCxnSpPr>
        <p:spPr>
          <a:xfrm>
            <a:off x="2514388" y="3237241"/>
            <a:ext cx="1" cy="30089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D2AD9C30-9287-4693-B29C-F1F9AE4E8828}"/>
              </a:ext>
            </a:extLst>
          </p:cNvPr>
          <p:cNvSpPr txBox="1"/>
          <p:nvPr/>
        </p:nvSpPr>
        <p:spPr>
          <a:xfrm>
            <a:off x="1681801" y="4484972"/>
            <a:ext cx="1805066" cy="369332"/>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en-US" b="1" dirty="0"/>
              <a:t>数据主体</a:t>
            </a:r>
          </a:p>
        </p:txBody>
      </p:sp>
      <p:sp>
        <p:nvSpPr>
          <p:cNvPr id="67" name="文本框 66">
            <a:extLst>
              <a:ext uri="{FF2B5EF4-FFF2-40B4-BE49-F238E27FC236}">
                <a16:creationId xmlns:a16="http://schemas.microsoft.com/office/drawing/2014/main" id="{9029788D-77D4-4F59-8B52-E17AE7501438}"/>
              </a:ext>
            </a:extLst>
          </p:cNvPr>
          <p:cNvSpPr txBox="1"/>
          <p:nvPr/>
        </p:nvSpPr>
        <p:spPr>
          <a:xfrm>
            <a:off x="1706639" y="2378389"/>
            <a:ext cx="194659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数据收集者</a:t>
            </a:r>
          </a:p>
        </p:txBody>
      </p:sp>
      <p:sp>
        <p:nvSpPr>
          <p:cNvPr id="68" name="文本框 67">
            <a:extLst>
              <a:ext uri="{FF2B5EF4-FFF2-40B4-BE49-F238E27FC236}">
                <a16:creationId xmlns:a16="http://schemas.microsoft.com/office/drawing/2014/main" id="{B3CE0090-C979-4406-BCD9-10A6E7153555}"/>
              </a:ext>
            </a:extLst>
          </p:cNvPr>
          <p:cNvSpPr txBox="1"/>
          <p:nvPr/>
        </p:nvSpPr>
        <p:spPr>
          <a:xfrm>
            <a:off x="6667841" y="4490678"/>
            <a:ext cx="1698600"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数据控制者</a:t>
            </a:r>
          </a:p>
        </p:txBody>
      </p:sp>
      <p:cxnSp>
        <p:nvCxnSpPr>
          <p:cNvPr id="69" name="连接符: 肘形 68">
            <a:extLst>
              <a:ext uri="{FF2B5EF4-FFF2-40B4-BE49-F238E27FC236}">
                <a16:creationId xmlns:a16="http://schemas.microsoft.com/office/drawing/2014/main" id="{443110CD-24BF-491A-A134-BBAED8DCC4AA}"/>
              </a:ext>
            </a:extLst>
          </p:cNvPr>
          <p:cNvCxnSpPr>
            <a:cxnSpLocks/>
            <a:stCxn id="108" idx="3"/>
            <a:endCxn id="94" idx="0"/>
          </p:cNvCxnSpPr>
          <p:nvPr/>
        </p:nvCxnSpPr>
        <p:spPr>
          <a:xfrm>
            <a:off x="8252449" y="2666105"/>
            <a:ext cx="1086510" cy="213341"/>
          </a:xfrm>
          <a:prstGeom prst="bentConnector2">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68919C01-8480-4A4B-B3C3-9D007D05246F}"/>
              </a:ext>
            </a:extLst>
          </p:cNvPr>
          <p:cNvCxnSpPr>
            <a:cxnSpLocks/>
            <a:stCxn id="102" idx="3"/>
          </p:cNvCxnSpPr>
          <p:nvPr/>
        </p:nvCxnSpPr>
        <p:spPr>
          <a:xfrm>
            <a:off x="7709065" y="3804476"/>
            <a:ext cx="9660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AFD46273-E65C-4DB1-A8F5-B2393ED244AD}"/>
              </a:ext>
            </a:extLst>
          </p:cNvPr>
          <p:cNvCxnSpPr>
            <a:cxnSpLocks/>
            <a:stCxn id="98" idx="3"/>
          </p:cNvCxnSpPr>
          <p:nvPr/>
        </p:nvCxnSpPr>
        <p:spPr>
          <a:xfrm>
            <a:off x="7651642" y="5466068"/>
            <a:ext cx="1023498"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a:extLst>
              <a:ext uri="{FF2B5EF4-FFF2-40B4-BE49-F238E27FC236}">
                <a16:creationId xmlns:a16="http://schemas.microsoft.com/office/drawing/2014/main" id="{40BEAC73-8318-418B-9652-909B76F2E493}"/>
              </a:ext>
            </a:extLst>
          </p:cNvPr>
          <p:cNvGrpSpPr/>
          <p:nvPr/>
        </p:nvGrpSpPr>
        <p:grpSpPr>
          <a:xfrm>
            <a:off x="8624200" y="2879446"/>
            <a:ext cx="1603084" cy="3448099"/>
            <a:chOff x="9639414" y="2312449"/>
            <a:chExt cx="1603084" cy="3448099"/>
          </a:xfrm>
        </p:grpSpPr>
        <p:grpSp>
          <p:nvGrpSpPr>
            <p:cNvPr id="92" name="组合 91">
              <a:extLst>
                <a:ext uri="{FF2B5EF4-FFF2-40B4-BE49-F238E27FC236}">
                  <a16:creationId xmlns:a16="http://schemas.microsoft.com/office/drawing/2014/main" id="{4F05547E-2249-42C0-A1FF-316AD0F27EBF}"/>
                </a:ext>
              </a:extLst>
            </p:cNvPr>
            <p:cNvGrpSpPr/>
            <p:nvPr/>
          </p:nvGrpSpPr>
          <p:grpSpPr>
            <a:xfrm>
              <a:off x="9639414" y="2312449"/>
              <a:ext cx="1603084" cy="3448099"/>
              <a:chOff x="5958739" y="1501796"/>
              <a:chExt cx="1493994" cy="768190"/>
            </a:xfrm>
          </p:grpSpPr>
          <p:sp>
            <p:nvSpPr>
              <p:cNvPr id="94" name="矩形: 圆角 93">
                <a:extLst>
                  <a:ext uri="{FF2B5EF4-FFF2-40B4-BE49-F238E27FC236}">
                    <a16:creationId xmlns:a16="http://schemas.microsoft.com/office/drawing/2014/main" id="{A380263E-C5A8-49CB-9F66-858B98E23A7C}"/>
                  </a:ext>
                </a:extLst>
              </p:cNvPr>
              <p:cNvSpPr/>
              <p:nvPr/>
            </p:nvSpPr>
            <p:spPr>
              <a:xfrm>
                <a:off x="5958739" y="1501796"/>
                <a:ext cx="1332238" cy="696397"/>
              </a:xfrm>
              <a:prstGeom prst="roundRect">
                <a:avLst/>
              </a:prstGeom>
              <a:solidFill>
                <a:schemeClr val="bg2">
                  <a:lumMod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AI/ML</a:t>
                </a:r>
              </a:p>
              <a:p>
                <a:pPr algn="ctr"/>
                <a:r>
                  <a:rPr lang="en-US" altLang="zh-CN" dirty="0">
                    <a:solidFill>
                      <a:schemeClr val="tx1"/>
                    </a:solidFill>
                    <a:latin typeface="微软雅黑" panose="020B0503020204020204" pitchFamily="34" charset="-122"/>
                    <a:ea typeface="微软雅黑" panose="020B0503020204020204" pitchFamily="34" charset="-122"/>
                  </a:rPr>
                  <a:t>AF</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5" name="矩形: 圆角 94">
                <a:extLst>
                  <a:ext uri="{FF2B5EF4-FFF2-40B4-BE49-F238E27FC236}">
                    <a16:creationId xmlns:a16="http://schemas.microsoft.com/office/drawing/2014/main" id="{95598BFF-8188-4E93-AD5A-1F997F7E1E63}"/>
                  </a:ext>
                </a:extLst>
              </p:cNvPr>
              <p:cNvSpPr/>
              <p:nvPr/>
            </p:nvSpPr>
            <p:spPr>
              <a:xfrm>
                <a:off x="6120495" y="1573589"/>
                <a:ext cx="1332238" cy="696397"/>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矩形: 圆角 92">
              <a:extLst>
                <a:ext uri="{FF2B5EF4-FFF2-40B4-BE49-F238E27FC236}">
                  <a16:creationId xmlns:a16="http://schemas.microsoft.com/office/drawing/2014/main" id="{786F9A3A-7BF6-4207-9178-BE3130C10C08}"/>
                </a:ext>
              </a:extLst>
            </p:cNvPr>
            <p:cNvSpPr/>
            <p:nvPr/>
          </p:nvSpPr>
          <p:spPr>
            <a:xfrm>
              <a:off x="9927070" y="4684392"/>
              <a:ext cx="947683" cy="433727"/>
            </a:xfrm>
            <a:prstGeom prst="roundRect">
              <a:avLst/>
            </a:prstGeom>
            <a:solidFill>
              <a:schemeClr val="bg2">
                <a:lumMod val="75000"/>
              </a:schemeClr>
            </a:solid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EAS</a:t>
              </a:r>
              <a:endParaRPr lang="zh-CN" altLang="en-US" dirty="0">
                <a:latin typeface="微软雅黑" panose="020B0503020204020204" pitchFamily="34" charset="-122"/>
                <a:ea typeface="微软雅黑" panose="020B0503020204020204" pitchFamily="34" charset="-122"/>
              </a:endParaRPr>
            </a:p>
          </p:txBody>
        </p:sp>
      </p:grpSp>
      <p:sp>
        <p:nvSpPr>
          <p:cNvPr id="73" name="文本框 72">
            <a:extLst>
              <a:ext uri="{FF2B5EF4-FFF2-40B4-BE49-F238E27FC236}">
                <a16:creationId xmlns:a16="http://schemas.microsoft.com/office/drawing/2014/main" id="{9898E3F7-7C31-4AB5-BA67-0CD7BF44367C}"/>
              </a:ext>
            </a:extLst>
          </p:cNvPr>
          <p:cNvSpPr txBox="1"/>
          <p:nvPr/>
        </p:nvSpPr>
        <p:spPr>
          <a:xfrm>
            <a:off x="8763955" y="3308941"/>
            <a:ext cx="1378577"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数据消费者</a:t>
            </a:r>
            <a:endParaRPr lang="en-US" altLang="zh-CN" b="1" dirty="0">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E1AAA45A-EFFE-45BB-B1E4-AE0D84AC5E39}"/>
              </a:ext>
            </a:extLst>
          </p:cNvPr>
          <p:cNvSpPr txBox="1"/>
          <p:nvPr/>
        </p:nvSpPr>
        <p:spPr>
          <a:xfrm>
            <a:off x="2580308" y="3237241"/>
            <a:ext cx="810720"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nwdaf</a:t>
            </a:r>
            <a:endParaRPr lang="zh-CN" altLang="en-US" sz="1400" dirty="0">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F16FA2E1-8455-4560-9D00-8031DF44BD67}"/>
              </a:ext>
            </a:extLst>
          </p:cNvPr>
          <p:cNvSpPr txBox="1"/>
          <p:nvPr/>
        </p:nvSpPr>
        <p:spPr>
          <a:xfrm>
            <a:off x="4220747" y="2942986"/>
            <a:ext cx="810720"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udm</a:t>
            </a:r>
            <a:endParaRPr lang="zh-CN" altLang="en-US" sz="1400" dirty="0">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D7A148C2-E710-4181-97EB-5C47B00E3C2F}"/>
              </a:ext>
            </a:extLst>
          </p:cNvPr>
          <p:cNvSpPr txBox="1"/>
          <p:nvPr/>
        </p:nvSpPr>
        <p:spPr>
          <a:xfrm>
            <a:off x="4637145" y="3231952"/>
            <a:ext cx="810720"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amf</a:t>
            </a:r>
            <a:endParaRPr lang="zh-CN" altLang="en-US" sz="1400" dirty="0">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2FAF6B34-3C15-45E8-B92E-49CE0B26698A}"/>
              </a:ext>
            </a:extLst>
          </p:cNvPr>
          <p:cNvSpPr txBox="1"/>
          <p:nvPr/>
        </p:nvSpPr>
        <p:spPr>
          <a:xfrm>
            <a:off x="5553825" y="2962174"/>
            <a:ext cx="566762"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nrf</a:t>
            </a:r>
            <a:endParaRPr lang="zh-CN" altLang="en-US" sz="1400" dirty="0">
              <a:latin typeface="微软雅黑" panose="020B0503020204020204" pitchFamily="34" charset="-122"/>
              <a:ea typeface="微软雅黑" panose="020B0503020204020204" pitchFamily="34" charset="-122"/>
            </a:endParaRPr>
          </a:p>
        </p:txBody>
      </p:sp>
      <p:sp>
        <p:nvSpPr>
          <p:cNvPr id="78" name="文本框 77">
            <a:extLst>
              <a:ext uri="{FF2B5EF4-FFF2-40B4-BE49-F238E27FC236}">
                <a16:creationId xmlns:a16="http://schemas.microsoft.com/office/drawing/2014/main" id="{F333C3B4-0C31-42EE-99D0-08372D93349D}"/>
              </a:ext>
            </a:extLst>
          </p:cNvPr>
          <p:cNvSpPr txBox="1"/>
          <p:nvPr/>
        </p:nvSpPr>
        <p:spPr>
          <a:xfrm>
            <a:off x="5861839" y="3241434"/>
            <a:ext cx="810720"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smf</a:t>
            </a:r>
            <a:endParaRPr lang="zh-CN" altLang="en-US" sz="1400" dirty="0">
              <a:latin typeface="微软雅黑" panose="020B0503020204020204" pitchFamily="34" charset="-122"/>
              <a:ea typeface="微软雅黑" panose="020B0503020204020204" pitchFamily="34" charset="-122"/>
            </a:endParaRPr>
          </a:p>
        </p:txBody>
      </p:sp>
      <p:sp>
        <p:nvSpPr>
          <p:cNvPr id="79" name="文本框 78">
            <a:extLst>
              <a:ext uri="{FF2B5EF4-FFF2-40B4-BE49-F238E27FC236}">
                <a16:creationId xmlns:a16="http://schemas.microsoft.com/office/drawing/2014/main" id="{81F47F68-B4A1-4775-A8CD-2A57C5AF09C1}"/>
              </a:ext>
            </a:extLst>
          </p:cNvPr>
          <p:cNvSpPr txBox="1"/>
          <p:nvPr/>
        </p:nvSpPr>
        <p:spPr>
          <a:xfrm>
            <a:off x="7764966" y="2933051"/>
            <a:ext cx="810720"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nef</a:t>
            </a:r>
            <a:endParaRPr lang="zh-CN" altLang="en-US" sz="1400" dirty="0">
              <a:latin typeface="微软雅黑" panose="020B0503020204020204" pitchFamily="34" charset="-122"/>
              <a:ea typeface="微软雅黑" panose="020B0503020204020204" pitchFamily="34" charset="-122"/>
            </a:endParaRPr>
          </a:p>
        </p:txBody>
      </p:sp>
      <p:sp>
        <p:nvSpPr>
          <p:cNvPr id="80" name="文本框 79">
            <a:extLst>
              <a:ext uri="{FF2B5EF4-FFF2-40B4-BE49-F238E27FC236}">
                <a16:creationId xmlns:a16="http://schemas.microsoft.com/office/drawing/2014/main" id="{874E3743-8BFE-4D1B-96A7-E4BFF2B7BE1D}"/>
              </a:ext>
            </a:extLst>
          </p:cNvPr>
          <p:cNvSpPr txBox="1"/>
          <p:nvPr/>
        </p:nvSpPr>
        <p:spPr>
          <a:xfrm>
            <a:off x="7189246" y="3250501"/>
            <a:ext cx="810720"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pcf</a:t>
            </a:r>
            <a:endParaRPr lang="zh-CN" altLang="en-US" sz="1400" dirty="0">
              <a:latin typeface="微软雅黑" panose="020B0503020204020204" pitchFamily="34" charset="-122"/>
              <a:ea typeface="微软雅黑" panose="020B0503020204020204" pitchFamily="34" charset="-122"/>
            </a:endParaRPr>
          </a:p>
        </p:txBody>
      </p:sp>
      <p:sp>
        <p:nvSpPr>
          <p:cNvPr id="81" name="文本框 80">
            <a:extLst>
              <a:ext uri="{FF2B5EF4-FFF2-40B4-BE49-F238E27FC236}">
                <a16:creationId xmlns:a16="http://schemas.microsoft.com/office/drawing/2014/main" id="{A9C61C63-0A0E-4C26-A0FB-0BC806B43D1D}"/>
              </a:ext>
            </a:extLst>
          </p:cNvPr>
          <p:cNvSpPr txBox="1"/>
          <p:nvPr/>
        </p:nvSpPr>
        <p:spPr>
          <a:xfrm>
            <a:off x="7722826" y="5152248"/>
            <a:ext cx="554279"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N</a:t>
            </a:r>
            <a:r>
              <a:rPr lang="en-US" altLang="zh-CN" sz="105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sp>
        <p:nvSpPr>
          <p:cNvPr id="82" name="文本框 81">
            <a:extLst>
              <a:ext uri="{FF2B5EF4-FFF2-40B4-BE49-F238E27FC236}">
                <a16:creationId xmlns:a16="http://schemas.microsoft.com/office/drawing/2014/main" id="{96B6D40F-3784-4797-B974-1B12A157F96D}"/>
              </a:ext>
            </a:extLst>
          </p:cNvPr>
          <p:cNvSpPr txBox="1"/>
          <p:nvPr/>
        </p:nvSpPr>
        <p:spPr>
          <a:xfrm>
            <a:off x="7760738" y="3506336"/>
            <a:ext cx="554279"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N</a:t>
            </a:r>
            <a:r>
              <a:rPr lang="en-US" altLang="zh-CN" sz="105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sp>
        <p:nvSpPr>
          <p:cNvPr id="83" name="文本框 82">
            <a:extLst>
              <a:ext uri="{FF2B5EF4-FFF2-40B4-BE49-F238E27FC236}">
                <a16:creationId xmlns:a16="http://schemas.microsoft.com/office/drawing/2014/main" id="{75CDFB5B-EEBA-4B23-8BBF-81F279F97B36}"/>
              </a:ext>
            </a:extLst>
          </p:cNvPr>
          <p:cNvSpPr txBox="1"/>
          <p:nvPr/>
        </p:nvSpPr>
        <p:spPr>
          <a:xfrm>
            <a:off x="3672856" y="4152827"/>
            <a:ext cx="554279"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N</a:t>
            </a:r>
            <a:r>
              <a:rPr lang="en-US" altLang="zh-CN" sz="105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sp>
        <p:nvSpPr>
          <p:cNvPr id="84" name="文本框 83">
            <a:extLst>
              <a:ext uri="{FF2B5EF4-FFF2-40B4-BE49-F238E27FC236}">
                <a16:creationId xmlns:a16="http://schemas.microsoft.com/office/drawing/2014/main" id="{93A7CF4F-467B-4AC0-AA06-B8C4450F2E3D}"/>
              </a:ext>
            </a:extLst>
          </p:cNvPr>
          <p:cNvSpPr txBox="1"/>
          <p:nvPr/>
        </p:nvSpPr>
        <p:spPr>
          <a:xfrm>
            <a:off x="4665114" y="4137940"/>
            <a:ext cx="554279"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N</a:t>
            </a:r>
            <a:r>
              <a:rPr lang="en-US" altLang="zh-CN" sz="105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85" name="文本框 84">
            <a:extLst>
              <a:ext uri="{FF2B5EF4-FFF2-40B4-BE49-F238E27FC236}">
                <a16:creationId xmlns:a16="http://schemas.microsoft.com/office/drawing/2014/main" id="{A30A4403-812E-422C-A331-73660B274372}"/>
              </a:ext>
            </a:extLst>
          </p:cNvPr>
          <p:cNvSpPr txBox="1"/>
          <p:nvPr/>
        </p:nvSpPr>
        <p:spPr>
          <a:xfrm>
            <a:off x="5618065" y="5151688"/>
            <a:ext cx="554279"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N</a:t>
            </a:r>
            <a:r>
              <a:rPr lang="en-US" altLang="zh-CN" sz="105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sp>
        <p:nvSpPr>
          <p:cNvPr id="86" name="文本框 85">
            <a:extLst>
              <a:ext uri="{FF2B5EF4-FFF2-40B4-BE49-F238E27FC236}">
                <a16:creationId xmlns:a16="http://schemas.microsoft.com/office/drawing/2014/main" id="{8FB5F1EB-C7BC-4284-B947-89777F549571}"/>
              </a:ext>
            </a:extLst>
          </p:cNvPr>
          <p:cNvSpPr txBox="1"/>
          <p:nvPr/>
        </p:nvSpPr>
        <p:spPr>
          <a:xfrm>
            <a:off x="8553932" y="2378389"/>
            <a:ext cx="554279"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N</a:t>
            </a:r>
            <a:r>
              <a:rPr lang="en-US" altLang="zh-CN" sz="1050" dirty="0">
                <a:latin typeface="微软雅黑" panose="020B0503020204020204" pitchFamily="34" charset="-122"/>
                <a:ea typeface="微软雅黑" panose="020B0503020204020204" pitchFamily="34" charset="-122"/>
              </a:rPr>
              <a:t>33</a:t>
            </a:r>
            <a:endParaRPr lang="zh-CN" altLang="en-US" sz="1400" dirty="0">
              <a:latin typeface="微软雅黑" panose="020B0503020204020204" pitchFamily="34" charset="-122"/>
              <a:ea typeface="微软雅黑" panose="020B0503020204020204" pitchFamily="34" charset="-122"/>
            </a:endParaRPr>
          </a:p>
        </p:txBody>
      </p:sp>
      <p:grpSp>
        <p:nvGrpSpPr>
          <p:cNvPr id="87" name="组合 86">
            <a:extLst>
              <a:ext uri="{FF2B5EF4-FFF2-40B4-BE49-F238E27FC236}">
                <a16:creationId xmlns:a16="http://schemas.microsoft.com/office/drawing/2014/main" id="{04A19699-C21E-4CA3-AD0D-504F2A552CB8}"/>
              </a:ext>
            </a:extLst>
          </p:cNvPr>
          <p:cNvGrpSpPr/>
          <p:nvPr/>
        </p:nvGrpSpPr>
        <p:grpSpPr>
          <a:xfrm>
            <a:off x="6049060" y="2405478"/>
            <a:ext cx="1148583" cy="626651"/>
            <a:chOff x="7149163" y="2077518"/>
            <a:chExt cx="1148583" cy="626651"/>
          </a:xfrm>
        </p:grpSpPr>
        <p:sp>
          <p:nvSpPr>
            <p:cNvPr id="90" name="矩形: 圆角 89">
              <a:extLst>
                <a:ext uri="{FF2B5EF4-FFF2-40B4-BE49-F238E27FC236}">
                  <a16:creationId xmlns:a16="http://schemas.microsoft.com/office/drawing/2014/main" id="{34552578-D3C6-472B-BE0E-9962C0BB198C}"/>
                </a:ext>
              </a:extLst>
            </p:cNvPr>
            <p:cNvSpPr/>
            <p:nvPr/>
          </p:nvSpPr>
          <p:spPr>
            <a:xfrm>
              <a:off x="7149163" y="2077518"/>
              <a:ext cx="1039635" cy="532680"/>
            </a:xfrm>
            <a:prstGeom prst="roundRect">
              <a:avLst/>
            </a:prstGeom>
            <a:solidFill>
              <a:schemeClr val="accent1">
                <a:lumMod val="40000"/>
                <a:lumOff val="60000"/>
                <a:alpha val="6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ASAF</a:t>
              </a:r>
              <a:endParaRPr lang="zh-CN" altLang="en-US" dirty="0">
                <a:latin typeface="微软雅黑" panose="020B0503020204020204" pitchFamily="34" charset="-122"/>
                <a:ea typeface="微软雅黑" panose="020B0503020204020204" pitchFamily="34" charset="-122"/>
              </a:endParaRPr>
            </a:p>
          </p:txBody>
        </p:sp>
        <p:sp>
          <p:nvSpPr>
            <p:cNvPr id="91" name="矩形: 圆角 90">
              <a:extLst>
                <a:ext uri="{FF2B5EF4-FFF2-40B4-BE49-F238E27FC236}">
                  <a16:creationId xmlns:a16="http://schemas.microsoft.com/office/drawing/2014/main" id="{0D6EC9C6-F705-4979-8085-07EE439098B6}"/>
                </a:ext>
              </a:extLst>
            </p:cNvPr>
            <p:cNvSpPr/>
            <p:nvPr/>
          </p:nvSpPr>
          <p:spPr>
            <a:xfrm>
              <a:off x="7258111" y="2171489"/>
              <a:ext cx="1039635" cy="53268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8" name="直接箭头连接符 87">
            <a:extLst>
              <a:ext uri="{FF2B5EF4-FFF2-40B4-BE49-F238E27FC236}">
                <a16:creationId xmlns:a16="http://schemas.microsoft.com/office/drawing/2014/main" id="{B4DCA8D0-D9BD-4A48-9542-33708B0C4EA1}"/>
              </a:ext>
            </a:extLst>
          </p:cNvPr>
          <p:cNvCxnSpPr>
            <a:cxnSpLocks/>
          </p:cNvCxnSpPr>
          <p:nvPr/>
        </p:nvCxnSpPr>
        <p:spPr>
          <a:xfrm flipV="1">
            <a:off x="6587157" y="2930186"/>
            <a:ext cx="0" cy="3288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B4677C14-8EBB-4532-9EB2-DA8208823F7E}"/>
              </a:ext>
            </a:extLst>
          </p:cNvPr>
          <p:cNvSpPr txBox="1"/>
          <p:nvPr/>
        </p:nvSpPr>
        <p:spPr>
          <a:xfrm>
            <a:off x="6689849" y="2959915"/>
            <a:ext cx="657402" cy="307777"/>
          </a:xfrm>
          <a:prstGeom prst="rect">
            <a:avLst/>
          </a:prstGeom>
          <a:noFill/>
        </p:spPr>
        <p:txBody>
          <a:bodyPr wrap="square" rtlCol="0">
            <a:spAutoFit/>
          </a:bodyPr>
          <a:lstStyle/>
          <a:p>
            <a:r>
              <a:rPr lang="en-US" altLang="zh-CN" sz="1400" dirty="0" err="1">
                <a:latin typeface="微软雅黑" panose="020B0503020204020204" pitchFamily="34" charset="-122"/>
                <a:ea typeface="微软雅黑" panose="020B0503020204020204" pitchFamily="34" charset="-122"/>
              </a:rPr>
              <a:t>N</a:t>
            </a:r>
            <a:r>
              <a:rPr lang="en-US" altLang="zh-CN" sz="1050" dirty="0" err="1">
                <a:latin typeface="微软雅黑" panose="020B0503020204020204" pitchFamily="34" charset="-122"/>
                <a:ea typeface="微软雅黑" panose="020B0503020204020204" pitchFamily="34" charset="-122"/>
              </a:rPr>
              <a:t>asaf</a:t>
            </a:r>
            <a:endParaRPr lang="zh-CN" alt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4335F4D1-D929-4BF7-A598-6AF716F749E7}"/>
              </a:ext>
            </a:extLst>
          </p:cNvPr>
          <p:cNvSpPr txBox="1"/>
          <p:nvPr/>
        </p:nvSpPr>
        <p:spPr>
          <a:xfrm>
            <a:off x="4739191" y="4726096"/>
            <a:ext cx="1440688" cy="369332"/>
          </a:xfrm>
          <a:prstGeom prst="rect">
            <a:avLst/>
          </a:prstGeom>
          <a:noFill/>
        </p:spPr>
        <p:txBody>
          <a:bodyPr wrap="square" rtlCol="0">
            <a:spAutoFit/>
          </a:bodyPr>
          <a:lstStyle>
            <a:defPPr>
              <a:defRPr lang="zh-CN"/>
            </a:defPPr>
            <a:lvl1pPr>
              <a:defRPr b="1">
                <a:latin typeface="微软雅黑" panose="020B0503020204020204" pitchFamily="34" charset="-122"/>
                <a:ea typeface="微软雅黑" panose="020B0503020204020204" pitchFamily="34" charset="-122"/>
              </a:defRPr>
            </a:lvl1pPr>
          </a:lstStyle>
          <a:p>
            <a:r>
              <a:rPr lang="zh-CN" altLang="en-US" dirty="0"/>
              <a:t>核心网上星</a:t>
            </a:r>
          </a:p>
        </p:txBody>
      </p:sp>
      <p:sp>
        <p:nvSpPr>
          <p:cNvPr id="12" name="矩形 11">
            <a:extLst>
              <a:ext uri="{FF2B5EF4-FFF2-40B4-BE49-F238E27FC236}">
                <a16:creationId xmlns:a16="http://schemas.microsoft.com/office/drawing/2014/main" id="{DCAAEED3-273C-4A45-9BAA-B8FE6A751B7F}"/>
              </a:ext>
            </a:extLst>
          </p:cNvPr>
          <p:cNvSpPr/>
          <p:nvPr/>
        </p:nvSpPr>
        <p:spPr>
          <a:xfrm>
            <a:off x="580110" y="1865900"/>
            <a:ext cx="10937899" cy="4544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38485628-903E-448F-BFD7-2CAA57981524}"/>
              </a:ext>
            </a:extLst>
          </p:cNvPr>
          <p:cNvPicPr>
            <a:picLocks noChangeAspect="1"/>
          </p:cNvPicPr>
          <p:nvPr/>
        </p:nvPicPr>
        <p:blipFill>
          <a:blip r:embed="rId4"/>
          <a:stretch>
            <a:fillRect/>
          </a:stretch>
        </p:blipFill>
        <p:spPr>
          <a:xfrm>
            <a:off x="1090793" y="1727888"/>
            <a:ext cx="9916532" cy="4719821"/>
          </a:xfrm>
          <a:prstGeom prst="rect">
            <a:avLst/>
          </a:prstGeom>
        </p:spPr>
      </p:pic>
      <p:sp>
        <p:nvSpPr>
          <p:cNvPr id="200" name="文本框 199">
            <a:extLst>
              <a:ext uri="{FF2B5EF4-FFF2-40B4-BE49-F238E27FC236}">
                <a16:creationId xmlns:a16="http://schemas.microsoft.com/office/drawing/2014/main" id="{9C75DD0C-5B96-4E14-BB99-EA680EE37DEA}"/>
              </a:ext>
            </a:extLst>
          </p:cNvPr>
          <p:cNvSpPr txBox="1"/>
          <p:nvPr/>
        </p:nvSpPr>
        <p:spPr>
          <a:xfrm>
            <a:off x="1891541" y="6227841"/>
            <a:ext cx="8398869" cy="646331"/>
          </a:xfrm>
          <a:prstGeom prst="rect">
            <a:avLst/>
          </a:prstGeom>
          <a:noFill/>
        </p:spPr>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卫星</a:t>
            </a:r>
            <a:r>
              <a:rPr lang="en-US" altLang="zh-CN" dirty="0"/>
              <a:t>AI</a:t>
            </a:r>
            <a:r>
              <a:rPr lang="zh-CN" altLang="en-US" dirty="0"/>
              <a:t>处理流程跨越多个参与者，涉及多个数据交换阶段，</a:t>
            </a:r>
            <a:endParaRPr lang="en-US" altLang="zh-CN" dirty="0"/>
          </a:p>
          <a:p>
            <a:r>
              <a:rPr lang="zh-CN" altLang="en-US" dirty="0"/>
              <a:t>因此必须从架构上引入安全与隐私设计。</a:t>
            </a:r>
          </a:p>
        </p:txBody>
      </p:sp>
    </p:spTree>
    <p:extLst>
      <p:ext uri="{BB962C8B-B14F-4D97-AF65-F5344CB8AC3E}">
        <p14:creationId xmlns:p14="http://schemas.microsoft.com/office/powerpoint/2010/main" val="359822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在卫星网络中的典型隐私风险场景</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a16="http://schemas.microsoft.com/office/drawing/2014/main" id="{1C8537BA-5F4F-48F8-9212-F91CCDCDBA01}"/>
              </a:ext>
            </a:extLst>
          </p:cNvPr>
          <p:cNvGraphicFramePr>
            <a:graphicFrameLocks noGrp="1"/>
          </p:cNvGraphicFramePr>
          <p:nvPr>
            <p:extLst>
              <p:ext uri="{D42A27DB-BD31-4B8C-83A1-F6EECF244321}">
                <p14:modId xmlns:p14="http://schemas.microsoft.com/office/powerpoint/2010/main" val="701495682"/>
              </p:ext>
            </p:extLst>
          </p:nvPr>
        </p:nvGraphicFramePr>
        <p:xfrm>
          <a:off x="404579" y="1727888"/>
          <a:ext cx="11498307" cy="4609094"/>
        </p:xfrm>
        <a:graphic>
          <a:graphicData uri="http://schemas.openxmlformats.org/drawingml/2006/table">
            <a:tbl>
              <a:tblPr/>
              <a:tblGrid>
                <a:gridCol w="1777040">
                  <a:extLst>
                    <a:ext uri="{9D8B030D-6E8A-4147-A177-3AD203B41FA5}">
                      <a16:colId xmlns:a16="http://schemas.microsoft.com/office/drawing/2014/main" val="1203974081"/>
                    </a:ext>
                  </a:extLst>
                </a:gridCol>
                <a:gridCol w="3564261">
                  <a:extLst>
                    <a:ext uri="{9D8B030D-6E8A-4147-A177-3AD203B41FA5}">
                      <a16:colId xmlns:a16="http://schemas.microsoft.com/office/drawing/2014/main" val="844654706"/>
                    </a:ext>
                  </a:extLst>
                </a:gridCol>
                <a:gridCol w="3288163">
                  <a:extLst>
                    <a:ext uri="{9D8B030D-6E8A-4147-A177-3AD203B41FA5}">
                      <a16:colId xmlns:a16="http://schemas.microsoft.com/office/drawing/2014/main" val="2564377754"/>
                    </a:ext>
                  </a:extLst>
                </a:gridCol>
                <a:gridCol w="2868843">
                  <a:extLst>
                    <a:ext uri="{9D8B030D-6E8A-4147-A177-3AD203B41FA5}">
                      <a16:colId xmlns:a16="http://schemas.microsoft.com/office/drawing/2014/main" val="3867346779"/>
                    </a:ext>
                  </a:extLst>
                </a:gridCol>
              </a:tblGrid>
              <a:tr h="540662">
                <a:tc>
                  <a:txBody>
                    <a:bodyPr/>
                    <a:lstStyle/>
                    <a:p>
                      <a:pPr algn="l" rtl="0"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攻击类型</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l" rtl="0"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描述</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l" rtl="0"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潜在攻击者</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l" rtl="0"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潜在影响</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2607349221"/>
                  </a:ext>
                </a:extLst>
              </a:tr>
              <a:tr h="561846">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成员推断攻击</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从模型输出或更新中判断特定数据记录是否用于训练</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被攻破的卫星、恶意地面站、模型容器</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泄露敏感的用户位置数据</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508702965"/>
                  </a:ext>
                </a:extLst>
              </a:tr>
              <a:tr h="771053">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模型逆向</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重构攻击</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从模型或其更新中重构部分原始训练数据或感特征</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拥有模型访问权限的恶意卫星</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地面站），</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暴露原始的传感器数据、图像片段或其他敏感的星载数据</a:t>
                      </a:r>
                    </a:p>
                  </a:txBody>
                  <a:tcPr marL="9525" marR="9525" marT="9525" marB="0" anchor="ctr">
                    <a:lnL>
                      <a:noFill/>
                    </a:lnL>
                    <a:lnR>
                      <a:noFill/>
                    </a:lnR>
                    <a:lnT>
                      <a:noFill/>
                    </a:lnT>
                    <a:lnB>
                      <a:noFill/>
                    </a:lnB>
                  </a:tcPr>
                </a:tc>
                <a:extLst>
                  <a:ext uri="{0D108BD9-81ED-4DB2-BD59-A6C34878D82A}">
                    <a16:rowId xmlns:a16="http://schemas.microsoft.com/office/drawing/2014/main" val="1809256224"/>
                  </a:ext>
                </a:extLst>
              </a:tr>
              <a:tr h="701317">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属性推断攻击</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推断训练数据的整体统计属性或未明确编码的特征</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能够观察多个模型更新或与模型多次交互的攻击者</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泄露关于数据收集环境或用户群体的元信息</a:t>
                      </a:r>
                    </a:p>
                  </a:txBody>
                  <a:tcPr marL="9525" marR="9525" marT="9525" marB="0" anchor="ctr">
                    <a:lnL>
                      <a:noFill/>
                    </a:lnL>
                    <a:lnR>
                      <a:noFill/>
                    </a:lnR>
                    <a:lnT>
                      <a:noFill/>
                    </a:lnT>
                    <a:lnB>
                      <a:noFill/>
                    </a:lnB>
                  </a:tcPr>
                </a:tc>
                <a:extLst>
                  <a:ext uri="{0D108BD9-81ED-4DB2-BD59-A6C34878D82A}">
                    <a16:rowId xmlns:a16="http://schemas.microsoft.com/office/drawing/2014/main" val="1984346402"/>
                  </a:ext>
                </a:extLst>
              </a:tr>
              <a:tr h="631582">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梯度</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切割数据泄露</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从</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SL</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中的中间输出（切割数据）或</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FL</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中的模型更新（梯度）推断敏感训练数据</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恶意卫星</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地面站</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直接泄露用于在各个卫星上进行本地训练的特定数据点</a:t>
                      </a:r>
                    </a:p>
                  </a:txBody>
                  <a:tcPr marL="9525" marR="9525" marT="9525" marB="0" anchor="ctr">
                    <a:lnL>
                      <a:noFill/>
                    </a:lnL>
                    <a:lnR>
                      <a:noFill/>
                    </a:lnR>
                    <a:lnT>
                      <a:noFill/>
                    </a:lnT>
                    <a:lnB>
                      <a:noFill/>
                    </a:lnB>
                  </a:tcPr>
                </a:tc>
                <a:extLst>
                  <a:ext uri="{0D108BD9-81ED-4DB2-BD59-A6C34878D82A}">
                    <a16:rowId xmlns:a16="http://schemas.microsoft.com/office/drawing/2014/main" val="3697807644"/>
                  </a:ext>
                </a:extLst>
              </a:tr>
              <a:tr h="701317">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数据投毒攻击</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恶意参与者向其本地训练数据注入损坏或误导性样本，以破坏全局模型或引入后门</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参与</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FL</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训练的恶意卫星或地面站</a:t>
                      </a:r>
                    </a:p>
                  </a:txBody>
                  <a:tcPr marL="9525" marR="9525" marT="9525" marB="0" anchor="ctr">
                    <a:lnL>
                      <a:noFill/>
                    </a:lnL>
                    <a:lnR>
                      <a:noFill/>
                    </a:lnR>
                    <a:lnT>
                      <a:noFill/>
                    </a:lnT>
                    <a:lnB>
                      <a:noFill/>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降低</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AI</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模型的准确性（例如，在地球观测图像分类中），或在特定条件下触发恶意行为</a:t>
                      </a:r>
                    </a:p>
                  </a:txBody>
                  <a:tcPr marL="9525" marR="9525" marT="9525" marB="0" anchor="ctr">
                    <a:lnL>
                      <a:noFill/>
                    </a:lnL>
                    <a:lnR>
                      <a:noFill/>
                    </a:lnR>
                    <a:lnT>
                      <a:noFill/>
                    </a:lnT>
                    <a:lnB>
                      <a:noFill/>
                    </a:lnB>
                  </a:tcPr>
                </a:tc>
                <a:extLst>
                  <a:ext uri="{0D108BD9-81ED-4DB2-BD59-A6C34878D82A}">
                    <a16:rowId xmlns:a16="http://schemas.microsoft.com/office/drawing/2014/main" val="2352982781"/>
                  </a:ext>
                </a:extLst>
              </a:tr>
              <a:tr h="701317">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模型接口攻击</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攻击者通过查询模型并观察其输出来创建目标模型（功能上等效）</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能够与部署在卫星上或地面上的模型进行多次交互的外部实体</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just"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知识产权流失，使攻击者能够复刻模型功能或实现漏洞</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5227779"/>
                  </a:ext>
                </a:extLst>
              </a:tr>
            </a:tbl>
          </a:graphicData>
        </a:graphic>
      </p:graphicFrame>
      <p:sp>
        <p:nvSpPr>
          <p:cNvPr id="9" name="文本框 8">
            <a:extLst>
              <a:ext uri="{FF2B5EF4-FFF2-40B4-BE49-F238E27FC236}">
                <a16:creationId xmlns:a16="http://schemas.microsoft.com/office/drawing/2014/main" id="{9B2A54B3-C485-458B-A2FB-606C04E77700}"/>
              </a:ext>
            </a:extLst>
          </p:cNvPr>
          <p:cNvSpPr txBox="1"/>
          <p:nvPr/>
        </p:nvSpPr>
        <p:spPr>
          <a:xfrm>
            <a:off x="1103781" y="6407305"/>
            <a:ext cx="10393528" cy="369332"/>
          </a:xfrm>
          <a:prstGeom prst="rect">
            <a:avLst/>
          </a:prstGeom>
          <a:noFill/>
        </p:spPr>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即便不传原始数据，仅依赖模型交互，也可能导致隐私泄露。卫星环境加剧了这一风险</a:t>
            </a:r>
          </a:p>
        </p:txBody>
      </p:sp>
      <p:sp>
        <p:nvSpPr>
          <p:cNvPr id="10" name="标题 1">
            <a:extLst>
              <a:ext uri="{FF2B5EF4-FFF2-40B4-BE49-F238E27FC236}">
                <a16:creationId xmlns:a16="http://schemas.microsoft.com/office/drawing/2014/main" id="{299AB789-0745-409C-9F65-6DC1B3EA5313}"/>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Tree>
    <p:extLst>
      <p:ext uri="{BB962C8B-B14F-4D97-AF65-F5344CB8AC3E}">
        <p14:creationId xmlns:p14="http://schemas.microsoft.com/office/powerpoint/2010/main" val="2390939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核心网上星</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训练过程中使用的数据类型与隐私敏感性分析</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16FE57B-0518-4AA9-9BED-D6E068B70086}"/>
              </a:ext>
            </a:extLst>
          </p:cNvPr>
          <p:cNvSpPr txBox="1"/>
          <p:nvPr/>
        </p:nvSpPr>
        <p:spPr>
          <a:xfrm>
            <a:off x="921792" y="1716985"/>
            <a:ext cx="10442893" cy="458908"/>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pPr marL="285750" indent="-285750">
              <a:lnSpc>
                <a:spcPct val="150000"/>
              </a:lnSpc>
              <a:buFont typeface="Wingdings" panose="05000000000000000000" pitchFamily="2" charset="2"/>
              <a:buChar char="Ø"/>
            </a:pPr>
            <a:r>
              <a:rPr lang="zh-CN" altLang="en-US" b="1" dirty="0"/>
              <a:t>安全问题</a:t>
            </a:r>
            <a:r>
              <a:rPr lang="en-US" altLang="zh-CN" b="1" dirty="0"/>
              <a:t>1</a:t>
            </a:r>
            <a:r>
              <a:rPr lang="zh-CN" altLang="en-US" b="1" dirty="0"/>
              <a:t>：与地面核心网类似，用于辅助完成</a:t>
            </a:r>
            <a:r>
              <a:rPr lang="en-US" altLang="zh-CN" b="1" dirty="0"/>
              <a:t>AI</a:t>
            </a:r>
            <a:r>
              <a:rPr lang="zh-CN" altLang="en-US" b="1" dirty="0"/>
              <a:t>训练的信息需要隐私保护与授权访问</a:t>
            </a:r>
            <a:endParaRPr lang="zh-CN" altLang="en-US" b="1" dirty="0">
              <a:solidFill>
                <a:srgbClr val="C00000"/>
              </a:solidFill>
            </a:endParaRPr>
          </a:p>
        </p:txBody>
      </p:sp>
      <p:sp>
        <p:nvSpPr>
          <p:cNvPr id="9" name="文本框 8">
            <a:extLst>
              <a:ext uri="{FF2B5EF4-FFF2-40B4-BE49-F238E27FC236}">
                <a16:creationId xmlns:a16="http://schemas.microsoft.com/office/drawing/2014/main" id="{0E23D24F-DE70-46FC-AB76-B3844C85B0A9}"/>
              </a:ext>
            </a:extLst>
          </p:cNvPr>
          <p:cNvSpPr txBox="1"/>
          <p:nvPr/>
        </p:nvSpPr>
        <p:spPr>
          <a:xfrm>
            <a:off x="921792" y="3855639"/>
            <a:ext cx="8106022" cy="458908"/>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pPr marL="285750" indent="-285750">
              <a:lnSpc>
                <a:spcPct val="150000"/>
              </a:lnSpc>
              <a:buFont typeface="Wingdings" panose="05000000000000000000" pitchFamily="2" charset="2"/>
              <a:buChar char="Ø"/>
            </a:pPr>
            <a:r>
              <a:rPr lang="zh-CN" altLang="en-US" b="1" dirty="0"/>
              <a:t>安全问题</a:t>
            </a:r>
            <a:r>
              <a:rPr lang="en-US" altLang="zh-CN" b="1" dirty="0"/>
              <a:t>2</a:t>
            </a:r>
            <a:r>
              <a:rPr lang="zh-CN" altLang="en-US" b="1" dirty="0"/>
              <a:t>：</a:t>
            </a:r>
            <a:r>
              <a:rPr lang="en-US" altLang="zh-CN" b="1" dirty="0"/>
              <a:t>AI/ML</a:t>
            </a:r>
            <a:r>
              <a:rPr lang="zh-CN" altLang="en-US" b="1" dirty="0"/>
              <a:t>辅助数据的分级分类保护</a:t>
            </a:r>
            <a:endParaRPr lang="zh-CN" altLang="en-US" b="1" dirty="0">
              <a:solidFill>
                <a:srgbClr val="C00000"/>
              </a:solidFill>
            </a:endParaRPr>
          </a:p>
        </p:txBody>
      </p:sp>
      <p:sp>
        <p:nvSpPr>
          <p:cNvPr id="10" name="文本框 9">
            <a:extLst>
              <a:ext uri="{FF2B5EF4-FFF2-40B4-BE49-F238E27FC236}">
                <a16:creationId xmlns:a16="http://schemas.microsoft.com/office/drawing/2014/main" id="{E2DA4B2F-E79B-4C55-879E-CD4516BBE405}"/>
              </a:ext>
            </a:extLst>
          </p:cNvPr>
          <p:cNvSpPr txBox="1"/>
          <p:nvPr/>
        </p:nvSpPr>
        <p:spPr>
          <a:xfrm>
            <a:off x="1298865" y="2208047"/>
            <a:ext cx="10204427" cy="1705403"/>
          </a:xfrm>
          <a:prstGeom prst="rect">
            <a:avLst/>
          </a:prstGeom>
          <a:noFill/>
        </p:spPr>
        <p:txBody>
          <a:bodyPr wrap="square" rtlCol="0">
            <a:spAutoFit/>
          </a:bodyPr>
          <a:lstStyle>
            <a:defPPr>
              <a:defRPr lang="zh-CN"/>
            </a:defPPr>
            <a:lvl1pPr marL="285750" indent="-285750">
              <a:lnSpc>
                <a:spcPct val="150000"/>
              </a:lnSpc>
              <a:buFont typeface="Wingdings" panose="05000000000000000000" pitchFamily="2" charset="2"/>
              <a:buChar char="Ø"/>
              <a:defRPr>
                <a:latin typeface="微软雅黑" panose="020B0503020204020204" pitchFamily="34" charset="-122"/>
                <a:ea typeface="微软雅黑" panose="020B0503020204020204" pitchFamily="34" charset="-122"/>
              </a:defRPr>
            </a:lvl1pPr>
          </a:lstStyle>
          <a:p>
            <a:pPr marL="342900" indent="-342900">
              <a:buFont typeface="+mj-lt"/>
              <a:buAutoNum type="arabicPeriod"/>
            </a:pPr>
            <a:r>
              <a:rPr lang="zh-CN" altLang="en-US" dirty="0"/>
              <a:t>辅助信息包括：流量速率、数据包丢失率、网络状况变化、候选联邦学习成员、地理分布信息等。一些</a:t>
            </a:r>
            <a:r>
              <a:rPr lang="zh-CN" altLang="en-US" b="1" dirty="0">
                <a:solidFill>
                  <a:srgbClr val="152390"/>
                </a:solidFill>
              </a:rPr>
              <a:t>辅助信息可能对用户隐私敏感</a:t>
            </a:r>
            <a:r>
              <a:rPr lang="zh-CN" altLang="en-US" dirty="0"/>
              <a:t>，例如候选联邦学习成员、地理分布信息等。</a:t>
            </a:r>
            <a:endParaRPr lang="en-US" altLang="zh-CN" dirty="0"/>
          </a:p>
          <a:p>
            <a:pPr marL="342900" indent="-342900">
              <a:buFont typeface="+mj-lt"/>
              <a:buAutoNum type="arabicPeriod"/>
            </a:pPr>
            <a:r>
              <a:rPr lang="zh-CN" altLang="en-US" b="1" dirty="0">
                <a:solidFill>
                  <a:srgbClr val="152390"/>
                </a:solidFill>
              </a:rPr>
              <a:t>看似无关的隐私数据可能会泄露用户隐私</a:t>
            </a:r>
            <a:r>
              <a:rPr lang="zh-CN" altLang="en-US" dirty="0"/>
              <a:t>，因此需要研究如何保护此类与隐私相关的辅助信息。</a:t>
            </a:r>
            <a:endParaRPr lang="en-US" altLang="zh-CN" dirty="0"/>
          </a:p>
          <a:p>
            <a:pPr marL="342900" indent="-342900">
              <a:buFont typeface="+mj-lt"/>
              <a:buAutoNum type="arabicPeriod"/>
            </a:pPr>
            <a:r>
              <a:rPr lang="en-US" altLang="zh-CN" dirty="0"/>
              <a:t>5GC</a:t>
            </a:r>
            <a:r>
              <a:rPr lang="zh-CN" altLang="en-US" dirty="0"/>
              <a:t>需要确定</a:t>
            </a:r>
            <a:r>
              <a:rPr lang="en-US" altLang="zh-CN" dirty="0"/>
              <a:t>AF</a:t>
            </a:r>
            <a:r>
              <a:rPr lang="zh-CN" altLang="en-US" dirty="0"/>
              <a:t>需要哪些辅助信息来完成</a:t>
            </a:r>
            <a:r>
              <a:rPr lang="en-US" altLang="zh-CN" dirty="0"/>
              <a:t>AI/ML</a:t>
            </a:r>
            <a:r>
              <a:rPr lang="zh-CN" altLang="en-US" dirty="0"/>
              <a:t>操作，并</a:t>
            </a:r>
            <a:r>
              <a:rPr lang="zh-CN" altLang="en-US" b="1" dirty="0">
                <a:solidFill>
                  <a:srgbClr val="152390"/>
                </a:solidFill>
              </a:rPr>
              <a:t>避免暴露</a:t>
            </a:r>
            <a:r>
              <a:rPr lang="en-US" altLang="zh-CN" b="1" dirty="0">
                <a:solidFill>
                  <a:srgbClr val="152390"/>
                </a:solidFill>
              </a:rPr>
              <a:t>AI/ML</a:t>
            </a:r>
            <a:r>
              <a:rPr lang="zh-CN" altLang="en-US" b="1" dirty="0">
                <a:solidFill>
                  <a:srgbClr val="152390"/>
                </a:solidFill>
              </a:rPr>
              <a:t>操作不需要的信息</a:t>
            </a:r>
            <a:r>
              <a:rPr lang="zh-CN" altLang="en-US" dirty="0"/>
              <a:t>。</a:t>
            </a:r>
          </a:p>
        </p:txBody>
      </p:sp>
      <p:sp>
        <p:nvSpPr>
          <p:cNvPr id="11" name="文本框 10">
            <a:extLst>
              <a:ext uri="{FF2B5EF4-FFF2-40B4-BE49-F238E27FC236}">
                <a16:creationId xmlns:a16="http://schemas.microsoft.com/office/drawing/2014/main" id="{DDA471B5-A9C9-497D-A612-D439B4F651BA}"/>
              </a:ext>
            </a:extLst>
          </p:cNvPr>
          <p:cNvSpPr txBox="1"/>
          <p:nvPr/>
        </p:nvSpPr>
        <p:spPr>
          <a:xfrm>
            <a:off x="1298865" y="4211713"/>
            <a:ext cx="10759570" cy="1289905"/>
          </a:xfrm>
          <a:prstGeom prst="rect">
            <a:avLst/>
          </a:prstGeom>
          <a:noFill/>
        </p:spPr>
        <p:txBody>
          <a:bodyPr wrap="square" rtlCol="0">
            <a:spAutoFit/>
          </a:bodyPr>
          <a:lstStyle>
            <a:defPPr>
              <a:defRPr lang="zh-CN"/>
            </a:defPPr>
            <a:lvl1pPr marL="285750" indent="-285750">
              <a:lnSpc>
                <a:spcPct val="150000"/>
              </a:lnSpc>
              <a:buFont typeface="Wingdings" panose="05000000000000000000" pitchFamily="2" charset="2"/>
              <a:buChar char="Ø"/>
              <a:defRPr>
                <a:latin typeface="微软雅黑" panose="020B0503020204020204" pitchFamily="34" charset="-122"/>
                <a:ea typeface="微软雅黑" panose="020B0503020204020204" pitchFamily="34" charset="-122"/>
              </a:defRPr>
            </a:lvl1pPr>
          </a:lstStyle>
          <a:p>
            <a:pPr marL="342900" indent="-342900">
              <a:buFont typeface="+mj-lt"/>
              <a:buAutoNum type="arabicPeriod"/>
            </a:pPr>
            <a:r>
              <a:rPr lang="zh-CN" altLang="en-US" dirty="0"/>
              <a:t>暴露数据可能会对网络或用户造成不同的影响。</a:t>
            </a:r>
            <a:endParaRPr lang="en-US" altLang="zh-CN" dirty="0"/>
          </a:p>
          <a:p>
            <a:pPr marL="342900" indent="-342900">
              <a:buFont typeface="+mj-lt"/>
              <a:buAutoNum type="arabicPeriod"/>
            </a:pPr>
            <a:r>
              <a:rPr lang="zh-CN" altLang="en-US" b="1" dirty="0">
                <a:solidFill>
                  <a:srgbClr val="152390"/>
                </a:solidFill>
              </a:rPr>
              <a:t>导致用户隐私泄露、核心网安全漏洞或者无影响</a:t>
            </a:r>
            <a:r>
              <a:rPr lang="zh-CN" altLang="en-US" dirty="0"/>
              <a:t>。</a:t>
            </a:r>
            <a:endParaRPr lang="en-US" altLang="zh-CN" dirty="0"/>
          </a:p>
          <a:p>
            <a:pPr marL="342900" indent="-342900">
              <a:buFont typeface="+mj-lt"/>
              <a:buAutoNum type="arabicPeriod"/>
            </a:pPr>
            <a:r>
              <a:rPr lang="zh-CN" altLang="en-US" dirty="0"/>
              <a:t>并非所有数据都需要相同类型的保护，因此需针对不同类型的数据进行分类以便适当的保护。</a:t>
            </a:r>
          </a:p>
        </p:txBody>
      </p:sp>
      <p:sp>
        <p:nvSpPr>
          <p:cNvPr id="12" name="文本框 11">
            <a:extLst>
              <a:ext uri="{FF2B5EF4-FFF2-40B4-BE49-F238E27FC236}">
                <a16:creationId xmlns:a16="http://schemas.microsoft.com/office/drawing/2014/main" id="{C8D2D5FC-024A-41F2-9E80-6427D622307F}"/>
              </a:ext>
            </a:extLst>
          </p:cNvPr>
          <p:cNvSpPr txBox="1"/>
          <p:nvPr/>
        </p:nvSpPr>
        <p:spPr>
          <a:xfrm>
            <a:off x="921792" y="5431990"/>
            <a:ext cx="8106022" cy="458908"/>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pPr marL="285750" indent="-285750">
              <a:lnSpc>
                <a:spcPct val="150000"/>
              </a:lnSpc>
              <a:buFont typeface="Wingdings" panose="05000000000000000000" pitchFamily="2" charset="2"/>
              <a:buChar char="Ø"/>
            </a:pPr>
            <a:r>
              <a:rPr lang="zh-CN" altLang="en-US" b="1" dirty="0"/>
              <a:t>安全问题</a:t>
            </a:r>
            <a:r>
              <a:rPr lang="en-US" altLang="zh-CN" b="1" dirty="0"/>
              <a:t>3</a:t>
            </a:r>
            <a:r>
              <a:rPr lang="zh-CN" altLang="en-US" b="1" dirty="0"/>
              <a:t>：</a:t>
            </a:r>
            <a:r>
              <a:rPr lang="en-US" altLang="zh-CN" b="1" dirty="0"/>
              <a:t>AI/ML</a:t>
            </a:r>
            <a:r>
              <a:rPr lang="zh-CN" altLang="en-US" b="1" dirty="0"/>
              <a:t>辅助数据的分级分类保护</a:t>
            </a:r>
            <a:endParaRPr lang="zh-CN" altLang="en-US" b="1" dirty="0">
              <a:solidFill>
                <a:srgbClr val="C00000"/>
              </a:solidFill>
            </a:endParaRPr>
          </a:p>
        </p:txBody>
      </p:sp>
      <p:sp>
        <p:nvSpPr>
          <p:cNvPr id="13" name="文本框 12">
            <a:extLst>
              <a:ext uri="{FF2B5EF4-FFF2-40B4-BE49-F238E27FC236}">
                <a16:creationId xmlns:a16="http://schemas.microsoft.com/office/drawing/2014/main" id="{0A2D63F0-0390-4399-A778-AE4A605ED634}"/>
              </a:ext>
            </a:extLst>
          </p:cNvPr>
          <p:cNvSpPr txBox="1"/>
          <p:nvPr/>
        </p:nvSpPr>
        <p:spPr>
          <a:xfrm>
            <a:off x="1298865" y="5962139"/>
            <a:ext cx="10204428" cy="874407"/>
          </a:xfrm>
          <a:prstGeom prst="rect">
            <a:avLst/>
          </a:prstGeom>
          <a:noFill/>
        </p:spPr>
        <p:txBody>
          <a:bodyPr wrap="square" rtlCol="0">
            <a:spAutoFit/>
          </a:bodyPr>
          <a:lstStyle>
            <a:defPPr>
              <a:defRPr lang="zh-CN"/>
            </a:defPPr>
            <a:lvl1pPr marL="342900" indent="-342900">
              <a:lnSpc>
                <a:spcPct val="150000"/>
              </a:lnSpc>
              <a:buFont typeface="+mj-lt"/>
              <a:buAutoNum type="arabicPeriod"/>
              <a:defRPr>
                <a:latin typeface="微软雅黑" panose="020B0503020204020204" pitchFamily="34" charset="-122"/>
                <a:ea typeface="微软雅黑" panose="020B0503020204020204" pitchFamily="34" charset="-122"/>
              </a:defRPr>
            </a:lvl1pPr>
          </a:lstStyle>
          <a:p>
            <a:r>
              <a:rPr lang="zh-CN" altLang="en-US" dirty="0"/>
              <a:t>研究在模型训练过程中，参与者之间传递的中间数据（如激活和梯度）的安全性问题，确保这些数据不会受到外部攻击或篡改。</a:t>
            </a:r>
          </a:p>
        </p:txBody>
      </p:sp>
      <p:sp>
        <p:nvSpPr>
          <p:cNvPr id="14" name="标题 1">
            <a:extLst>
              <a:ext uri="{FF2B5EF4-FFF2-40B4-BE49-F238E27FC236}">
                <a16:creationId xmlns:a16="http://schemas.microsoft.com/office/drawing/2014/main" id="{46B31B78-AD51-4449-B47A-5AC3289F004A}"/>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Tree>
    <p:extLst>
      <p:ext uri="{BB962C8B-B14F-4D97-AF65-F5344CB8AC3E}">
        <p14:creationId xmlns:p14="http://schemas.microsoft.com/office/powerpoint/2010/main" val="329202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核心网上星</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训练过程中使用的数据类型与隐私敏感性分析</a:t>
            </a:r>
            <a:endParaRPr lang="en-US" altLang="zh-CN"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6" name="标题 1">
            <a:extLst>
              <a:ext uri="{FF2B5EF4-FFF2-40B4-BE49-F238E27FC236}">
                <a16:creationId xmlns:a16="http://schemas.microsoft.com/office/drawing/2014/main" id="{DFBEA1D6-1B7A-4B8D-8FFD-7B6380EC4EA4}"/>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a:t>
            </a:r>
            <a:r>
              <a:rPr lang="zh-CN" altLang="en-US" sz="3200" b="1" kern="0">
                <a:solidFill>
                  <a:prstClr val="white"/>
                </a:solidFill>
                <a:latin typeface="微软雅黑" pitchFamily="34" charset="-122"/>
                <a:ea typeface="微软雅黑" pitchFamily="34" charset="-122"/>
              </a:rPr>
              <a:t>网络与 </a:t>
            </a:r>
            <a:r>
              <a:rPr lang="en-US" altLang="zh-CN" sz="3200" b="1" kern="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结合意义</a:t>
            </a:r>
          </a:p>
        </p:txBody>
      </p:sp>
      <p:graphicFrame>
        <p:nvGraphicFramePr>
          <p:cNvPr id="12" name="表格 11">
            <a:extLst>
              <a:ext uri="{FF2B5EF4-FFF2-40B4-BE49-F238E27FC236}">
                <a16:creationId xmlns:a16="http://schemas.microsoft.com/office/drawing/2014/main" id="{24DE2A5D-4AC1-48CC-B173-B8530F926C21}"/>
              </a:ext>
            </a:extLst>
          </p:cNvPr>
          <p:cNvGraphicFramePr>
            <a:graphicFrameLocks noGrp="1"/>
          </p:cNvGraphicFramePr>
          <p:nvPr>
            <p:extLst>
              <p:ext uri="{D42A27DB-BD31-4B8C-83A1-F6EECF244321}">
                <p14:modId xmlns:p14="http://schemas.microsoft.com/office/powerpoint/2010/main" val="1535418042"/>
              </p:ext>
            </p:extLst>
          </p:nvPr>
        </p:nvGraphicFramePr>
        <p:xfrm>
          <a:off x="179797" y="1859462"/>
          <a:ext cx="5813299" cy="4214056"/>
        </p:xfrm>
        <a:graphic>
          <a:graphicData uri="http://schemas.openxmlformats.org/drawingml/2006/table">
            <a:tbl>
              <a:tblPr firstRow="1" firstCol="1" bandRow="1"/>
              <a:tblGrid>
                <a:gridCol w="248582">
                  <a:extLst>
                    <a:ext uri="{9D8B030D-6E8A-4147-A177-3AD203B41FA5}">
                      <a16:colId xmlns:a16="http://schemas.microsoft.com/office/drawing/2014/main" val="520669613"/>
                    </a:ext>
                  </a:extLst>
                </a:gridCol>
                <a:gridCol w="598253">
                  <a:extLst>
                    <a:ext uri="{9D8B030D-6E8A-4147-A177-3AD203B41FA5}">
                      <a16:colId xmlns:a16="http://schemas.microsoft.com/office/drawing/2014/main" val="2866945401"/>
                    </a:ext>
                  </a:extLst>
                </a:gridCol>
                <a:gridCol w="947052">
                  <a:extLst>
                    <a:ext uri="{9D8B030D-6E8A-4147-A177-3AD203B41FA5}">
                      <a16:colId xmlns:a16="http://schemas.microsoft.com/office/drawing/2014/main" val="1957444203"/>
                    </a:ext>
                  </a:extLst>
                </a:gridCol>
                <a:gridCol w="656617">
                  <a:extLst>
                    <a:ext uri="{9D8B030D-6E8A-4147-A177-3AD203B41FA5}">
                      <a16:colId xmlns:a16="http://schemas.microsoft.com/office/drawing/2014/main" val="768093920"/>
                    </a:ext>
                  </a:extLst>
                </a:gridCol>
                <a:gridCol w="1126134">
                  <a:extLst>
                    <a:ext uri="{9D8B030D-6E8A-4147-A177-3AD203B41FA5}">
                      <a16:colId xmlns:a16="http://schemas.microsoft.com/office/drawing/2014/main" val="2876429321"/>
                    </a:ext>
                  </a:extLst>
                </a:gridCol>
                <a:gridCol w="2236661">
                  <a:extLst>
                    <a:ext uri="{9D8B030D-6E8A-4147-A177-3AD203B41FA5}">
                      <a16:colId xmlns:a16="http://schemas.microsoft.com/office/drawing/2014/main" val="1839078681"/>
                    </a:ext>
                  </a:extLst>
                </a:gridCol>
              </a:tblGrid>
              <a:tr h="72665">
                <a:tc>
                  <a:txBody>
                    <a:bodyPr/>
                    <a:lstStyle/>
                    <a:p>
                      <a:endParaRPr lang="zh-CN" sz="12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zh-CN" sz="1200" b="1" kern="100" dirty="0">
                          <a:effectLst/>
                          <a:latin typeface="微软雅黑" panose="020B0503020204020204" pitchFamily="34" charset="-122"/>
                          <a:ea typeface="微软雅黑" panose="020B0503020204020204" pitchFamily="34" charset="-122"/>
                        </a:rPr>
                        <a:t>数据</a:t>
                      </a:r>
                      <a:endParaRPr lang="en-US" altLang="zh-CN" sz="1200" b="1" kern="100" dirty="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200" b="1" kern="100" dirty="0">
                          <a:effectLst/>
                          <a:latin typeface="微软雅黑" panose="020B0503020204020204" pitchFamily="34" charset="-122"/>
                          <a:ea typeface="微软雅黑" panose="020B0503020204020204" pitchFamily="34" charset="-122"/>
                        </a:rPr>
                        <a:t>类型</a:t>
                      </a:r>
                      <a:endParaRPr lang="zh-CN" sz="120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zh-CN" sz="1200" b="1" kern="100">
                          <a:effectLst/>
                          <a:latin typeface="微软雅黑" panose="020B0503020204020204" pitchFamily="34" charset="-122"/>
                          <a:ea typeface="微软雅黑" panose="020B0503020204020204" pitchFamily="34" charset="-122"/>
                        </a:rPr>
                        <a:t>详细数据</a:t>
                      </a:r>
                      <a:endParaRPr lang="zh-CN" sz="12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altLang="zh-CN" sz="1200" b="1" kern="100" dirty="0">
                          <a:effectLst/>
                          <a:latin typeface="微软雅黑" panose="020B0503020204020204" pitchFamily="34" charset="-122"/>
                          <a:ea typeface="微软雅黑" panose="020B0503020204020204" pitchFamily="34" charset="-122"/>
                        </a:rPr>
                        <a:t>3GPP</a:t>
                      </a:r>
                    </a:p>
                    <a:p>
                      <a:pPr marL="0" marR="0" algn="ctr">
                        <a:spcBef>
                          <a:spcPts val="0"/>
                        </a:spcBef>
                        <a:spcAft>
                          <a:spcPts val="0"/>
                        </a:spcAft>
                      </a:pPr>
                      <a:r>
                        <a:rPr lang="zh-CN" altLang="en-US" sz="1200" b="1" kern="100" dirty="0">
                          <a:effectLst/>
                          <a:latin typeface="微软雅黑" panose="020B0503020204020204" pitchFamily="34" charset="-122"/>
                          <a:ea typeface="微软雅黑" panose="020B0503020204020204" pitchFamily="34" charset="-122"/>
                        </a:rPr>
                        <a:t>用例</a:t>
                      </a:r>
                      <a:endParaRPr lang="zh-CN" sz="120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zh-CN" sz="1200" b="1" kern="100" dirty="0">
                          <a:effectLst/>
                          <a:latin typeface="微软雅黑" panose="020B0503020204020204" pitchFamily="34" charset="-122"/>
                          <a:ea typeface="微软雅黑" panose="020B0503020204020204" pitchFamily="34" charset="-122"/>
                        </a:rPr>
                        <a:t>数据流向</a:t>
                      </a:r>
                      <a:endParaRPr lang="zh-CN" sz="120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zh-CN" sz="1200" b="1" kern="100" dirty="0">
                          <a:effectLst/>
                          <a:latin typeface="微软雅黑" panose="020B0503020204020204" pitchFamily="34" charset="-122"/>
                          <a:ea typeface="微软雅黑" panose="020B0503020204020204" pitchFamily="34" charset="-122"/>
                        </a:rPr>
                        <a:t>隐私保护</a:t>
                      </a:r>
                      <a:endParaRPr lang="zh-CN" sz="120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318502"/>
                  </a:ext>
                </a:extLst>
              </a:tr>
              <a:tr h="36332">
                <a:tc rowSpan="7">
                  <a:txBody>
                    <a:bodyPr/>
                    <a:lstStyle/>
                    <a:p>
                      <a:pPr marL="0" marR="0" algn="ctr">
                        <a:spcBef>
                          <a:spcPts val="0"/>
                        </a:spcBef>
                        <a:spcAft>
                          <a:spcPts val="0"/>
                        </a:spcAft>
                      </a:pPr>
                      <a:r>
                        <a:rPr lang="en-US" sz="1000" kern="100" dirty="0">
                          <a:effectLst/>
                          <a:latin typeface="微软雅黑" panose="020B0503020204020204" pitchFamily="34" charset="-122"/>
                          <a:ea typeface="微软雅黑" panose="020B0503020204020204" pitchFamily="34" charset="-122"/>
                        </a:rPr>
                        <a:t>UE</a:t>
                      </a:r>
                      <a:endParaRPr lang="zh-CN" sz="1000" kern="100" dirty="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相</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关</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数</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据</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网络授权</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dirty="0">
                          <a:effectLst/>
                          <a:latin typeface="微软雅黑" panose="020B0503020204020204" pitchFamily="34" charset="-122"/>
                          <a:ea typeface="微软雅黑" panose="020B0503020204020204" pitchFamily="34" charset="-122"/>
                        </a:rPr>
                        <a:t>UE</a:t>
                      </a:r>
                      <a:r>
                        <a:rPr lang="zh-CN" sz="1000" kern="100" dirty="0">
                          <a:effectLst/>
                          <a:latin typeface="微软雅黑" panose="020B0503020204020204" pitchFamily="34" charset="-122"/>
                          <a:ea typeface="微软雅黑" panose="020B0503020204020204" pitchFamily="34" charset="-122"/>
                        </a:rPr>
                        <a:t>的网络授权状态</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#33</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spcBef>
                          <a:spcPts val="0"/>
                        </a:spcBef>
                        <a:spcAft>
                          <a:spcPts val="0"/>
                        </a:spcAft>
                      </a:pPr>
                      <a:r>
                        <a:rPr lang="en-US" sz="1000" kern="100" dirty="0">
                          <a:effectLst/>
                          <a:latin typeface="微软雅黑" panose="020B0503020204020204" pitchFamily="34" charset="-122"/>
                          <a:ea typeface="微软雅黑" panose="020B0503020204020204" pitchFamily="34" charset="-122"/>
                        </a:rPr>
                        <a:t>5GC-&gt;AF</a:t>
                      </a:r>
                      <a:br>
                        <a:rPr lang="en-US" sz="1000" kern="100" dirty="0">
                          <a:effectLst/>
                          <a:latin typeface="微软雅黑" panose="020B0503020204020204" pitchFamily="34" charset="-122"/>
                          <a:ea typeface="微软雅黑" panose="020B0503020204020204" pitchFamily="34" charset="-122"/>
                        </a:rPr>
                      </a:br>
                      <a:r>
                        <a:rPr lang="en-US" sz="1000" kern="100" dirty="0">
                          <a:effectLst/>
                          <a:latin typeface="微软雅黑" panose="020B0503020204020204" pitchFamily="34" charset="-122"/>
                          <a:ea typeface="微软雅黑" panose="020B0503020204020204" pitchFamily="34" charset="-122"/>
                        </a:rPr>
                        <a:t>UE</a:t>
                      </a:r>
                      <a:r>
                        <a:rPr lang="zh-CN" sz="1000" kern="100" dirty="0">
                          <a:effectLst/>
                          <a:latin typeface="微软雅黑" panose="020B0503020204020204" pitchFamily="34" charset="-122"/>
                          <a:ea typeface="微软雅黑" panose="020B0503020204020204" pitchFamily="34" charset="-122"/>
                        </a:rPr>
                        <a:t>本地</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存在</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zh-CN" sz="1000" kern="100">
                          <a:effectLst/>
                          <a:latin typeface="微软雅黑" panose="020B0503020204020204" pitchFamily="34" charset="-122"/>
                          <a:ea typeface="微软雅黑" panose="020B0503020204020204" pitchFamily="34" charset="-122"/>
                        </a:rPr>
                        <a:t>无关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148752"/>
                  </a:ext>
                </a:extLst>
              </a:tr>
              <a:tr h="1035475">
                <a:tc vMerge="1">
                  <a:txBody>
                    <a:bodyPr/>
                    <a:lstStyle/>
                    <a:p>
                      <a:endParaRPr lang="zh-CN" altLang="en-US"/>
                    </a:p>
                  </a:txBody>
                  <a:tcPr/>
                </a:tc>
                <a:tc rowSpan="5">
                  <a:txBody>
                    <a:bodyPr/>
                    <a:lstStyle/>
                    <a:p>
                      <a:pPr marL="0" marR="0" algn="just">
                        <a:spcBef>
                          <a:spcPts val="0"/>
                        </a:spcBef>
                        <a:spcAft>
                          <a:spcPts val="0"/>
                        </a:spcAft>
                      </a:pPr>
                      <a:r>
                        <a:rPr lang="en-US" sz="1000" kern="100">
                          <a:effectLst/>
                          <a:latin typeface="微软雅黑" panose="020B0503020204020204" pitchFamily="34" charset="-122"/>
                          <a:ea typeface="微软雅黑" panose="020B0503020204020204" pitchFamily="34" charset="-122"/>
                        </a:rPr>
                        <a:t>UE</a:t>
                      </a:r>
                      <a:r>
                        <a:rPr lang="zh-CN" sz="1000" kern="100">
                          <a:effectLst/>
                          <a:latin typeface="微软雅黑" panose="020B0503020204020204" pitchFamily="34" charset="-122"/>
                          <a:ea typeface="微软雅黑" panose="020B0503020204020204" pitchFamily="34" charset="-122"/>
                        </a:rPr>
                        <a:t>状态</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00" kern="100" dirty="0">
                          <a:effectLst/>
                          <a:latin typeface="微软雅黑" panose="020B0503020204020204" pitchFamily="34" charset="-122"/>
                          <a:ea typeface="微软雅黑" panose="020B0503020204020204" pitchFamily="34" charset="-122"/>
                        </a:rPr>
                        <a:t>位置</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#23</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#39</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marR="0" algn="l">
                        <a:spcBef>
                          <a:spcPts val="0"/>
                        </a:spcBef>
                        <a:spcAft>
                          <a:spcPts val="0"/>
                        </a:spcAft>
                      </a:pPr>
                      <a:r>
                        <a:rPr lang="zh-CN" sz="1000" kern="100" dirty="0">
                          <a:effectLst/>
                          <a:latin typeface="微软雅黑" panose="020B0503020204020204" pitchFamily="34" charset="-122"/>
                          <a:ea typeface="微软雅黑" panose="020B0503020204020204" pitchFamily="34" charset="-122"/>
                        </a:rPr>
                        <a:t>位置信息可以推测出用户的家庭地址、工作单位、和社会关系。还可以预测出用户的个人爱好、生活习惯、健康状况等敏感信息。</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741008"/>
                  </a:ext>
                </a:extLst>
              </a:tr>
              <a:tr h="36332">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en-US" sz="1000" kern="100">
                          <a:effectLst/>
                          <a:latin typeface="微软雅黑" panose="020B0503020204020204" pitchFamily="34" charset="-122"/>
                          <a:ea typeface="微软雅黑" panose="020B0503020204020204" pitchFamily="34" charset="-122"/>
                        </a:rPr>
                        <a:t>CM</a:t>
                      </a:r>
                      <a:r>
                        <a:rPr lang="zh-CN" sz="1000" kern="100">
                          <a:effectLst/>
                          <a:latin typeface="微软雅黑" panose="020B0503020204020204" pitchFamily="34" charset="-122"/>
                          <a:ea typeface="微软雅黑" panose="020B0503020204020204" pitchFamily="34" charset="-122"/>
                        </a:rPr>
                        <a:t>状态</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#23</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#39</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marR="0" algn="l">
                        <a:spcBef>
                          <a:spcPts val="0"/>
                        </a:spcBef>
                        <a:spcAft>
                          <a:spcPts val="0"/>
                        </a:spcAft>
                      </a:pPr>
                      <a:r>
                        <a:rPr lang="zh-CN" sz="1000" kern="100">
                          <a:effectLst/>
                          <a:latin typeface="微软雅黑" panose="020B0503020204020204" pitchFamily="34" charset="-122"/>
                          <a:ea typeface="微软雅黑" panose="020B0503020204020204" pitchFamily="34" charset="-122"/>
                        </a:rPr>
                        <a:t>无关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08686"/>
                  </a:ext>
                </a:extLst>
              </a:tr>
              <a:tr h="36332">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en-US" sz="1000" kern="100">
                          <a:effectLst/>
                          <a:latin typeface="微软雅黑" panose="020B0503020204020204" pitchFamily="34" charset="-122"/>
                          <a:ea typeface="微软雅黑" panose="020B0503020204020204" pitchFamily="34" charset="-122"/>
                        </a:rPr>
                        <a:t>UE</a:t>
                      </a:r>
                      <a:r>
                        <a:rPr lang="zh-CN" sz="1000" kern="100">
                          <a:effectLst/>
                          <a:latin typeface="微软雅黑" panose="020B0503020204020204" pitchFamily="34" charset="-122"/>
                          <a:ea typeface="微软雅黑" panose="020B0503020204020204" pitchFamily="34" charset="-122"/>
                        </a:rPr>
                        <a:t>可达性</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#23</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#39</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marR="0" algn="l">
                        <a:spcBef>
                          <a:spcPts val="0"/>
                        </a:spcBef>
                        <a:spcAft>
                          <a:spcPts val="0"/>
                        </a:spcAft>
                      </a:pPr>
                      <a:r>
                        <a:rPr lang="zh-CN" sz="1000" kern="100">
                          <a:effectLst/>
                          <a:latin typeface="微软雅黑" panose="020B0503020204020204" pitchFamily="34" charset="-122"/>
                          <a:ea typeface="微软雅黑" panose="020B0503020204020204" pitchFamily="34" charset="-122"/>
                        </a:rPr>
                        <a:t>无关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30906"/>
                  </a:ext>
                </a:extLst>
              </a:tr>
              <a:tr h="217995">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en-US" sz="1000" kern="100">
                          <a:effectLst/>
                          <a:latin typeface="微软雅黑" panose="020B0503020204020204" pitchFamily="34" charset="-122"/>
                          <a:ea typeface="微软雅黑" panose="020B0503020204020204" pitchFamily="34" charset="-122"/>
                        </a:rPr>
                        <a:t>UE</a:t>
                      </a:r>
                      <a:r>
                        <a:rPr lang="zh-CN" sz="1000" kern="100">
                          <a:effectLst/>
                          <a:latin typeface="微软雅黑" panose="020B0503020204020204" pitchFamily="34" charset="-122"/>
                          <a:ea typeface="微软雅黑" panose="020B0503020204020204" pitchFamily="34" charset="-122"/>
                        </a:rPr>
                        <a:t>移动性</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#8</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#23</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#27</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#39</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marR="0" algn="l">
                        <a:spcBef>
                          <a:spcPts val="0"/>
                        </a:spcBef>
                        <a:spcAft>
                          <a:spcPts val="0"/>
                        </a:spcAft>
                      </a:pPr>
                      <a:r>
                        <a:rPr lang="zh-CN" sz="1000" kern="100">
                          <a:effectLst/>
                          <a:latin typeface="微软雅黑" panose="020B0503020204020204" pitchFamily="34" charset="-122"/>
                          <a:ea typeface="微软雅黑" panose="020B0503020204020204" pitchFamily="34" charset="-122"/>
                        </a:rPr>
                        <a:t>与位置同理，与隐私强相关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106687"/>
                  </a:ext>
                </a:extLst>
              </a:tr>
              <a:tr h="49503">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en-US" sz="1000" kern="100">
                          <a:effectLst/>
                          <a:latin typeface="微软雅黑" panose="020B0503020204020204" pitchFamily="34" charset="-122"/>
                          <a:ea typeface="微软雅黑" panose="020B0503020204020204" pitchFamily="34" charset="-122"/>
                        </a:rPr>
                        <a:t>UE</a:t>
                      </a:r>
                      <a:r>
                        <a:rPr lang="zh-CN" sz="1000" kern="100">
                          <a:effectLst/>
                          <a:latin typeface="微软雅黑" panose="020B0503020204020204" pitchFamily="34" charset="-122"/>
                          <a:ea typeface="微软雅黑" panose="020B0503020204020204" pitchFamily="34" charset="-122"/>
                        </a:rPr>
                        <a:t>异常行为</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#23</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#27</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#39</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endParaRPr lang="zh-CN" sz="10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036615"/>
                  </a:ext>
                </a:extLst>
              </a:tr>
              <a:tr h="127164">
                <a:tc vMerge="1">
                  <a:txBody>
                    <a:bodyPr/>
                    <a:lstStyle/>
                    <a:p>
                      <a:endParaRPr lang="zh-CN" altLang="en-US"/>
                    </a:p>
                  </a:txBody>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本地模型</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本地模型大小</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#6</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dirty="0">
                          <a:effectLst/>
                          <a:latin typeface="微软雅黑" panose="020B0503020204020204" pitchFamily="34" charset="-122"/>
                          <a:ea typeface="微软雅黑" panose="020B0503020204020204" pitchFamily="34" charset="-122"/>
                        </a:rPr>
                        <a:t>5GC-&gt;AF</a:t>
                      </a:r>
                      <a:endParaRPr lang="zh-CN" sz="100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003067"/>
                  </a:ext>
                </a:extLst>
              </a:tr>
              <a:tr h="526821">
                <a:tc rowSpan="6">
                  <a:txBody>
                    <a:bodyPr/>
                    <a:lstStyle/>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网</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络</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辅</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助</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数</a:t>
                      </a:r>
                    </a:p>
                    <a:p>
                      <a:pPr marL="0" marR="0" algn="ctr">
                        <a:spcBef>
                          <a:spcPts val="0"/>
                        </a:spcBef>
                        <a:spcAft>
                          <a:spcPts val="0"/>
                        </a:spcAft>
                      </a:pPr>
                      <a:r>
                        <a:rPr lang="zh-CN" sz="1000" kern="100" dirty="0">
                          <a:effectLst/>
                          <a:latin typeface="微软雅黑" panose="020B0503020204020204" pitchFamily="34" charset="-122"/>
                          <a:ea typeface="微软雅黑" panose="020B0503020204020204" pitchFamily="34" charset="-122"/>
                        </a:rPr>
                        <a:t>据</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a:effectLst/>
                          <a:latin typeface="微软雅黑" panose="020B0503020204020204" pitchFamily="34" charset="-122"/>
                          <a:ea typeface="微软雅黑" panose="020B0503020204020204" pitchFamily="34" charset="-122"/>
                        </a:rPr>
                        <a:t>Qos</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kern="100">
                          <a:effectLst/>
                          <a:latin typeface="微软雅黑" panose="020B0503020204020204" pitchFamily="34" charset="-122"/>
                          <a:ea typeface="微软雅黑" panose="020B0503020204020204" pitchFamily="34" charset="-122"/>
                        </a:rPr>
                        <a:t>Qos</a:t>
                      </a:r>
                      <a:r>
                        <a:rPr lang="zh-CN" sz="1000" kern="100">
                          <a:effectLst/>
                          <a:latin typeface="微软雅黑" panose="020B0503020204020204" pitchFamily="34" charset="-122"/>
                          <a:ea typeface="微软雅黑" panose="020B0503020204020204" pitchFamily="34" charset="-122"/>
                        </a:rPr>
                        <a:t>可持续性分析（</a:t>
                      </a:r>
                      <a:r>
                        <a:rPr lang="en-US" sz="1000" kern="100">
                          <a:effectLst/>
                          <a:latin typeface="微软雅黑" panose="020B0503020204020204" pitchFamily="34" charset="-122"/>
                          <a:ea typeface="微软雅黑" panose="020B0503020204020204" pitchFamily="34" charset="-122"/>
                        </a:rPr>
                        <a:t>NWDAF</a:t>
                      </a:r>
                      <a:r>
                        <a:rPr lang="zh-CN" sz="1000" kern="100">
                          <a:effectLst/>
                          <a:latin typeface="微软雅黑" panose="020B0503020204020204" pitchFamily="34" charset="-122"/>
                          <a:ea typeface="微软雅黑" panose="020B0503020204020204" pitchFamily="34" charset="-122"/>
                        </a:rPr>
                        <a:t>）</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#2</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#3</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#6</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#7</a:t>
                      </a:r>
                      <a:r>
                        <a:rPr lang="zh-CN" sz="1000" kern="100">
                          <a:effectLst/>
                          <a:latin typeface="微软雅黑" panose="020B0503020204020204" pitchFamily="34" charset="-122"/>
                          <a:ea typeface="微软雅黑" panose="020B0503020204020204" pitchFamily="34" charset="-122"/>
                        </a:rPr>
                        <a:t>、</a:t>
                      </a:r>
                      <a:r>
                        <a:rPr lang="en-US" sz="1000" kern="100">
                          <a:effectLst/>
                          <a:latin typeface="微软雅黑" panose="020B0503020204020204" pitchFamily="34" charset="-122"/>
                          <a:ea typeface="微软雅黑" panose="020B0503020204020204" pitchFamily="34" charset="-122"/>
                        </a:rPr>
                        <a:t>#27</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5GC-&gt;UE</a:t>
                      </a:r>
                      <a:br>
                        <a:rPr lang="en-US" sz="1000" kern="100">
                          <a:effectLst/>
                          <a:latin typeface="微软雅黑" panose="020B0503020204020204" pitchFamily="34" charset="-122"/>
                          <a:ea typeface="微软雅黑" panose="020B0503020204020204" pitchFamily="34" charset="-122"/>
                        </a:rPr>
                      </a:br>
                      <a:r>
                        <a:rPr lang="en-US" sz="1000" kern="100">
                          <a:effectLst/>
                          <a:latin typeface="微软雅黑" panose="020B0503020204020204" pitchFamily="34" charset="-122"/>
                          <a:ea typeface="微软雅黑" panose="020B0503020204020204" pitchFamily="34" charset="-122"/>
                        </a:rPr>
                        <a:t>5GC-&gt;AF</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kern="100" dirty="0" err="1">
                          <a:effectLst/>
                          <a:latin typeface="微软雅黑" panose="020B0503020204020204" pitchFamily="34" charset="-122"/>
                          <a:ea typeface="微软雅黑" panose="020B0503020204020204" pitchFamily="34" charset="-122"/>
                        </a:rPr>
                        <a:t>Qos</a:t>
                      </a:r>
                      <a:r>
                        <a:rPr lang="zh-CN" sz="1000" kern="100" dirty="0">
                          <a:effectLst/>
                          <a:latin typeface="微软雅黑" panose="020B0503020204020204" pitchFamily="34" charset="-122"/>
                          <a:ea typeface="微软雅黑" panose="020B0503020204020204" pitchFamily="34" charset="-122"/>
                        </a:rPr>
                        <a:t>，分析通知的时间间隔或可用于确定分析订阅位置的信息。</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372027"/>
                  </a:ext>
                </a:extLst>
              </a:tr>
              <a:tr h="127164">
                <a:tc vMerge="1">
                  <a:txBody>
                    <a:bodyPr/>
                    <a:lstStyle/>
                    <a:p>
                      <a:endParaRPr lang="zh-CN" altLang="en-US"/>
                    </a:p>
                  </a:txBody>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拥塞信息</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训练拥塞窗口</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#6</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5GC-&gt;AF</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827212"/>
                  </a:ext>
                </a:extLst>
              </a:tr>
              <a:tr h="0">
                <a:tc vMerge="1">
                  <a:txBody>
                    <a:bodyPr/>
                    <a:lstStyle/>
                    <a:p>
                      <a:endParaRPr lang="zh-CN" altLang="en-US"/>
                    </a:p>
                  </a:txBody>
                  <a:tcPr/>
                </a:tc>
                <a:tc rowSpan="4">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数据速率相关信息</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数据速率的监控方向</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00" kern="100">
                          <a:effectLst/>
                          <a:latin typeface="微软雅黑" panose="020B0503020204020204" pitchFamily="34" charset="-122"/>
                          <a:ea typeface="微软雅黑" panose="020B0503020204020204" pitchFamily="34" charset="-122"/>
                        </a:rPr>
                        <a:t>#7</a:t>
                      </a:r>
                      <a:endParaRPr lang="zh-CN" sz="100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00" kern="100" dirty="0">
                          <a:effectLst/>
                          <a:latin typeface="微软雅黑" panose="020B0503020204020204" pitchFamily="34" charset="-122"/>
                          <a:ea typeface="微软雅黑" panose="020B0503020204020204" pitchFamily="34" charset="-122"/>
                        </a:rPr>
                        <a:t>5GC-&gt;AF</a:t>
                      </a:r>
                      <a:endParaRPr lang="zh-CN" sz="100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55761"/>
                  </a:ext>
                </a:extLst>
              </a:tr>
              <a:tr h="0">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速率报告级别</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endParaRPr lang="zh-CN" sz="10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612457"/>
                  </a:ext>
                </a:extLst>
              </a:tr>
              <a:tr h="0">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速率报告周期</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endParaRPr lang="zh-CN" sz="10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547076"/>
                  </a:ext>
                </a:extLst>
              </a:tr>
              <a:tr h="52909">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00" kern="100">
                          <a:effectLst/>
                          <a:latin typeface="微软雅黑" panose="020B0503020204020204" pitchFamily="34" charset="-122"/>
                          <a:ea typeface="微软雅黑" panose="020B0503020204020204" pitchFamily="34" charset="-122"/>
                        </a:rPr>
                        <a:t>时间有效性</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endParaRPr lang="zh-CN" sz="10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864164"/>
                  </a:ext>
                </a:extLst>
              </a:tr>
            </a:tbl>
          </a:graphicData>
        </a:graphic>
      </p:graphicFrame>
      <p:graphicFrame>
        <p:nvGraphicFramePr>
          <p:cNvPr id="13" name="表格 12">
            <a:extLst>
              <a:ext uri="{FF2B5EF4-FFF2-40B4-BE49-F238E27FC236}">
                <a16:creationId xmlns:a16="http://schemas.microsoft.com/office/drawing/2014/main" id="{3DF3738A-FA37-4AB9-85AC-E254E2CAAB59}"/>
              </a:ext>
            </a:extLst>
          </p:cNvPr>
          <p:cNvGraphicFramePr>
            <a:graphicFrameLocks noGrp="1"/>
          </p:cNvGraphicFramePr>
          <p:nvPr>
            <p:extLst>
              <p:ext uri="{D42A27DB-BD31-4B8C-83A1-F6EECF244321}">
                <p14:modId xmlns:p14="http://schemas.microsoft.com/office/powerpoint/2010/main" val="2960234206"/>
              </p:ext>
            </p:extLst>
          </p:nvPr>
        </p:nvGraphicFramePr>
        <p:xfrm>
          <a:off x="6253098" y="2035822"/>
          <a:ext cx="5567538" cy="3861336"/>
        </p:xfrm>
        <a:graphic>
          <a:graphicData uri="http://schemas.openxmlformats.org/drawingml/2006/table">
            <a:tbl>
              <a:tblPr firstRow="1" firstCol="1" bandRow="1"/>
              <a:tblGrid>
                <a:gridCol w="352415">
                  <a:extLst>
                    <a:ext uri="{9D8B030D-6E8A-4147-A177-3AD203B41FA5}">
                      <a16:colId xmlns:a16="http://schemas.microsoft.com/office/drawing/2014/main" val="3437661662"/>
                    </a:ext>
                  </a:extLst>
                </a:gridCol>
                <a:gridCol w="684155">
                  <a:extLst>
                    <a:ext uri="{9D8B030D-6E8A-4147-A177-3AD203B41FA5}">
                      <a16:colId xmlns:a16="http://schemas.microsoft.com/office/drawing/2014/main" val="3431469068"/>
                    </a:ext>
                  </a:extLst>
                </a:gridCol>
                <a:gridCol w="1651183">
                  <a:extLst>
                    <a:ext uri="{9D8B030D-6E8A-4147-A177-3AD203B41FA5}">
                      <a16:colId xmlns:a16="http://schemas.microsoft.com/office/drawing/2014/main" val="236708188"/>
                    </a:ext>
                  </a:extLst>
                </a:gridCol>
                <a:gridCol w="717048">
                  <a:extLst>
                    <a:ext uri="{9D8B030D-6E8A-4147-A177-3AD203B41FA5}">
                      <a16:colId xmlns:a16="http://schemas.microsoft.com/office/drawing/2014/main" val="2446315961"/>
                    </a:ext>
                  </a:extLst>
                </a:gridCol>
                <a:gridCol w="934135">
                  <a:extLst>
                    <a:ext uri="{9D8B030D-6E8A-4147-A177-3AD203B41FA5}">
                      <a16:colId xmlns:a16="http://schemas.microsoft.com/office/drawing/2014/main" val="1510185183"/>
                    </a:ext>
                  </a:extLst>
                </a:gridCol>
                <a:gridCol w="1228602">
                  <a:extLst>
                    <a:ext uri="{9D8B030D-6E8A-4147-A177-3AD203B41FA5}">
                      <a16:colId xmlns:a16="http://schemas.microsoft.com/office/drawing/2014/main" val="1001069168"/>
                    </a:ext>
                  </a:extLst>
                </a:gridCol>
              </a:tblGrid>
              <a:tr h="188575">
                <a:tc rowSpan="12">
                  <a:txBody>
                    <a:bodyPr/>
                    <a:lstStyle/>
                    <a:p>
                      <a:pPr marL="0" marR="0" algn="ctr">
                        <a:spcBef>
                          <a:spcPts val="0"/>
                        </a:spcBef>
                        <a:spcAft>
                          <a:spcPts val="0"/>
                        </a:spcAft>
                      </a:pPr>
                      <a:r>
                        <a:rPr lang="zh-CN" altLang="en-US" sz="1050" kern="100" dirty="0">
                          <a:effectLst/>
                          <a:latin typeface="微软雅黑" panose="020B0503020204020204" pitchFamily="34" charset="-122"/>
                          <a:ea typeface="微软雅黑" panose="020B0503020204020204" pitchFamily="34" charset="-122"/>
                        </a:rPr>
                        <a:t>卫</a:t>
                      </a:r>
                      <a:endParaRPr lang="en-US" altLang="zh-CN" sz="1050" kern="100" dirty="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altLang="en-US" sz="1050" kern="100" dirty="0">
                          <a:effectLst/>
                          <a:latin typeface="微软雅黑" panose="020B0503020204020204" pitchFamily="34" charset="-122"/>
                          <a:ea typeface="微软雅黑" panose="020B0503020204020204" pitchFamily="34" charset="-122"/>
                        </a:rPr>
                        <a:t>星</a:t>
                      </a:r>
                      <a:endParaRPr lang="en-US" altLang="zh-CN" sz="1050" kern="100" dirty="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altLang="en-US" sz="1050" kern="100" dirty="0">
                          <a:effectLst/>
                          <a:latin typeface="微软雅黑" panose="020B0503020204020204" pitchFamily="34" charset="-122"/>
                          <a:ea typeface="微软雅黑" panose="020B0503020204020204" pitchFamily="34" charset="-122"/>
                        </a:rPr>
                        <a:t>核</a:t>
                      </a:r>
                      <a:endParaRPr lang="en-US" altLang="zh-CN" sz="1050" kern="100" dirty="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altLang="en-US" sz="1050" kern="100" dirty="0">
                          <a:effectLst/>
                          <a:latin typeface="微软雅黑" panose="020B0503020204020204" pitchFamily="34" charset="-122"/>
                          <a:ea typeface="微软雅黑" panose="020B0503020204020204" pitchFamily="34" charset="-122"/>
                        </a:rPr>
                        <a:t>心</a:t>
                      </a:r>
                      <a:endParaRPr lang="en-US" altLang="zh-CN" sz="1050" kern="100" dirty="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altLang="en-US" sz="1050" kern="100" dirty="0">
                          <a:effectLst/>
                          <a:latin typeface="微软雅黑" panose="020B0503020204020204" pitchFamily="34" charset="-122"/>
                          <a:ea typeface="微软雅黑" panose="020B0503020204020204" pitchFamily="34" charset="-122"/>
                        </a:rPr>
                        <a:t>网</a:t>
                      </a:r>
                      <a:endParaRPr lang="en-US" altLang="zh-CN" sz="1050" kern="100" dirty="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050" kern="100" dirty="0">
                          <a:effectLst/>
                          <a:latin typeface="微软雅黑" panose="020B0503020204020204" pitchFamily="34" charset="-122"/>
                          <a:ea typeface="微软雅黑" panose="020B0503020204020204" pitchFamily="34" charset="-122"/>
                        </a:rPr>
                        <a:t>相</a:t>
                      </a:r>
                    </a:p>
                    <a:p>
                      <a:pPr marL="0" marR="0" algn="ctr">
                        <a:spcBef>
                          <a:spcPts val="0"/>
                        </a:spcBef>
                        <a:spcAft>
                          <a:spcPts val="0"/>
                        </a:spcAft>
                      </a:pPr>
                      <a:r>
                        <a:rPr lang="zh-CN" sz="1050" kern="100" dirty="0">
                          <a:effectLst/>
                          <a:latin typeface="微软雅黑" panose="020B0503020204020204" pitchFamily="34" charset="-122"/>
                          <a:ea typeface="微软雅黑" panose="020B0503020204020204" pitchFamily="34" charset="-122"/>
                        </a:rPr>
                        <a:t>关</a:t>
                      </a:r>
                    </a:p>
                    <a:p>
                      <a:pPr marL="0" marR="0" algn="ctr">
                        <a:spcBef>
                          <a:spcPts val="0"/>
                        </a:spcBef>
                        <a:spcAft>
                          <a:spcPts val="0"/>
                        </a:spcAft>
                      </a:pPr>
                      <a:r>
                        <a:rPr lang="zh-CN" sz="1050" kern="100" dirty="0">
                          <a:effectLst/>
                          <a:latin typeface="微软雅黑" panose="020B0503020204020204" pitchFamily="34" charset="-122"/>
                          <a:ea typeface="微软雅黑" panose="020B0503020204020204" pitchFamily="34" charset="-122"/>
                        </a:rPr>
                        <a:t>数</a:t>
                      </a:r>
                    </a:p>
                    <a:p>
                      <a:pPr marL="0" marR="0" algn="ctr">
                        <a:spcBef>
                          <a:spcPts val="0"/>
                        </a:spcBef>
                        <a:spcAft>
                          <a:spcPts val="0"/>
                        </a:spcAft>
                      </a:pPr>
                      <a:r>
                        <a:rPr lang="zh-CN" sz="1050" kern="100" dirty="0">
                          <a:effectLst/>
                          <a:latin typeface="微软雅黑" panose="020B0503020204020204" pitchFamily="34" charset="-122"/>
                          <a:ea typeface="微软雅黑" panose="020B0503020204020204" pitchFamily="34" charset="-122"/>
                        </a:rPr>
                        <a:t>据</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训练相关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50" kern="100">
                          <a:effectLst/>
                          <a:latin typeface="微软雅黑" panose="020B0503020204020204" pitchFamily="34" charset="-122"/>
                          <a:ea typeface="微软雅黑" panose="020B0503020204020204" pitchFamily="34" charset="-122"/>
                        </a:rPr>
                        <a:t>目标</a:t>
                      </a:r>
                      <a:r>
                        <a:rPr lang="en-US" sz="1050" kern="100">
                          <a:effectLst/>
                          <a:latin typeface="微软雅黑" panose="020B0503020204020204" pitchFamily="34" charset="-122"/>
                          <a:ea typeface="微软雅黑" panose="020B0503020204020204" pitchFamily="34" charset="-122"/>
                        </a:rPr>
                        <a:t>AOI</a:t>
                      </a:r>
                      <a:r>
                        <a:rPr lang="zh-CN" sz="1050" kern="100">
                          <a:effectLst/>
                          <a:latin typeface="微软雅黑" panose="020B0503020204020204" pitchFamily="34" charset="-122"/>
                          <a:ea typeface="微软雅黑" panose="020B0503020204020204" pitchFamily="34" charset="-122"/>
                        </a:rPr>
                        <a:t>中选择的</a:t>
                      </a:r>
                      <a:r>
                        <a:rPr lang="en-US" sz="1050" kern="100">
                          <a:effectLst/>
                          <a:latin typeface="微软雅黑" panose="020B0503020204020204" pitchFamily="34" charset="-122"/>
                          <a:ea typeface="微软雅黑" panose="020B0503020204020204" pitchFamily="34" charset="-122"/>
                        </a:rPr>
                        <a:t>UE</a:t>
                      </a:r>
                      <a:r>
                        <a:rPr lang="zh-CN" sz="1050" kern="100">
                          <a:effectLst/>
                          <a:latin typeface="微软雅黑" panose="020B0503020204020204" pitchFamily="34" charset="-122"/>
                          <a:ea typeface="微软雅黑" panose="020B0503020204020204" pitchFamily="34" charset="-122"/>
                        </a:rPr>
                        <a:t>列表</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#25</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5GC-&gt;AF</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zh-CN" sz="1050" kern="100">
                          <a:effectLst/>
                          <a:latin typeface="微软雅黑" panose="020B0503020204020204" pitchFamily="34" charset="-122"/>
                          <a:ea typeface="微软雅黑" panose="020B0503020204020204" pitchFamily="34" charset="-122"/>
                        </a:rPr>
                        <a:t>与位置同理，与隐私强相关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87893"/>
                  </a:ext>
                </a:extLst>
              </a:tr>
              <a:tr h="217995">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候选</a:t>
                      </a:r>
                      <a:r>
                        <a:rPr lang="en-US" sz="1050" kern="100" dirty="0">
                          <a:effectLst/>
                          <a:latin typeface="微软雅黑" panose="020B0503020204020204" pitchFamily="34" charset="-122"/>
                          <a:ea typeface="微软雅黑" panose="020B0503020204020204" pitchFamily="34" charset="-122"/>
                        </a:rPr>
                        <a:t>UE</a:t>
                      </a:r>
                      <a:r>
                        <a:rPr lang="zh-CN" sz="1050" kern="100" dirty="0">
                          <a:effectLst/>
                          <a:latin typeface="微软雅黑" panose="020B0503020204020204" pitchFamily="34" charset="-122"/>
                          <a:ea typeface="微软雅黑" panose="020B0503020204020204" pitchFamily="34" charset="-122"/>
                        </a:rPr>
                        <a:t>的地理分布信息</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#6</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marR="0" algn="l">
                        <a:spcBef>
                          <a:spcPts val="0"/>
                        </a:spcBef>
                        <a:spcAft>
                          <a:spcPts val="0"/>
                        </a:spcAft>
                      </a:pPr>
                      <a:r>
                        <a:rPr lang="zh-CN" sz="1050" kern="100">
                          <a:effectLst/>
                          <a:latin typeface="微软雅黑" panose="020B0503020204020204" pitchFamily="34" charset="-122"/>
                          <a:ea typeface="微软雅黑" panose="020B0503020204020204" pitchFamily="34" charset="-122"/>
                        </a:rPr>
                        <a:t>与位置同理，与隐私强相关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51585"/>
                  </a:ext>
                </a:extLst>
              </a:tr>
              <a:tr h="0">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训练轮数</a:t>
                      </a:r>
                      <a:r>
                        <a:rPr lang="zh-CN" altLang="en-US" sz="1050" kern="100" dirty="0">
                          <a:effectLst/>
                          <a:latin typeface="微软雅黑" panose="020B0503020204020204" pitchFamily="34" charset="-122"/>
                          <a:ea typeface="微软雅黑" panose="020B0503020204020204" pitchFamily="34" charset="-122"/>
                        </a:rPr>
                        <a:t>、间隔、延迟要求</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#6</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endParaRPr lang="zh-CN" sz="105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033668"/>
                  </a:ext>
                </a:extLst>
              </a:tr>
              <a:tr h="490488">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训练的时间段</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#6</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marR="0" algn="l">
                        <a:spcBef>
                          <a:spcPts val="0"/>
                        </a:spcBef>
                        <a:spcAft>
                          <a:spcPts val="0"/>
                        </a:spcAft>
                      </a:pPr>
                      <a:r>
                        <a:rPr lang="zh-CN" sz="1050" kern="100" dirty="0">
                          <a:effectLst/>
                          <a:latin typeface="微软雅黑" panose="020B0503020204020204" pitchFamily="34" charset="-122"/>
                          <a:ea typeface="微软雅黑" panose="020B0503020204020204" pitchFamily="34" charset="-122"/>
                        </a:rPr>
                        <a:t>可通过训练的时间段，推测出用户的时区信息，与隐私弱相关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577200"/>
                  </a:ext>
                </a:extLst>
              </a:tr>
              <a:tr h="0">
                <a:tc vMerge="1">
                  <a:txBody>
                    <a:bodyPr/>
                    <a:lstStyle/>
                    <a:p>
                      <a:endParaRPr lang="zh-CN" altLang="en-US"/>
                    </a:p>
                  </a:txBody>
                  <a:tcPr>
                    <a:lnT w="12700" cap="flat" cmpd="sng" algn="ctr">
                      <a:solidFill>
                        <a:srgbClr val="000000"/>
                      </a:solidFill>
                      <a:prstDash val="solid"/>
                      <a:round/>
                      <a:headEnd type="none" w="med" len="med"/>
                      <a:tailEnd type="none" w="med" len="med"/>
                    </a:lnT>
                  </a:tcPr>
                </a:tc>
                <a:tc vMerge="1">
                  <a:txBody>
                    <a:bodyPr/>
                    <a:lstStyle/>
                    <a:p>
                      <a:endParaRPr lang="zh-CN" altLang="en-US"/>
                    </a:p>
                  </a:txBody>
                  <a:tcPr>
                    <a:lnT w="12700" cap="flat" cmpd="sng" algn="ctr">
                      <a:solidFill>
                        <a:srgbClr val="000000"/>
                      </a:solidFill>
                      <a:prstDash val="solid"/>
                      <a:round/>
                      <a:headEnd type="none" w="med" len="med"/>
                      <a:tailEnd type="none" w="med" len="med"/>
                    </a:lnT>
                  </a:tcPr>
                </a:tc>
                <a:tc>
                  <a:txBody>
                    <a:bodyPr/>
                    <a:lstStyle/>
                    <a:p>
                      <a:pPr marL="0" marR="0" algn="just">
                        <a:spcBef>
                          <a:spcPts val="0"/>
                        </a:spcBef>
                        <a:spcAft>
                          <a:spcPts val="0"/>
                        </a:spcAft>
                      </a:pPr>
                      <a:r>
                        <a:rPr lang="zh-CN" sz="1050" kern="100">
                          <a:effectLst/>
                          <a:latin typeface="微软雅黑" panose="020B0503020204020204" pitchFamily="34" charset="-122"/>
                          <a:ea typeface="微软雅黑" panose="020B0503020204020204" pitchFamily="34" charset="-122"/>
                        </a:rPr>
                        <a:t>聚合和本地模型的预期延迟</a:t>
                      </a:r>
                    </a:p>
                  </a:txBody>
                  <a:tcPr marL="8175" marR="817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#6</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endParaRPr lang="zh-CN" sz="1050" dirty="0">
                        <a:effectLst/>
                        <a:latin typeface="微软雅黑" panose="020B0503020204020204" pitchFamily="34" charset="-122"/>
                        <a:ea typeface="微软雅黑" panose="020B0503020204020204" pitchFamily="34" charset="-122"/>
                      </a:endParaRPr>
                    </a:p>
                  </a:txBody>
                  <a:tcPr marL="8175" marR="817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86218"/>
                  </a:ext>
                </a:extLst>
              </a:tr>
              <a:tr h="0">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每轮训练的延迟</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#6</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endParaRPr lang="zh-CN" sz="105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923255"/>
                  </a:ext>
                </a:extLst>
              </a:tr>
              <a:tr h="254327">
                <a:tc vMerge="1">
                  <a:txBody>
                    <a:bodyPr/>
                    <a:lstStyle/>
                    <a:p>
                      <a:endParaRPr lang="zh-CN" altLang="en-US"/>
                    </a:p>
                  </a:txBody>
                  <a:tcPr/>
                </a:tc>
                <a:tc rowSpan="3">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预测信息</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50" kern="100">
                          <a:effectLst/>
                          <a:latin typeface="微软雅黑" panose="020B0503020204020204" pitchFamily="34" charset="-122"/>
                          <a:ea typeface="微软雅黑" panose="020B0503020204020204" pitchFamily="34" charset="-122"/>
                        </a:rPr>
                        <a:t>数据包延迟预测</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#2</a:t>
                      </a:r>
                      <a:r>
                        <a:rPr lang="zh-CN" sz="1050" kern="100" dirty="0">
                          <a:effectLst/>
                          <a:latin typeface="微软雅黑" panose="020B0503020204020204" pitchFamily="34" charset="-122"/>
                          <a:ea typeface="微软雅黑" panose="020B0503020204020204" pitchFamily="34" charset="-122"/>
                        </a:rPr>
                        <a:t>、</a:t>
                      </a:r>
                      <a:r>
                        <a:rPr lang="en-US" sz="1050" kern="100" dirty="0">
                          <a:effectLst/>
                          <a:latin typeface="微软雅黑" panose="020B0503020204020204" pitchFamily="34" charset="-122"/>
                          <a:ea typeface="微软雅黑" panose="020B0503020204020204" pitchFamily="34" charset="-122"/>
                        </a:rPr>
                        <a:t>#6</a:t>
                      </a:r>
                      <a:r>
                        <a:rPr lang="zh-CN" sz="1050" kern="100" dirty="0">
                          <a:effectLst/>
                          <a:latin typeface="微软雅黑" panose="020B0503020204020204" pitchFamily="34" charset="-122"/>
                          <a:ea typeface="微软雅黑" panose="020B0503020204020204" pitchFamily="34" charset="-122"/>
                        </a:rPr>
                        <a:t>、</a:t>
                      </a:r>
                      <a:r>
                        <a:rPr lang="en-US" sz="1050" kern="100" dirty="0">
                          <a:effectLst/>
                          <a:latin typeface="微软雅黑" panose="020B0503020204020204" pitchFamily="34" charset="-122"/>
                          <a:ea typeface="微软雅黑" panose="020B0503020204020204" pitchFamily="34" charset="-122"/>
                        </a:rPr>
                        <a:t>#10</a:t>
                      </a:r>
                      <a:r>
                        <a:rPr lang="zh-CN" sz="1050" kern="100" dirty="0">
                          <a:effectLst/>
                          <a:latin typeface="微软雅黑" panose="020B0503020204020204" pitchFamily="34" charset="-122"/>
                          <a:ea typeface="微软雅黑" panose="020B0503020204020204" pitchFamily="34" charset="-122"/>
                        </a:rPr>
                        <a:t>、</a:t>
                      </a:r>
                      <a:r>
                        <a:rPr lang="en-US" sz="1050" kern="100" dirty="0">
                          <a:effectLst/>
                          <a:latin typeface="微软雅黑" panose="020B0503020204020204" pitchFamily="34" charset="-122"/>
                          <a:ea typeface="微软雅黑" panose="020B0503020204020204" pitchFamily="34" charset="-122"/>
                        </a:rPr>
                        <a:t>#23</a:t>
                      </a:r>
                      <a:r>
                        <a:rPr lang="zh-CN" sz="1050" kern="100" dirty="0">
                          <a:effectLst/>
                          <a:latin typeface="微软雅黑" panose="020B0503020204020204" pitchFamily="34" charset="-122"/>
                          <a:ea typeface="微软雅黑" panose="020B0503020204020204" pitchFamily="34" charset="-122"/>
                        </a:rPr>
                        <a:t>、</a:t>
                      </a:r>
                      <a:r>
                        <a:rPr lang="en-US" sz="1050" kern="100" dirty="0">
                          <a:effectLst/>
                          <a:latin typeface="微软雅黑" panose="020B0503020204020204" pitchFamily="34" charset="-122"/>
                          <a:ea typeface="微软雅黑" panose="020B0503020204020204" pitchFamily="34" charset="-122"/>
                        </a:rPr>
                        <a:t>#30</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5GC-&gt;UE</a:t>
                      </a:r>
                    </a:p>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5GC-&gt;AF</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986592"/>
                  </a:ext>
                </a:extLst>
              </a:tr>
              <a:tr h="254327">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网络拥塞预测</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#30</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5GC-&gt;UE</a:t>
                      </a:r>
                      <a:br>
                        <a:rPr lang="en-US" sz="1050" kern="100" dirty="0">
                          <a:effectLst/>
                          <a:latin typeface="微软雅黑" panose="020B0503020204020204" pitchFamily="34" charset="-122"/>
                          <a:ea typeface="微软雅黑" panose="020B0503020204020204" pitchFamily="34" charset="-122"/>
                        </a:rPr>
                      </a:br>
                      <a:r>
                        <a:rPr lang="en-US" sz="1050" kern="100" dirty="0">
                          <a:effectLst/>
                          <a:latin typeface="微软雅黑" panose="020B0503020204020204" pitchFamily="34" charset="-122"/>
                          <a:ea typeface="微软雅黑" panose="020B0503020204020204" pitchFamily="34" charset="-122"/>
                        </a:rPr>
                        <a:t>5GC-&gt;AF</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520005"/>
                  </a:ext>
                </a:extLst>
              </a:tr>
              <a:tr h="217995">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en-US" sz="1050" kern="100" dirty="0">
                          <a:effectLst/>
                          <a:latin typeface="微软雅黑" panose="020B0503020204020204" pitchFamily="34" charset="-122"/>
                          <a:ea typeface="微软雅黑" panose="020B0503020204020204" pitchFamily="34" charset="-122"/>
                        </a:rPr>
                        <a:t>UE</a:t>
                      </a:r>
                      <a:r>
                        <a:rPr lang="zh-CN" sz="1050" kern="100" dirty="0">
                          <a:effectLst/>
                          <a:latin typeface="微软雅黑" panose="020B0503020204020204" pitchFamily="34" charset="-122"/>
                          <a:ea typeface="微软雅黑" panose="020B0503020204020204" pitchFamily="34" charset="-122"/>
                        </a:rPr>
                        <a:t>位置预测</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#6</a:t>
                      </a:r>
                      <a:r>
                        <a:rPr lang="zh-CN" sz="1050" kern="100">
                          <a:effectLst/>
                          <a:latin typeface="微软雅黑" panose="020B0503020204020204" pitchFamily="34" charset="-122"/>
                          <a:ea typeface="微软雅黑" panose="020B0503020204020204" pitchFamily="34" charset="-122"/>
                        </a:rPr>
                        <a:t>、</a:t>
                      </a:r>
                      <a:r>
                        <a:rPr lang="en-US" sz="1050" kern="100">
                          <a:effectLst/>
                          <a:latin typeface="微软雅黑" panose="020B0503020204020204" pitchFamily="34" charset="-122"/>
                          <a:ea typeface="微软雅黑" panose="020B0503020204020204" pitchFamily="34" charset="-122"/>
                        </a:rPr>
                        <a:t>#23</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5GC-&gt;AF</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zh-CN" sz="1050" kern="100" dirty="0">
                          <a:effectLst/>
                          <a:latin typeface="微软雅黑" panose="020B0503020204020204" pitchFamily="34" charset="-122"/>
                          <a:ea typeface="微软雅黑" panose="020B0503020204020204" pitchFamily="34" charset="-122"/>
                        </a:rPr>
                        <a:t>与位置同理，与隐私强相关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488320"/>
                  </a:ext>
                </a:extLst>
              </a:tr>
              <a:tr h="490488">
                <a:tc vMerge="1">
                  <a:txBody>
                    <a:bodyPr/>
                    <a:lstStyle/>
                    <a:p>
                      <a:endParaRPr lang="zh-CN" altLang="en-US"/>
                    </a:p>
                  </a:txBody>
                  <a:tcPr/>
                </a:tc>
                <a:tc>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切片相关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50" kern="100">
                          <a:effectLst/>
                          <a:latin typeface="微软雅黑" panose="020B0503020204020204" pitchFamily="34" charset="-122"/>
                          <a:ea typeface="微软雅黑" panose="020B0503020204020204" pitchFamily="34" charset="-122"/>
                        </a:rPr>
                        <a:t>UE</a:t>
                      </a:r>
                      <a:r>
                        <a:rPr lang="zh-CN" sz="1050" kern="100">
                          <a:effectLst/>
                          <a:latin typeface="微软雅黑" panose="020B0503020204020204" pitchFamily="34" charset="-122"/>
                          <a:ea typeface="微软雅黑" panose="020B0503020204020204" pitchFamily="34" charset="-122"/>
                        </a:rPr>
                        <a:t>订阅的切片类型</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#6</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marL="0" marR="0" algn="l">
                        <a:spcBef>
                          <a:spcPts val="0"/>
                        </a:spcBef>
                        <a:spcAft>
                          <a:spcPts val="0"/>
                        </a:spcAft>
                      </a:pPr>
                      <a:r>
                        <a:rPr lang="zh-CN" sz="1050" kern="100" dirty="0">
                          <a:effectLst/>
                          <a:latin typeface="微软雅黑" panose="020B0503020204020204" pitchFamily="34" charset="-122"/>
                          <a:ea typeface="微软雅黑" panose="020B0503020204020204" pitchFamily="34" charset="-122"/>
                        </a:rPr>
                        <a:t>基于切片订阅，可分析出用户的主要行为习惯，与隐私弱相关</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624672"/>
                  </a:ext>
                </a:extLst>
              </a:tr>
              <a:tr h="49503">
                <a:tc vMerge="1">
                  <a:txBody>
                    <a:bodyPr/>
                    <a:lstStyle/>
                    <a:p>
                      <a:endParaRPr lang="zh-CN" altLang="en-US"/>
                    </a:p>
                  </a:txBody>
                  <a:tcPr/>
                </a:tc>
                <a:tc rowSpan="2">
                  <a:txBody>
                    <a:bodyPr/>
                    <a:lstStyle/>
                    <a:p>
                      <a:pPr marL="0" marR="0" algn="just">
                        <a:spcBef>
                          <a:spcPts val="0"/>
                        </a:spcBef>
                        <a:spcAft>
                          <a:spcPts val="0"/>
                        </a:spcAft>
                      </a:pPr>
                      <a:r>
                        <a:rPr lang="en-US" sz="1050" kern="100" dirty="0">
                          <a:effectLst/>
                          <a:latin typeface="微软雅黑" panose="020B0503020204020204" pitchFamily="34" charset="-122"/>
                          <a:ea typeface="微软雅黑" panose="020B0503020204020204" pitchFamily="34" charset="-122"/>
                        </a:rPr>
                        <a:t>UE</a:t>
                      </a:r>
                      <a:r>
                        <a:rPr lang="zh-CN" sz="1050" kern="100" dirty="0">
                          <a:effectLst/>
                          <a:latin typeface="微软雅黑" panose="020B0503020204020204" pitchFamily="34" charset="-122"/>
                          <a:ea typeface="微软雅黑" panose="020B0503020204020204" pitchFamily="34" charset="-122"/>
                        </a:rPr>
                        <a:t>组性能</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zh-CN" sz="1050" kern="100">
                          <a:effectLst/>
                          <a:latin typeface="微软雅黑" panose="020B0503020204020204" pitchFamily="34" charset="-122"/>
                          <a:ea typeface="微软雅黑" panose="020B0503020204020204" pitchFamily="34" charset="-122"/>
                        </a:rPr>
                        <a:t>群组性能类型（</a:t>
                      </a:r>
                      <a:r>
                        <a:rPr lang="en-US" sz="1050" kern="100">
                          <a:effectLst/>
                          <a:latin typeface="微软雅黑" panose="020B0503020204020204" pitchFamily="34" charset="-122"/>
                          <a:ea typeface="微软雅黑" panose="020B0503020204020204" pitchFamily="34" charset="-122"/>
                        </a:rPr>
                        <a:t>max</a:t>
                      </a:r>
                      <a:r>
                        <a:rPr lang="zh-CN" sz="1050" kern="100">
                          <a:effectLst/>
                          <a:latin typeface="微软雅黑" panose="020B0503020204020204" pitchFamily="34" charset="-122"/>
                          <a:ea typeface="微软雅黑" panose="020B0503020204020204" pitchFamily="34" charset="-122"/>
                        </a:rPr>
                        <a:t>、</a:t>
                      </a:r>
                      <a:r>
                        <a:rPr lang="en-US" sz="1050" kern="100">
                          <a:effectLst/>
                          <a:latin typeface="微软雅黑" panose="020B0503020204020204" pitchFamily="34" charset="-122"/>
                          <a:ea typeface="微软雅黑" panose="020B0503020204020204" pitchFamily="34" charset="-122"/>
                        </a:rPr>
                        <a:t>min</a:t>
                      </a:r>
                      <a:r>
                        <a:rPr lang="zh-CN" sz="1050" kern="100">
                          <a:effectLst/>
                          <a:latin typeface="微软雅黑" panose="020B0503020204020204" pitchFamily="34" charset="-122"/>
                          <a:ea typeface="微软雅黑" panose="020B0503020204020204" pitchFamily="34" charset="-122"/>
                        </a:rPr>
                        <a:t>、</a:t>
                      </a:r>
                      <a:r>
                        <a:rPr lang="en-US" sz="1050" kern="100">
                          <a:effectLst/>
                          <a:latin typeface="微软雅黑" panose="020B0503020204020204" pitchFamily="34" charset="-122"/>
                          <a:ea typeface="微软雅黑" panose="020B0503020204020204" pitchFamily="34" charset="-122"/>
                        </a:rPr>
                        <a:t>mean</a:t>
                      </a:r>
                      <a:r>
                        <a:rPr lang="zh-CN" sz="1050" kern="100">
                          <a:effectLst/>
                          <a:latin typeface="微软雅黑" panose="020B0503020204020204" pitchFamily="34" charset="-122"/>
                          <a:ea typeface="微软雅黑" panose="020B0503020204020204" pitchFamily="34" charset="-122"/>
                        </a:rPr>
                        <a:t>、</a:t>
                      </a:r>
                      <a:r>
                        <a:rPr lang="en-US" sz="1050" kern="100">
                          <a:effectLst/>
                          <a:latin typeface="微软雅黑" panose="020B0503020204020204" pitchFamily="34" charset="-122"/>
                          <a:ea typeface="微软雅黑" panose="020B0503020204020204" pitchFamily="34" charset="-122"/>
                        </a:rPr>
                        <a:t>sum</a:t>
                      </a:r>
                      <a:r>
                        <a:rPr lang="zh-CN" sz="1050" kern="100">
                          <a:effectLst/>
                          <a:latin typeface="微软雅黑" panose="020B0503020204020204" pitchFamily="34" charset="-122"/>
                          <a:ea typeface="微软雅黑" panose="020B0503020204020204" pitchFamily="34" charset="-122"/>
                        </a:rPr>
                        <a:t>）</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a:effectLst/>
                          <a:latin typeface="微软雅黑" panose="020B0503020204020204" pitchFamily="34" charset="-122"/>
                          <a:ea typeface="微软雅黑" panose="020B0503020204020204" pitchFamily="34" charset="-122"/>
                        </a:rPr>
                        <a:t>#21</a:t>
                      </a:r>
                      <a:endParaRPr lang="zh-CN" sz="1050" kern="10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endParaRPr lang="zh-CN" sz="105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45438"/>
                  </a:ext>
                </a:extLst>
              </a:tr>
              <a:tr h="49503">
                <a:tc vMerge="1">
                  <a:txBody>
                    <a:bodyPr/>
                    <a:lstStyle/>
                    <a:p>
                      <a:endParaRPr lang="zh-CN" altLang="en-US"/>
                    </a:p>
                  </a:txBody>
                  <a:tcPr/>
                </a:tc>
                <a:tc vMerge="1">
                  <a:txBody>
                    <a:bodyPr/>
                    <a:lstStyle/>
                    <a:p>
                      <a:endParaRPr lang="zh-CN" altLang="en-US"/>
                    </a:p>
                  </a:txBody>
                  <a:tcPr/>
                </a:tc>
                <a:tc>
                  <a:txBody>
                    <a:bodyPr/>
                    <a:lstStyle/>
                    <a:p>
                      <a:pPr marL="0" marR="0" algn="just">
                        <a:spcBef>
                          <a:spcPts val="0"/>
                        </a:spcBef>
                        <a:spcAft>
                          <a:spcPts val="0"/>
                        </a:spcAft>
                      </a:pPr>
                      <a:r>
                        <a:rPr lang="zh-CN" sz="1050" kern="100" dirty="0">
                          <a:effectLst/>
                          <a:latin typeface="微软雅黑" panose="020B0503020204020204" pitchFamily="34" charset="-122"/>
                          <a:ea typeface="微软雅黑" panose="020B0503020204020204" pitchFamily="34" charset="-122"/>
                        </a:rPr>
                        <a:t>群组报告类型（组成员、组报告保护时间）</a:t>
                      </a: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kern="100" dirty="0">
                          <a:effectLst/>
                          <a:latin typeface="微软雅黑" panose="020B0503020204020204" pitchFamily="34" charset="-122"/>
                          <a:ea typeface="微软雅黑" panose="020B0503020204020204" pitchFamily="34" charset="-122"/>
                        </a:rPr>
                        <a:t>#21</a:t>
                      </a:r>
                      <a:endParaRPr lang="zh-CN" sz="1050" kern="10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endParaRPr lang="zh-CN" sz="1050" dirty="0">
                        <a:effectLst/>
                        <a:latin typeface="微软雅黑" panose="020B0503020204020204" pitchFamily="34" charset="-122"/>
                        <a:ea typeface="微软雅黑" panose="020B0503020204020204" pitchFamily="34" charset="-122"/>
                      </a:endParaRPr>
                    </a:p>
                  </a:txBody>
                  <a:tcPr marL="8175" marR="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352273"/>
                  </a:ext>
                </a:extLst>
              </a:tr>
            </a:tbl>
          </a:graphicData>
        </a:graphic>
      </p:graphicFrame>
      <p:sp>
        <p:nvSpPr>
          <p:cNvPr id="10" name="文本框 9">
            <a:extLst>
              <a:ext uri="{FF2B5EF4-FFF2-40B4-BE49-F238E27FC236}">
                <a16:creationId xmlns:a16="http://schemas.microsoft.com/office/drawing/2014/main" id="{D77A5A4C-A867-4FA5-A275-9D03C940BED6}"/>
              </a:ext>
            </a:extLst>
          </p:cNvPr>
          <p:cNvSpPr txBox="1"/>
          <p:nvPr/>
        </p:nvSpPr>
        <p:spPr>
          <a:xfrm>
            <a:off x="851579" y="6407305"/>
            <a:ext cx="10645730" cy="369332"/>
          </a:xfrm>
          <a:prstGeom prst="rect">
            <a:avLst/>
          </a:prstGeom>
          <a:noFill/>
        </p:spPr>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不是所有数据都需要“最高级别加密”，关键是分类处理、分级保护，这正是隐私计算的设计前提之一</a:t>
            </a:r>
          </a:p>
        </p:txBody>
      </p:sp>
    </p:spTree>
    <p:extLst>
      <p:ext uri="{BB962C8B-B14F-4D97-AF65-F5344CB8AC3E}">
        <p14:creationId xmlns:p14="http://schemas.microsoft.com/office/powerpoint/2010/main" val="28575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核心网上星辅助的</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UE</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与</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AI/ML AF</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的安全数据共享与模型部署</a:t>
            </a:r>
          </a:p>
        </p:txBody>
      </p:sp>
      <p:sp>
        <p:nvSpPr>
          <p:cNvPr id="9" name="文本框 8">
            <a:extLst>
              <a:ext uri="{FF2B5EF4-FFF2-40B4-BE49-F238E27FC236}">
                <a16:creationId xmlns:a16="http://schemas.microsoft.com/office/drawing/2014/main" id="{33A67773-3062-4A2A-A9A5-E99E43582AE6}"/>
              </a:ext>
            </a:extLst>
          </p:cNvPr>
          <p:cNvSpPr txBox="1"/>
          <p:nvPr/>
        </p:nvSpPr>
        <p:spPr>
          <a:xfrm>
            <a:off x="1309375" y="1716091"/>
            <a:ext cx="9096732" cy="874407"/>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pPr marL="285750" indent="-285750">
              <a:lnSpc>
                <a:spcPct val="150000"/>
              </a:lnSpc>
              <a:buFont typeface="Wingdings" panose="05000000000000000000" pitchFamily="2" charset="2"/>
              <a:buChar char="Ø"/>
            </a:pPr>
            <a:r>
              <a:rPr lang="zh-CN" altLang="en-US" dirty="0"/>
              <a:t>卫星核心网在</a:t>
            </a:r>
            <a:r>
              <a:rPr lang="en-US" altLang="zh-CN" dirty="0"/>
              <a:t>AI/ML</a:t>
            </a:r>
            <a:r>
              <a:rPr lang="zh-CN" altLang="en-US" dirty="0"/>
              <a:t>服务中的</a:t>
            </a:r>
            <a:r>
              <a:rPr lang="zh-CN" altLang="en-US" b="1" dirty="0">
                <a:solidFill>
                  <a:srgbClr val="152390"/>
                </a:solidFill>
              </a:rPr>
              <a:t>本质是辅助</a:t>
            </a:r>
            <a:endParaRPr lang="en-US" altLang="zh-CN" b="1" dirty="0">
              <a:solidFill>
                <a:srgbClr val="152390"/>
              </a:solidFill>
            </a:endParaRPr>
          </a:p>
          <a:p>
            <a:pPr marL="285750" indent="-285750">
              <a:lnSpc>
                <a:spcPct val="150000"/>
              </a:lnSpc>
              <a:buFont typeface="Wingdings" panose="05000000000000000000" pitchFamily="2" charset="2"/>
              <a:buChar char="Ø"/>
            </a:pPr>
            <a:r>
              <a:rPr lang="zh-CN" altLang="en-US" dirty="0"/>
              <a:t>参与方包括是</a:t>
            </a:r>
            <a:r>
              <a:rPr lang="en-US" altLang="zh-CN" b="1" dirty="0">
                <a:solidFill>
                  <a:srgbClr val="152390"/>
                </a:solidFill>
              </a:rPr>
              <a:t>UE</a:t>
            </a:r>
            <a:r>
              <a:rPr lang="zh-CN" altLang="en-US" b="1" dirty="0">
                <a:solidFill>
                  <a:srgbClr val="152390"/>
                </a:solidFill>
              </a:rPr>
              <a:t>、卫星、核心网和</a:t>
            </a:r>
            <a:r>
              <a:rPr lang="en-US" altLang="zh-CN" b="1" dirty="0">
                <a:solidFill>
                  <a:srgbClr val="152390"/>
                </a:solidFill>
              </a:rPr>
              <a:t>AI</a:t>
            </a:r>
            <a:r>
              <a:rPr lang="en-US" altLang="zh-CN" b="1">
                <a:solidFill>
                  <a:srgbClr val="152390"/>
                </a:solidFill>
              </a:rPr>
              <a:t>/ML AF</a:t>
            </a:r>
            <a:r>
              <a:rPr lang="zh-CN" altLang="en-US" b="1" dirty="0">
                <a:solidFill>
                  <a:srgbClr val="C00000"/>
                </a:solidFill>
              </a:rPr>
              <a:t>，</a:t>
            </a:r>
            <a:r>
              <a:rPr lang="zh-CN" altLang="en-US" b="1" dirty="0">
                <a:solidFill>
                  <a:srgbClr val="152390"/>
                </a:solidFill>
              </a:rPr>
              <a:t>所有参与方均需完成认证授权后进行。</a:t>
            </a:r>
          </a:p>
        </p:txBody>
      </p:sp>
      <p:grpSp>
        <p:nvGrpSpPr>
          <p:cNvPr id="10" name="组合 9">
            <a:extLst>
              <a:ext uri="{FF2B5EF4-FFF2-40B4-BE49-F238E27FC236}">
                <a16:creationId xmlns:a16="http://schemas.microsoft.com/office/drawing/2014/main" id="{4EE0EE77-7972-4242-BDC0-AF6A39641DF5}"/>
              </a:ext>
            </a:extLst>
          </p:cNvPr>
          <p:cNvGrpSpPr/>
          <p:nvPr/>
        </p:nvGrpSpPr>
        <p:grpSpPr>
          <a:xfrm>
            <a:off x="481400" y="2665910"/>
            <a:ext cx="11155792" cy="3817295"/>
            <a:chOff x="518103" y="1490704"/>
            <a:chExt cx="11155792" cy="3817295"/>
          </a:xfrm>
        </p:grpSpPr>
        <p:sp>
          <p:nvSpPr>
            <p:cNvPr id="11" name="矩形: 圆角 10">
              <a:extLst>
                <a:ext uri="{FF2B5EF4-FFF2-40B4-BE49-F238E27FC236}">
                  <a16:creationId xmlns:a16="http://schemas.microsoft.com/office/drawing/2014/main" id="{BE8DCB3C-9CA9-4061-85EC-E22891A93546}"/>
                </a:ext>
              </a:extLst>
            </p:cNvPr>
            <p:cNvSpPr/>
            <p:nvPr/>
          </p:nvSpPr>
          <p:spPr>
            <a:xfrm>
              <a:off x="2789139" y="3234708"/>
              <a:ext cx="1777041" cy="795134"/>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数据收集</a:t>
              </a:r>
            </a:p>
          </p:txBody>
        </p:sp>
        <p:sp>
          <p:nvSpPr>
            <p:cNvPr id="12" name="矩形: 圆角 11">
              <a:extLst>
                <a:ext uri="{FF2B5EF4-FFF2-40B4-BE49-F238E27FC236}">
                  <a16:creationId xmlns:a16="http://schemas.microsoft.com/office/drawing/2014/main" id="{CFEB1EAF-9182-42EA-924A-B156B83939CE}"/>
                </a:ext>
              </a:extLst>
            </p:cNvPr>
            <p:cNvSpPr/>
            <p:nvPr/>
          </p:nvSpPr>
          <p:spPr>
            <a:xfrm>
              <a:off x="5704403" y="3233575"/>
              <a:ext cx="1961966" cy="795134"/>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数据预处理</a:t>
              </a:r>
              <a:endParaRPr lang="en-US" altLang="zh-CN" b="1" dirty="0">
                <a:solidFill>
                  <a:schemeClr val="tx1"/>
                </a:solidFill>
                <a:latin typeface="微软雅黑" panose="020B0503020204020204" pitchFamily="34" charset="-122"/>
                <a:ea typeface="微软雅黑" panose="020B0503020204020204" pitchFamily="34" charset="-122"/>
              </a:endParaRPr>
            </a:p>
          </p:txBody>
        </p:sp>
        <p:cxnSp>
          <p:nvCxnSpPr>
            <p:cNvPr id="13" name="直接箭头连接符 12">
              <a:extLst>
                <a:ext uri="{FF2B5EF4-FFF2-40B4-BE49-F238E27FC236}">
                  <a16:creationId xmlns:a16="http://schemas.microsoft.com/office/drawing/2014/main" id="{9ACB7E68-1609-449C-984A-19FD5BD898D7}"/>
                </a:ext>
              </a:extLst>
            </p:cNvPr>
            <p:cNvCxnSpPr>
              <a:cxnSpLocks/>
              <a:stCxn id="11" idx="3"/>
              <a:endCxn id="12" idx="1"/>
            </p:cNvCxnSpPr>
            <p:nvPr/>
          </p:nvCxnSpPr>
          <p:spPr>
            <a:xfrm flipV="1">
              <a:off x="4566180" y="3631142"/>
              <a:ext cx="1138223" cy="1133"/>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DBBFFEDB-8DCD-4845-A671-6AFFA5E8C00B}"/>
                </a:ext>
              </a:extLst>
            </p:cNvPr>
            <p:cNvCxnSpPr>
              <a:cxnSpLocks/>
              <a:stCxn id="12" idx="3"/>
              <a:endCxn id="17" idx="1"/>
            </p:cNvCxnSpPr>
            <p:nvPr/>
          </p:nvCxnSpPr>
          <p:spPr>
            <a:xfrm>
              <a:off x="7666369" y="3631142"/>
              <a:ext cx="1271423"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A13BB6BE-493E-4E22-BF23-85456F015ADA}"/>
                </a:ext>
              </a:extLst>
            </p:cNvPr>
            <p:cNvSpPr/>
            <p:nvPr/>
          </p:nvSpPr>
          <p:spPr>
            <a:xfrm>
              <a:off x="518105" y="3233575"/>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52390"/>
                  </a:solidFill>
                  <a:latin typeface="微软雅黑" panose="020B0503020204020204" pitchFamily="34" charset="-122"/>
                  <a:ea typeface="微软雅黑" panose="020B0503020204020204" pitchFamily="34" charset="-122"/>
                </a:rPr>
                <a:t>UE</a:t>
              </a:r>
            </a:p>
          </p:txBody>
        </p:sp>
        <p:cxnSp>
          <p:nvCxnSpPr>
            <p:cNvPr id="16" name="连接符: 肘形 15">
              <a:extLst>
                <a:ext uri="{FF2B5EF4-FFF2-40B4-BE49-F238E27FC236}">
                  <a16:creationId xmlns:a16="http://schemas.microsoft.com/office/drawing/2014/main" id="{E0B43D5D-9993-4477-BCDF-9215916CD0D6}"/>
                </a:ext>
              </a:extLst>
            </p:cNvPr>
            <p:cNvCxnSpPr>
              <a:cxnSpLocks/>
              <a:endCxn id="18" idx="0"/>
            </p:cNvCxnSpPr>
            <p:nvPr/>
          </p:nvCxnSpPr>
          <p:spPr>
            <a:xfrm rot="10800000">
              <a:off x="5201892" y="2657261"/>
              <a:ext cx="4971986" cy="576315"/>
            </a:xfrm>
            <a:prstGeom prst="bentConnector4">
              <a:avLst>
                <a:gd name="adj1" fmla="val 292"/>
                <a:gd name="adj2" fmla="val 227176"/>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圆角 16">
              <a:extLst>
                <a:ext uri="{FF2B5EF4-FFF2-40B4-BE49-F238E27FC236}">
                  <a16:creationId xmlns:a16="http://schemas.microsoft.com/office/drawing/2014/main" id="{88901A9E-6BBE-4989-891A-F104549BB983}"/>
                </a:ext>
              </a:extLst>
            </p:cNvPr>
            <p:cNvSpPr/>
            <p:nvPr/>
          </p:nvSpPr>
          <p:spPr>
            <a:xfrm>
              <a:off x="8937792" y="3233575"/>
              <a:ext cx="1880528" cy="795134"/>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模型训练</a:t>
              </a:r>
            </a:p>
          </p:txBody>
        </p:sp>
        <p:sp>
          <p:nvSpPr>
            <p:cNvPr id="18" name="椭圆 17">
              <a:extLst>
                <a:ext uri="{FF2B5EF4-FFF2-40B4-BE49-F238E27FC236}">
                  <a16:creationId xmlns:a16="http://schemas.microsoft.com/office/drawing/2014/main" id="{DE3A49C1-D8BA-45A5-9F9B-F0BF3F292D39}"/>
                </a:ext>
              </a:extLst>
            </p:cNvPr>
            <p:cNvSpPr/>
            <p:nvPr/>
          </p:nvSpPr>
          <p:spPr>
            <a:xfrm>
              <a:off x="4020243" y="2657260"/>
              <a:ext cx="2363297"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152390"/>
                  </a:solidFill>
                  <a:latin typeface="微软雅黑" panose="020B0503020204020204" pitchFamily="34" charset="-122"/>
                  <a:ea typeface="微软雅黑" panose="020B0503020204020204" pitchFamily="34" charset="-122"/>
                </a:rPr>
                <a:t>核心网上星</a:t>
              </a:r>
              <a:endParaRPr lang="en-US" altLang="zh-CN" b="1" dirty="0">
                <a:solidFill>
                  <a:srgbClr val="152390"/>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EFEAD4FE-5568-4437-B35A-37766BF604DF}"/>
                </a:ext>
              </a:extLst>
            </p:cNvPr>
            <p:cNvSpPr txBox="1"/>
            <p:nvPr/>
          </p:nvSpPr>
          <p:spPr>
            <a:xfrm>
              <a:off x="5201891" y="1490704"/>
              <a:ext cx="5098318" cy="787523"/>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①</a:t>
              </a:r>
              <a:r>
                <a:rPr lang="zh-CN" altLang="en-US" sz="1600">
                  <a:solidFill>
                    <a:srgbClr val="C00000"/>
                  </a:solidFill>
                  <a:latin typeface="微软雅黑" panose="020B0503020204020204" pitchFamily="34" charset="-122"/>
                  <a:ea typeface="微软雅黑"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AF</a:t>
              </a:r>
              <a:r>
                <a:rPr lang="en-US" altLang="zh-CN" sz="1600">
                  <a:solidFill>
                    <a:srgbClr val="C00000"/>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通过 </a:t>
              </a:r>
              <a:r>
                <a:rPr lang="en-US" altLang="zh-CN" sz="1600">
                  <a:solidFill>
                    <a:srgbClr val="152390"/>
                  </a:solidFill>
                  <a:latin typeface="微软雅黑" panose="020B0503020204020204" pitchFamily="34" charset="-122"/>
                  <a:ea typeface="微软雅黑" panose="020B0503020204020204" pitchFamily="34" charset="-122"/>
                </a:rPr>
                <a:t>NRF</a:t>
              </a:r>
              <a:r>
                <a:rPr lang="zh-CN" altLang="en-US" sz="1600" dirty="0">
                  <a:solidFill>
                    <a:srgbClr val="152390"/>
                  </a:solidFill>
                  <a:latin typeface="微软雅黑" panose="020B0503020204020204" pitchFamily="34" charset="-122"/>
                  <a:ea typeface="微软雅黑" panose="020B0503020204020204" pitchFamily="34" charset="-122"/>
                </a:rPr>
                <a:t>与地面站以及核心</a:t>
              </a:r>
              <a:r>
                <a:rPr lang="zh-CN" altLang="en-US" sz="1600">
                  <a:solidFill>
                    <a:srgbClr val="152390"/>
                  </a:solidFill>
                  <a:latin typeface="微软雅黑" panose="020B0503020204020204" pitchFamily="34" charset="-122"/>
                  <a:ea typeface="微软雅黑" panose="020B0503020204020204" pitchFamily="34" charset="-122"/>
                </a:rPr>
                <a:t>网签约</a:t>
              </a:r>
              <a:r>
                <a:rPr lang="en-US" altLang="zh-CN" sz="1600">
                  <a:solidFill>
                    <a:srgbClr val="152390"/>
                  </a:solidFill>
                  <a:latin typeface="微软雅黑" panose="020B0503020204020204" pitchFamily="34" charset="-122"/>
                  <a:ea typeface="微软雅黑" panose="020B0503020204020204" pitchFamily="34" charset="-122"/>
                </a:rPr>
                <a:t> </a:t>
              </a:r>
              <a:r>
                <a:rPr lang="zh-CN" altLang="en-US" sz="1600">
                  <a:solidFill>
                    <a:srgbClr val="152390"/>
                  </a:solidFill>
                  <a:latin typeface="微软雅黑" panose="020B0503020204020204" pitchFamily="34" charset="-122"/>
                  <a:ea typeface="微软雅黑" panose="020B0503020204020204" pitchFamily="34" charset="-122"/>
                </a:rPr>
                <a:t>，</a:t>
              </a:r>
              <a:endParaRPr lang="en-US" altLang="zh-CN" sz="1600" dirty="0">
                <a:solidFill>
                  <a:srgbClr val="152390"/>
                </a:solidFill>
                <a:latin typeface="微软雅黑" panose="020B0503020204020204" pitchFamily="34" charset="-122"/>
                <a:ea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rPr>
                <a:t>②</a:t>
              </a:r>
              <a:r>
                <a:rPr lang="zh-CN" altLang="en-US" sz="1600">
                  <a:solidFill>
                    <a:srgbClr val="152390"/>
                  </a:solidFill>
                  <a:latin typeface="微软雅黑" panose="020B0503020204020204" pitchFamily="34" charset="-122"/>
                  <a:ea typeface="微软雅黑"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AF </a:t>
              </a:r>
              <a:r>
                <a:rPr lang="zh-CN" altLang="en-US" sz="1600">
                  <a:latin typeface="微软雅黑" panose="020B0503020204020204" pitchFamily="34" charset="-122"/>
                  <a:ea typeface="微软雅黑" panose="020B0503020204020204" pitchFamily="34" charset="-122"/>
                </a:rPr>
                <a:t>给</a:t>
              </a:r>
              <a:r>
                <a:rPr lang="zh-CN" altLang="en-US" sz="1600" dirty="0">
                  <a:latin typeface="微软雅黑" panose="020B0503020204020204" pitchFamily="34" charset="-122"/>
                  <a:ea typeface="微软雅黑" panose="020B0503020204020204" pitchFamily="34" charset="-122"/>
                </a:rPr>
                <a:t>出需要的数据类型与符合的终端指标</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0C4259E0-3486-4D98-B3F3-3D73597D475D}"/>
                </a:ext>
              </a:extLst>
            </p:cNvPr>
            <p:cNvSpPr txBox="1"/>
            <p:nvPr/>
          </p:nvSpPr>
          <p:spPr>
            <a:xfrm>
              <a:off x="2539294" y="1621218"/>
              <a:ext cx="2740193"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③</a:t>
              </a:r>
              <a:r>
                <a:rPr lang="zh-CN" altLang="en-US" sz="1600">
                  <a:solidFill>
                    <a:srgbClr val="152390"/>
                  </a:solidFill>
                  <a:latin typeface="微软雅黑" panose="020B0503020204020204" pitchFamily="34" charset="-122"/>
                  <a:ea typeface="微软雅黑" panose="020B0503020204020204" pitchFamily="34" charset="-122"/>
                </a:rPr>
                <a:t>核心网</a:t>
              </a:r>
              <a:r>
                <a:rPr lang="en-US" altLang="zh-CN" sz="1600">
                  <a:solidFill>
                    <a:srgbClr val="152390"/>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挑选</a:t>
              </a:r>
              <a:r>
                <a:rPr lang="zh-CN" altLang="en-US" sz="1600" dirty="0">
                  <a:latin typeface="微软雅黑" panose="020B0503020204020204" pitchFamily="34" charset="-122"/>
                  <a:ea typeface="微软雅黑" panose="020B0503020204020204" pitchFamily="34" charset="-122"/>
                </a:rPr>
                <a:t>并确定合适的候选终端列表</a:t>
              </a:r>
              <a:endParaRPr lang="en-US" altLang="zh-CN" sz="16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4DC135F8-4F95-44BD-8E82-53AED35EC5E1}"/>
                </a:ext>
              </a:extLst>
            </p:cNvPr>
            <p:cNvSpPr txBox="1"/>
            <p:nvPr/>
          </p:nvSpPr>
          <p:spPr>
            <a:xfrm>
              <a:off x="5234886" y="3976939"/>
              <a:ext cx="3463394"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 ⑦</a:t>
              </a:r>
              <a:r>
                <a:rPr lang="en-US" altLang="zh-CN" sz="1600">
                  <a:latin typeface="微软雅黑" panose="020B0503020204020204" pitchFamily="34" charset="-122"/>
                  <a:ea typeface="微软雅黑"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NWDAF</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针对</a:t>
              </a:r>
              <a:r>
                <a:rPr lang="zh-CN" altLang="en-US" sz="1600" dirty="0">
                  <a:latin typeface="微软雅黑" panose="020B0503020204020204" pitchFamily="34" charset="-122"/>
                  <a:ea typeface="微软雅黑" panose="020B0503020204020204" pitchFamily="34" charset="-122"/>
                </a:rPr>
                <a:t>数据进行</a:t>
              </a:r>
              <a:r>
                <a:rPr lang="zh-CN" altLang="en-US" sz="1600" dirty="0">
                  <a:solidFill>
                    <a:srgbClr val="152390"/>
                  </a:solidFill>
                  <a:latin typeface="微软雅黑" panose="020B0503020204020204" pitchFamily="34" charset="-122"/>
                  <a:ea typeface="微软雅黑" panose="020B0503020204020204" pitchFamily="34" charset="-122"/>
                </a:rPr>
                <a:t>脱敏处理</a:t>
              </a:r>
            </a:p>
          </p:txBody>
        </p:sp>
        <p:sp>
          <p:nvSpPr>
            <p:cNvPr id="22" name="椭圆 21">
              <a:extLst>
                <a:ext uri="{FF2B5EF4-FFF2-40B4-BE49-F238E27FC236}">
                  <a16:creationId xmlns:a16="http://schemas.microsoft.com/office/drawing/2014/main" id="{7750CD0D-879A-4141-8087-4A22D1E17C2E}"/>
                </a:ext>
              </a:extLst>
            </p:cNvPr>
            <p:cNvSpPr/>
            <p:nvPr/>
          </p:nvSpPr>
          <p:spPr>
            <a:xfrm>
              <a:off x="518103" y="2066785"/>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52390"/>
                  </a:solidFill>
                  <a:latin typeface="微软雅黑" panose="020B0503020204020204" pitchFamily="34" charset="-122"/>
                  <a:ea typeface="微软雅黑" panose="020B0503020204020204" pitchFamily="34" charset="-122"/>
                </a:rPr>
                <a:t>UE</a:t>
              </a:r>
            </a:p>
          </p:txBody>
        </p:sp>
        <p:sp>
          <p:nvSpPr>
            <p:cNvPr id="23" name="椭圆 22">
              <a:extLst>
                <a:ext uri="{FF2B5EF4-FFF2-40B4-BE49-F238E27FC236}">
                  <a16:creationId xmlns:a16="http://schemas.microsoft.com/office/drawing/2014/main" id="{83E4D25E-ADCC-4CE7-BBDE-9D781320D5CA}"/>
                </a:ext>
              </a:extLst>
            </p:cNvPr>
            <p:cNvSpPr/>
            <p:nvPr/>
          </p:nvSpPr>
          <p:spPr>
            <a:xfrm>
              <a:off x="518104" y="4354176"/>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52390"/>
                  </a:solidFill>
                  <a:latin typeface="微软雅黑" panose="020B0503020204020204" pitchFamily="34" charset="-122"/>
                  <a:ea typeface="微软雅黑" panose="020B0503020204020204" pitchFamily="34" charset="-122"/>
                </a:rPr>
                <a:t>UE</a:t>
              </a:r>
            </a:p>
          </p:txBody>
        </p:sp>
        <p:cxnSp>
          <p:nvCxnSpPr>
            <p:cNvPr id="24" name="直接箭头连接符 23">
              <a:extLst>
                <a:ext uri="{FF2B5EF4-FFF2-40B4-BE49-F238E27FC236}">
                  <a16:creationId xmlns:a16="http://schemas.microsoft.com/office/drawing/2014/main" id="{299E7F1D-9895-4D51-9BDA-BB0D0153CA03}"/>
                </a:ext>
              </a:extLst>
            </p:cNvPr>
            <p:cNvCxnSpPr>
              <a:cxnSpLocks/>
            </p:cNvCxnSpPr>
            <p:nvPr/>
          </p:nvCxnSpPr>
          <p:spPr>
            <a:xfrm>
              <a:off x="1825097" y="2719320"/>
              <a:ext cx="842689" cy="744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7222954E-EDFC-428C-8D3D-75BF79B4297D}"/>
                </a:ext>
              </a:extLst>
            </p:cNvPr>
            <p:cNvCxnSpPr>
              <a:cxnSpLocks/>
            </p:cNvCxnSpPr>
            <p:nvPr/>
          </p:nvCxnSpPr>
          <p:spPr>
            <a:xfrm>
              <a:off x="1906019" y="3643726"/>
              <a:ext cx="761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C4F7388B-9D89-4AC8-A49C-A7F25FF40BF6}"/>
                </a:ext>
              </a:extLst>
            </p:cNvPr>
            <p:cNvCxnSpPr>
              <a:cxnSpLocks/>
            </p:cNvCxnSpPr>
            <p:nvPr/>
          </p:nvCxnSpPr>
          <p:spPr>
            <a:xfrm flipV="1">
              <a:off x="1906019" y="3844911"/>
              <a:ext cx="761767" cy="877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10311F85-6D7F-47EA-8529-965F4B40E9A2}"/>
                </a:ext>
              </a:extLst>
            </p:cNvPr>
            <p:cNvSpPr txBox="1"/>
            <p:nvPr/>
          </p:nvSpPr>
          <p:spPr>
            <a:xfrm>
              <a:off x="8710758" y="3925169"/>
              <a:ext cx="2713839"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 </a:t>
              </a:r>
              <a:r>
                <a:rPr lang="zh-CN" altLang="en-US" sz="1600" b="1">
                  <a:solidFill>
                    <a:schemeClr val="tx1"/>
                  </a:solidFill>
                  <a:latin typeface="微软雅黑" panose="020B0503020204020204" pitchFamily="34" charset="-122"/>
                  <a:ea typeface="微软雅黑" panose="020B0503020204020204" pitchFamily="34" charset="-122"/>
                </a:rPr>
                <a:t>⑧ </a:t>
              </a:r>
              <a:r>
                <a:rPr lang="en-US" altLang="zh-CN" sz="1600">
                  <a:solidFill>
                    <a:srgbClr val="152390"/>
                  </a:solidFill>
                  <a:latin typeface="微软雅黑" panose="020B0503020204020204" pitchFamily="34" charset="-122"/>
                  <a:ea typeface="微软雅黑" panose="020B0503020204020204" pitchFamily="34" charset="-122"/>
                </a:rPr>
                <a:t>AF </a:t>
              </a:r>
              <a:r>
                <a:rPr lang="zh-CN" altLang="en-US" sz="1600">
                  <a:latin typeface="微软雅黑" panose="020B0503020204020204" pitchFamily="34" charset="-122"/>
                  <a:ea typeface="微软雅黑" panose="020B0503020204020204" pitchFamily="34" charset="-122"/>
                </a:rPr>
                <a:t>训练</a:t>
              </a:r>
              <a:r>
                <a:rPr lang="zh-CN" altLang="en-US" sz="1600" dirty="0">
                  <a:latin typeface="微软雅黑" panose="020B0503020204020204" pitchFamily="34" charset="-122"/>
                  <a:ea typeface="微软雅黑" panose="020B0503020204020204" pitchFamily="34" charset="-122"/>
                </a:rPr>
                <a:t>模型</a:t>
              </a:r>
            </a:p>
          </p:txBody>
        </p:sp>
        <p:cxnSp>
          <p:nvCxnSpPr>
            <p:cNvPr id="29" name="连接符: 肘形 28">
              <a:extLst>
                <a:ext uri="{FF2B5EF4-FFF2-40B4-BE49-F238E27FC236}">
                  <a16:creationId xmlns:a16="http://schemas.microsoft.com/office/drawing/2014/main" id="{63FFF995-F4C1-4DF2-AF25-D20FB41FF7E0}"/>
                </a:ext>
              </a:extLst>
            </p:cNvPr>
            <p:cNvCxnSpPr>
              <a:cxnSpLocks/>
              <a:stCxn id="18" idx="7"/>
              <a:endCxn id="17" idx="0"/>
            </p:cNvCxnSpPr>
            <p:nvPr/>
          </p:nvCxnSpPr>
          <p:spPr>
            <a:xfrm rot="16200000" flipH="1">
              <a:off x="7727814" y="1083334"/>
              <a:ext cx="459870" cy="3840613"/>
            </a:xfrm>
            <a:prstGeom prst="bentConnector3">
              <a:avLst>
                <a:gd name="adj1" fmla="val -7503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89DE3400-6ED3-4FAA-B911-B05FE437D001}"/>
                </a:ext>
              </a:extLst>
            </p:cNvPr>
            <p:cNvSpPr txBox="1"/>
            <p:nvPr/>
          </p:nvSpPr>
          <p:spPr>
            <a:xfrm>
              <a:off x="6335807" y="2399234"/>
              <a:ext cx="4213097"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⑤</a:t>
              </a:r>
              <a:r>
                <a:rPr lang="zh-CN" altLang="en-US" sz="1600">
                  <a:solidFill>
                    <a:srgbClr val="152390"/>
                  </a:solidFill>
                  <a:latin typeface="微软雅黑" panose="020B0503020204020204" pitchFamily="34" charset="-122"/>
                  <a:ea typeface="微软雅黑"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AF </a:t>
              </a:r>
              <a:r>
                <a:rPr lang="zh-CN" altLang="en-US" sz="1600">
                  <a:latin typeface="微软雅黑" panose="020B0503020204020204" pitchFamily="34" charset="-122"/>
                  <a:ea typeface="微软雅黑" panose="020B0503020204020204" pitchFamily="34" charset="-122"/>
                </a:rPr>
                <a:t>最终</a:t>
              </a:r>
              <a:r>
                <a:rPr lang="zh-CN" altLang="en-US" sz="1600" dirty="0">
                  <a:latin typeface="微软雅黑" panose="020B0503020204020204" pitchFamily="34" charset="-122"/>
                  <a:ea typeface="微软雅黑" panose="020B0503020204020204" pitchFamily="34" charset="-122"/>
                </a:rPr>
                <a:t>确定选择的终端</a:t>
              </a:r>
            </a:p>
          </p:txBody>
        </p:sp>
        <p:sp>
          <p:nvSpPr>
            <p:cNvPr id="31" name="文本框 30">
              <a:extLst>
                <a:ext uri="{FF2B5EF4-FFF2-40B4-BE49-F238E27FC236}">
                  <a16:creationId xmlns:a16="http://schemas.microsoft.com/office/drawing/2014/main" id="{11FF8C92-8C43-4232-B350-DACF95ECFFC0}"/>
                </a:ext>
              </a:extLst>
            </p:cNvPr>
            <p:cNvSpPr txBox="1"/>
            <p:nvPr/>
          </p:nvSpPr>
          <p:spPr>
            <a:xfrm>
              <a:off x="2473127" y="3988121"/>
              <a:ext cx="2525421"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 ⑥ </a:t>
              </a:r>
              <a:r>
                <a:rPr lang="en-US" altLang="zh-CN" sz="1600">
                  <a:solidFill>
                    <a:srgbClr val="152390"/>
                  </a:solidFill>
                  <a:latin typeface="微软雅黑" panose="020B0503020204020204" pitchFamily="34" charset="-122"/>
                  <a:ea typeface="微软雅黑" panose="020B0503020204020204" pitchFamily="34" charset="-122"/>
                </a:rPr>
                <a:t>NFs</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收集</a:t>
              </a:r>
              <a:r>
                <a:rPr lang="zh-CN" altLang="en-US" sz="1600" dirty="0">
                  <a:latin typeface="微软雅黑" panose="020B0503020204020204" pitchFamily="34" charset="-122"/>
                  <a:ea typeface="微软雅黑" panose="020B0503020204020204" pitchFamily="34" charset="-122"/>
                </a:rPr>
                <a:t>相关的数据</a:t>
              </a:r>
            </a:p>
          </p:txBody>
        </p:sp>
        <p:cxnSp>
          <p:nvCxnSpPr>
            <p:cNvPr id="32" name="连接符: 肘形 31">
              <a:extLst>
                <a:ext uri="{FF2B5EF4-FFF2-40B4-BE49-F238E27FC236}">
                  <a16:creationId xmlns:a16="http://schemas.microsoft.com/office/drawing/2014/main" id="{9008A0E9-A95A-4749-8669-1BA66A43E900}"/>
                </a:ext>
              </a:extLst>
            </p:cNvPr>
            <p:cNvCxnSpPr>
              <a:cxnSpLocks/>
              <a:stCxn id="28" idx="2"/>
              <a:endCxn id="18" idx="4"/>
            </p:cNvCxnSpPr>
            <p:nvPr/>
          </p:nvCxnSpPr>
          <p:spPr>
            <a:xfrm rot="5400000" flipH="1">
              <a:off x="7189302" y="1464984"/>
              <a:ext cx="890966" cy="4865786"/>
            </a:xfrm>
            <a:prstGeom prst="bentConnector3">
              <a:avLst>
                <a:gd name="adj1" fmla="val -25658"/>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CD89E2E5-E9F2-45FE-ADAC-C3F74E23875C}"/>
                </a:ext>
              </a:extLst>
            </p:cNvPr>
            <p:cNvSpPr txBox="1"/>
            <p:nvPr/>
          </p:nvSpPr>
          <p:spPr>
            <a:xfrm>
              <a:off x="4754481" y="4889808"/>
              <a:ext cx="5688329"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 ⑨</a:t>
              </a:r>
              <a:r>
                <a:rPr lang="zh-CN" altLang="en-US" sz="1600" b="1">
                  <a:solidFill>
                    <a:schemeClr val="tx1"/>
                  </a:solidFill>
                  <a:latin typeface="微软雅黑" panose="020B0503020204020204" pitchFamily="34" charset="-122"/>
                  <a:ea typeface="微软雅黑"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AF and ASAF </a:t>
              </a:r>
              <a:r>
                <a:rPr lang="zh-CN" altLang="en-US" sz="1600">
                  <a:latin typeface="微软雅黑" panose="020B0503020204020204" pitchFamily="34" charset="-122"/>
                  <a:ea typeface="微软雅黑" panose="020B0503020204020204" pitchFamily="34" charset="-122"/>
                </a:rPr>
                <a:t>联合</a:t>
              </a:r>
              <a:r>
                <a:rPr lang="zh-CN" altLang="en-US" sz="1600" dirty="0">
                  <a:latin typeface="微软雅黑" panose="020B0503020204020204" pitchFamily="34" charset="-122"/>
                  <a:ea typeface="微软雅黑" panose="020B0503020204020204" pitchFamily="34" charset="-122"/>
                </a:rPr>
                <a:t>评估终端在该服务中的贡献</a:t>
              </a:r>
            </a:p>
          </p:txBody>
        </p:sp>
        <p:sp>
          <p:nvSpPr>
            <p:cNvPr id="34" name="文本框 33">
              <a:extLst>
                <a:ext uri="{FF2B5EF4-FFF2-40B4-BE49-F238E27FC236}">
                  <a16:creationId xmlns:a16="http://schemas.microsoft.com/office/drawing/2014/main" id="{B8ABD67C-6DD5-4EEE-97BD-C05BCFDB608A}"/>
                </a:ext>
              </a:extLst>
            </p:cNvPr>
            <p:cNvSpPr txBox="1"/>
            <p:nvPr/>
          </p:nvSpPr>
          <p:spPr>
            <a:xfrm>
              <a:off x="1805554" y="4889808"/>
              <a:ext cx="2827786"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⑩ </a:t>
              </a:r>
              <a:r>
                <a:rPr lang="en-US" altLang="zh-CN" sz="1600">
                  <a:solidFill>
                    <a:srgbClr val="152390"/>
                  </a:solidFill>
                  <a:latin typeface="微软雅黑" panose="020B0503020204020204" pitchFamily="34" charset="-122"/>
                  <a:ea typeface="微软雅黑" panose="020B0503020204020204" pitchFamily="34" charset="-122"/>
                </a:rPr>
                <a:t>PCF</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激励</a:t>
              </a:r>
              <a:r>
                <a:rPr lang="zh-CN" altLang="en-US" sz="1600" dirty="0">
                  <a:latin typeface="微软雅黑" panose="020B0503020204020204" pitchFamily="34" charset="-122"/>
                  <a:ea typeface="微软雅黑" panose="020B0503020204020204" pitchFamily="34" charset="-122"/>
                </a:rPr>
                <a:t>终端</a:t>
              </a:r>
            </a:p>
          </p:txBody>
        </p:sp>
        <p:sp>
          <p:nvSpPr>
            <p:cNvPr id="35" name="文本框 34">
              <a:extLst>
                <a:ext uri="{FF2B5EF4-FFF2-40B4-BE49-F238E27FC236}">
                  <a16:creationId xmlns:a16="http://schemas.microsoft.com/office/drawing/2014/main" id="{81463B09-4E89-4EF6-809C-52F453953C7C}"/>
                </a:ext>
              </a:extLst>
            </p:cNvPr>
            <p:cNvSpPr txBox="1"/>
            <p:nvPr/>
          </p:nvSpPr>
          <p:spPr>
            <a:xfrm>
              <a:off x="2539294" y="2345651"/>
              <a:ext cx="2827300" cy="418191"/>
            </a:xfrm>
            <a:prstGeom prst="rect">
              <a:avLst/>
            </a:prstGeom>
            <a:noFill/>
          </p:spPr>
          <p:txBody>
            <a:bodyPr wrap="square" rtlCol="0">
              <a:spAutoFit/>
            </a:bodyPr>
            <a:lstStyle>
              <a:defPPr>
                <a:defRPr lang="zh-CN"/>
              </a:defPPr>
              <a:lvl1pPr>
                <a:lnSpc>
                  <a:spcPct val="150000"/>
                </a:lnSpc>
                <a:defRPr sz="1400">
                  <a:latin typeface="微软雅黑" panose="020B0503020204020204" pitchFamily="34" charset="-122"/>
                  <a:ea typeface="微软雅黑" panose="020B0503020204020204" pitchFamily="34" charset="-122"/>
                </a:defRPr>
              </a:lvl1pPr>
            </a:lstStyle>
            <a:p>
              <a:r>
                <a:rPr lang="zh-CN" altLang="en-US" sz="1600" dirty="0"/>
                <a:t>④检查是否已获取用户同意</a:t>
              </a:r>
              <a:endParaRPr lang="zh-CN" altLang="en-US" sz="1600" dirty="0">
                <a:solidFill>
                  <a:srgbClr val="C00000"/>
                </a:solidFill>
              </a:endParaRPr>
            </a:p>
          </p:txBody>
        </p:sp>
        <p:sp>
          <p:nvSpPr>
            <p:cNvPr id="36" name="椭圆 35">
              <a:extLst>
                <a:ext uri="{FF2B5EF4-FFF2-40B4-BE49-F238E27FC236}">
                  <a16:creationId xmlns:a16="http://schemas.microsoft.com/office/drawing/2014/main" id="{81975F3F-4FEE-4054-B349-FD72D347F389}"/>
                </a:ext>
              </a:extLst>
            </p:cNvPr>
            <p:cNvSpPr/>
            <p:nvPr/>
          </p:nvSpPr>
          <p:spPr>
            <a:xfrm>
              <a:off x="10488254" y="3022860"/>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52390"/>
                  </a:solidFill>
                  <a:latin typeface="微软雅黑" panose="020B0503020204020204" pitchFamily="34" charset="-122"/>
                  <a:ea typeface="微软雅黑" panose="020B0503020204020204" pitchFamily="34" charset="-122"/>
                </a:rPr>
                <a:t>AF</a:t>
              </a:r>
            </a:p>
          </p:txBody>
        </p:sp>
      </p:grpSp>
      <p:sp>
        <p:nvSpPr>
          <p:cNvPr id="37" name="标题 1">
            <a:extLst>
              <a:ext uri="{FF2B5EF4-FFF2-40B4-BE49-F238E27FC236}">
                <a16:creationId xmlns:a16="http://schemas.microsoft.com/office/drawing/2014/main" id="{6AD38238-31E7-471B-8D48-5892ADFA88E2}"/>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Tree>
    <p:extLst>
      <p:ext uri="{BB962C8B-B14F-4D97-AF65-F5344CB8AC3E}">
        <p14:creationId xmlns:p14="http://schemas.microsoft.com/office/powerpoint/2010/main" val="329297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终端、核心网上星与</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AI/ML AF</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共同参与的联邦学习场景</a:t>
            </a:r>
          </a:p>
        </p:txBody>
      </p:sp>
      <p:sp>
        <p:nvSpPr>
          <p:cNvPr id="9" name="文本框 8">
            <a:extLst>
              <a:ext uri="{FF2B5EF4-FFF2-40B4-BE49-F238E27FC236}">
                <a16:creationId xmlns:a16="http://schemas.microsoft.com/office/drawing/2014/main" id="{F8175949-1042-4ABB-A50F-31C5827ABC3F}"/>
              </a:ext>
            </a:extLst>
          </p:cNvPr>
          <p:cNvSpPr txBox="1"/>
          <p:nvPr/>
        </p:nvSpPr>
        <p:spPr>
          <a:xfrm>
            <a:off x="1293246" y="1718323"/>
            <a:ext cx="9337476" cy="874407"/>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pPr marL="285750" indent="-285750">
              <a:lnSpc>
                <a:spcPct val="150000"/>
              </a:lnSpc>
              <a:buFont typeface="Wingdings" panose="05000000000000000000" pitchFamily="2" charset="2"/>
              <a:buChar char="Ø"/>
            </a:pPr>
            <a:r>
              <a:rPr lang="zh-CN" altLang="en-US" dirty="0"/>
              <a:t>参与方包括是</a:t>
            </a:r>
            <a:r>
              <a:rPr lang="en-US" altLang="zh-CN" b="1" dirty="0">
                <a:solidFill>
                  <a:srgbClr val="152390"/>
                </a:solidFill>
              </a:rPr>
              <a:t>UE</a:t>
            </a:r>
            <a:r>
              <a:rPr lang="zh-CN" altLang="en-US" b="1" dirty="0">
                <a:solidFill>
                  <a:srgbClr val="152390"/>
                </a:solidFill>
              </a:rPr>
              <a:t>、卫星核心网和</a:t>
            </a:r>
            <a:r>
              <a:rPr lang="en-US" altLang="zh-CN" b="1" dirty="0">
                <a:solidFill>
                  <a:srgbClr val="152390"/>
                </a:solidFill>
              </a:rPr>
              <a:t>AI</a:t>
            </a:r>
            <a:r>
              <a:rPr lang="en-US" altLang="zh-CN" b="1">
                <a:solidFill>
                  <a:srgbClr val="152390"/>
                </a:solidFill>
              </a:rPr>
              <a:t>/ML AF</a:t>
            </a:r>
            <a:r>
              <a:rPr lang="zh-CN" altLang="en-US" b="1" dirty="0">
                <a:solidFill>
                  <a:srgbClr val="152390"/>
                </a:solidFill>
              </a:rPr>
              <a:t>，所有参与方均需完成认证授权后</a:t>
            </a:r>
            <a:r>
              <a:rPr lang="zh-CN" altLang="en-US" b="1">
                <a:solidFill>
                  <a:srgbClr val="152390"/>
                </a:solidFill>
              </a:rPr>
              <a:t>进行。 ；</a:t>
            </a:r>
            <a:endParaRPr lang="en-US" altLang="zh-CN" b="1" dirty="0">
              <a:solidFill>
                <a:srgbClr val="152390"/>
              </a:solidFill>
            </a:endParaRPr>
          </a:p>
          <a:p>
            <a:pPr marL="285750" indent="-285750">
              <a:lnSpc>
                <a:spcPct val="150000"/>
              </a:lnSpc>
              <a:buFont typeface="Wingdings" panose="05000000000000000000" pitchFamily="2" charset="2"/>
              <a:buChar char="Ø"/>
            </a:pPr>
            <a:r>
              <a:rPr lang="zh-CN" altLang="en-US" dirty="0"/>
              <a:t>强调了卫星核心网既是数据传输的管道，也是</a:t>
            </a:r>
            <a:r>
              <a:rPr lang="en-US" altLang="zh-CN" dirty="0"/>
              <a:t>AI</a:t>
            </a:r>
            <a:r>
              <a:rPr lang="zh-CN" altLang="en-US" dirty="0"/>
              <a:t>模型训练的参与者</a:t>
            </a:r>
            <a:endParaRPr lang="en-US" altLang="zh-CN" dirty="0"/>
          </a:p>
        </p:txBody>
      </p:sp>
      <p:grpSp>
        <p:nvGrpSpPr>
          <p:cNvPr id="10" name="组合 9">
            <a:extLst>
              <a:ext uri="{FF2B5EF4-FFF2-40B4-BE49-F238E27FC236}">
                <a16:creationId xmlns:a16="http://schemas.microsoft.com/office/drawing/2014/main" id="{15D859D7-9234-43AF-B06A-7E75DBFC04F7}"/>
              </a:ext>
            </a:extLst>
          </p:cNvPr>
          <p:cNvGrpSpPr/>
          <p:nvPr/>
        </p:nvGrpSpPr>
        <p:grpSpPr>
          <a:xfrm>
            <a:off x="0" y="2644836"/>
            <a:ext cx="11682069" cy="3817295"/>
            <a:chOff x="-8174" y="1490704"/>
            <a:chExt cx="11682069" cy="3817295"/>
          </a:xfrm>
        </p:grpSpPr>
        <p:grpSp>
          <p:nvGrpSpPr>
            <p:cNvPr id="11" name="组合 10">
              <a:extLst>
                <a:ext uri="{FF2B5EF4-FFF2-40B4-BE49-F238E27FC236}">
                  <a16:creationId xmlns:a16="http://schemas.microsoft.com/office/drawing/2014/main" id="{5FF7D168-24F4-4CFA-8CB6-4810054D867C}"/>
                </a:ext>
              </a:extLst>
            </p:cNvPr>
            <p:cNvGrpSpPr/>
            <p:nvPr/>
          </p:nvGrpSpPr>
          <p:grpSpPr>
            <a:xfrm>
              <a:off x="-8174" y="2066785"/>
              <a:ext cx="11682069" cy="3082525"/>
              <a:chOff x="-8174" y="2066785"/>
              <a:chExt cx="11682069" cy="3082525"/>
            </a:xfrm>
          </p:grpSpPr>
          <p:sp>
            <p:nvSpPr>
              <p:cNvPr id="19" name="矩形: 圆角 18">
                <a:extLst>
                  <a:ext uri="{FF2B5EF4-FFF2-40B4-BE49-F238E27FC236}">
                    <a16:creationId xmlns:a16="http://schemas.microsoft.com/office/drawing/2014/main" id="{C8E1E004-9127-414C-AAA6-363F02ABEFC4}"/>
                  </a:ext>
                </a:extLst>
              </p:cNvPr>
              <p:cNvSpPr/>
              <p:nvPr/>
            </p:nvSpPr>
            <p:spPr>
              <a:xfrm>
                <a:off x="2789139" y="3234708"/>
                <a:ext cx="1777041" cy="795134"/>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⑦</a:t>
                </a:r>
                <a:r>
                  <a:rPr lang="zh-CN" altLang="en-US" b="1" dirty="0">
                    <a:solidFill>
                      <a:schemeClr val="tx1"/>
                    </a:solidFill>
                    <a:latin typeface="微软雅黑" panose="020B0503020204020204" pitchFamily="34" charset="-122"/>
                    <a:ea typeface="微软雅黑" panose="020B0503020204020204" pitchFamily="34" charset="-122"/>
                  </a:rPr>
                  <a:t>梯度上传</a:t>
                </a:r>
              </a:p>
            </p:txBody>
          </p:sp>
          <p:sp>
            <p:nvSpPr>
              <p:cNvPr id="20" name="矩形: 圆角 19">
                <a:extLst>
                  <a:ext uri="{FF2B5EF4-FFF2-40B4-BE49-F238E27FC236}">
                    <a16:creationId xmlns:a16="http://schemas.microsoft.com/office/drawing/2014/main" id="{BEA032E8-2ABC-49B9-BD2B-F77EFD993EB6}"/>
                  </a:ext>
                </a:extLst>
              </p:cNvPr>
              <p:cNvSpPr/>
              <p:nvPr/>
            </p:nvSpPr>
            <p:spPr>
              <a:xfrm>
                <a:off x="5704403" y="3233575"/>
                <a:ext cx="1961966" cy="795134"/>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EAS/SBI</a:t>
                </a:r>
              </a:p>
            </p:txBody>
          </p:sp>
          <p:cxnSp>
            <p:nvCxnSpPr>
              <p:cNvPr id="21" name="直接箭头连接符 20">
                <a:extLst>
                  <a:ext uri="{FF2B5EF4-FFF2-40B4-BE49-F238E27FC236}">
                    <a16:creationId xmlns:a16="http://schemas.microsoft.com/office/drawing/2014/main" id="{E2FFE543-1676-408A-B497-AD28BEFC7FAE}"/>
                  </a:ext>
                </a:extLst>
              </p:cNvPr>
              <p:cNvCxnSpPr>
                <a:cxnSpLocks/>
                <a:stCxn id="19" idx="3"/>
                <a:endCxn id="20" idx="1"/>
              </p:cNvCxnSpPr>
              <p:nvPr/>
            </p:nvCxnSpPr>
            <p:spPr>
              <a:xfrm flipV="1">
                <a:off x="4566180" y="3631142"/>
                <a:ext cx="1138223" cy="1133"/>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C1D0420F-EC57-47B6-954E-12E346709B1F}"/>
                  </a:ext>
                </a:extLst>
              </p:cNvPr>
              <p:cNvCxnSpPr>
                <a:cxnSpLocks/>
                <a:stCxn id="20" idx="3"/>
                <a:endCxn id="25" idx="1"/>
              </p:cNvCxnSpPr>
              <p:nvPr/>
            </p:nvCxnSpPr>
            <p:spPr>
              <a:xfrm>
                <a:off x="7666369" y="3631142"/>
                <a:ext cx="1271423"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5F81975B-4809-4915-8F9B-A72F1087FD0E}"/>
                  </a:ext>
                </a:extLst>
              </p:cNvPr>
              <p:cNvSpPr/>
              <p:nvPr/>
            </p:nvSpPr>
            <p:spPr>
              <a:xfrm>
                <a:off x="518105" y="3233575"/>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C00000"/>
                    </a:solidFill>
                    <a:latin typeface="微软雅黑" panose="020B0503020204020204" pitchFamily="34" charset="-122"/>
                    <a:ea typeface="微软雅黑" panose="020B0503020204020204" pitchFamily="34" charset="-122"/>
                  </a:rPr>
                  <a:t>NFs</a:t>
                </a:r>
                <a:endParaRPr lang="en-US" altLang="zh-CN" b="1" dirty="0">
                  <a:solidFill>
                    <a:srgbClr val="152390"/>
                  </a:solidFill>
                  <a:latin typeface="微软雅黑" panose="020B0503020204020204" pitchFamily="34" charset="-122"/>
                  <a:ea typeface="微软雅黑" panose="020B0503020204020204" pitchFamily="34" charset="-122"/>
                </a:endParaRPr>
              </a:p>
            </p:txBody>
          </p:sp>
          <p:cxnSp>
            <p:nvCxnSpPr>
              <p:cNvPr id="24" name="连接符: 肘形 23">
                <a:extLst>
                  <a:ext uri="{FF2B5EF4-FFF2-40B4-BE49-F238E27FC236}">
                    <a16:creationId xmlns:a16="http://schemas.microsoft.com/office/drawing/2014/main" id="{FBAFEC57-4153-43A2-A737-BD397E06F8A6}"/>
                  </a:ext>
                </a:extLst>
              </p:cNvPr>
              <p:cNvCxnSpPr>
                <a:cxnSpLocks/>
                <a:endCxn id="27" idx="0"/>
              </p:cNvCxnSpPr>
              <p:nvPr/>
            </p:nvCxnSpPr>
            <p:spPr>
              <a:xfrm rot="10800000">
                <a:off x="5201892" y="2657261"/>
                <a:ext cx="4971986" cy="576315"/>
              </a:xfrm>
              <a:prstGeom prst="bentConnector4">
                <a:avLst>
                  <a:gd name="adj1" fmla="val 292"/>
                  <a:gd name="adj2" fmla="val 227176"/>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圆角 24">
                <a:extLst>
                  <a:ext uri="{FF2B5EF4-FFF2-40B4-BE49-F238E27FC236}">
                    <a16:creationId xmlns:a16="http://schemas.microsoft.com/office/drawing/2014/main" id="{FFC71DEC-9A15-4FAD-8C2E-7E281B7E91A6}"/>
                  </a:ext>
                </a:extLst>
              </p:cNvPr>
              <p:cNvSpPr/>
              <p:nvPr/>
            </p:nvSpPr>
            <p:spPr>
              <a:xfrm>
                <a:off x="8937792" y="3233575"/>
                <a:ext cx="1880528" cy="795134"/>
              </a:xfrm>
              <a:prstGeom prst="round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800" b="1">
                    <a:solidFill>
                      <a:schemeClr val="tx1"/>
                    </a:solidFill>
                    <a:latin typeface="微软雅黑" panose="020B0503020204020204" pitchFamily="34" charset="-122"/>
                    <a:ea typeface="微软雅黑" panose="020B0503020204020204" pitchFamily="34" charset="-122"/>
                  </a:rPr>
                  <a:t>⑧ </a:t>
                </a:r>
                <a:r>
                  <a:rPr lang="zh-CN" altLang="en-US" b="1">
                    <a:solidFill>
                      <a:schemeClr val="tx1"/>
                    </a:solidFill>
                    <a:latin typeface="微软雅黑" panose="020B0503020204020204" pitchFamily="34" charset="-122"/>
                    <a:ea typeface="微软雅黑" panose="020B0503020204020204" pitchFamily="34" charset="-122"/>
                  </a:rPr>
                  <a:t>模型</a:t>
                </a:r>
                <a:r>
                  <a:rPr lang="zh-CN" altLang="en-US" b="1" dirty="0">
                    <a:solidFill>
                      <a:schemeClr val="tx1"/>
                    </a:solidFill>
                    <a:latin typeface="微软雅黑" panose="020B0503020204020204" pitchFamily="34" charset="-122"/>
                    <a:ea typeface="微软雅黑" panose="020B0503020204020204" pitchFamily="34" charset="-122"/>
                  </a:rPr>
                  <a:t>聚合</a:t>
                </a:r>
              </a:p>
            </p:txBody>
          </p:sp>
          <p:sp>
            <p:nvSpPr>
              <p:cNvPr id="27" name="椭圆 26">
                <a:extLst>
                  <a:ext uri="{FF2B5EF4-FFF2-40B4-BE49-F238E27FC236}">
                    <a16:creationId xmlns:a16="http://schemas.microsoft.com/office/drawing/2014/main" id="{4778B35F-12DC-44EF-918A-A583A1456F89}"/>
                  </a:ext>
                </a:extLst>
              </p:cNvPr>
              <p:cNvSpPr/>
              <p:nvPr/>
            </p:nvSpPr>
            <p:spPr>
              <a:xfrm>
                <a:off x="4020243" y="2657260"/>
                <a:ext cx="2363297"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152390"/>
                    </a:solidFill>
                    <a:latin typeface="微软雅黑" panose="020B0503020204020204" pitchFamily="34" charset="-122"/>
                    <a:ea typeface="微软雅黑" panose="020B0503020204020204" pitchFamily="34" charset="-122"/>
                  </a:rPr>
                  <a:t>核心网上星</a:t>
                </a:r>
                <a:endParaRPr lang="en-US" altLang="zh-CN" b="1" dirty="0">
                  <a:solidFill>
                    <a:srgbClr val="152390"/>
                  </a:solidFill>
                  <a:latin typeface="微软雅黑" panose="020B0503020204020204" pitchFamily="34" charset="-122"/>
                  <a:ea typeface="微软雅黑" panose="020B0503020204020204" pitchFamily="34" charset="-122"/>
                </a:endParaRPr>
              </a:p>
            </p:txBody>
          </p:sp>
          <p:sp>
            <p:nvSpPr>
              <p:cNvPr id="28" name="椭圆 27">
                <a:extLst>
                  <a:ext uri="{FF2B5EF4-FFF2-40B4-BE49-F238E27FC236}">
                    <a16:creationId xmlns:a16="http://schemas.microsoft.com/office/drawing/2014/main" id="{B2400334-68B0-4D2C-9D1A-4B517E74F0EF}"/>
                  </a:ext>
                </a:extLst>
              </p:cNvPr>
              <p:cNvSpPr/>
              <p:nvPr/>
            </p:nvSpPr>
            <p:spPr>
              <a:xfrm>
                <a:off x="518103" y="2066785"/>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52390"/>
                    </a:solidFill>
                    <a:latin typeface="微软雅黑" panose="020B0503020204020204" pitchFamily="34" charset="-122"/>
                    <a:ea typeface="微软雅黑" panose="020B0503020204020204" pitchFamily="34" charset="-122"/>
                  </a:rPr>
                  <a:t>UE</a:t>
                </a:r>
              </a:p>
            </p:txBody>
          </p:sp>
          <p:sp>
            <p:nvSpPr>
              <p:cNvPr id="29" name="椭圆 28">
                <a:extLst>
                  <a:ext uri="{FF2B5EF4-FFF2-40B4-BE49-F238E27FC236}">
                    <a16:creationId xmlns:a16="http://schemas.microsoft.com/office/drawing/2014/main" id="{E8DD1945-6F91-4657-858F-28B6374B36A1}"/>
                  </a:ext>
                </a:extLst>
              </p:cNvPr>
              <p:cNvSpPr/>
              <p:nvPr/>
            </p:nvSpPr>
            <p:spPr>
              <a:xfrm>
                <a:off x="518104" y="4354176"/>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52390"/>
                    </a:solidFill>
                    <a:latin typeface="微软雅黑" panose="020B0503020204020204" pitchFamily="34" charset="-122"/>
                    <a:ea typeface="微软雅黑" panose="020B0503020204020204" pitchFamily="34" charset="-122"/>
                  </a:rPr>
                  <a:t>UE</a:t>
                </a:r>
              </a:p>
            </p:txBody>
          </p:sp>
          <p:cxnSp>
            <p:nvCxnSpPr>
              <p:cNvPr id="30" name="直接箭头连接符 29">
                <a:extLst>
                  <a:ext uri="{FF2B5EF4-FFF2-40B4-BE49-F238E27FC236}">
                    <a16:creationId xmlns:a16="http://schemas.microsoft.com/office/drawing/2014/main" id="{8E2937E0-411C-4D0D-B41D-D6E9A38B837F}"/>
                  </a:ext>
                </a:extLst>
              </p:cNvPr>
              <p:cNvCxnSpPr>
                <a:cxnSpLocks/>
              </p:cNvCxnSpPr>
              <p:nvPr/>
            </p:nvCxnSpPr>
            <p:spPr>
              <a:xfrm>
                <a:off x="1825097" y="2719320"/>
                <a:ext cx="842689" cy="744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5F8044C3-58E7-4187-8F34-4451FBBBAB7A}"/>
                  </a:ext>
                </a:extLst>
              </p:cNvPr>
              <p:cNvCxnSpPr>
                <a:cxnSpLocks/>
              </p:cNvCxnSpPr>
              <p:nvPr/>
            </p:nvCxnSpPr>
            <p:spPr>
              <a:xfrm>
                <a:off x="1906019" y="3643726"/>
                <a:ext cx="761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1F83CCDE-37B3-4721-85A3-22446976FA75}"/>
                  </a:ext>
                </a:extLst>
              </p:cNvPr>
              <p:cNvCxnSpPr>
                <a:cxnSpLocks/>
              </p:cNvCxnSpPr>
              <p:nvPr/>
            </p:nvCxnSpPr>
            <p:spPr>
              <a:xfrm flipV="1">
                <a:off x="1906019" y="3844911"/>
                <a:ext cx="761767" cy="877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6858D969-AF28-45AC-9B38-8456152BB48C}"/>
                  </a:ext>
                </a:extLst>
              </p:cNvPr>
              <p:cNvSpPr txBox="1"/>
              <p:nvPr/>
            </p:nvSpPr>
            <p:spPr>
              <a:xfrm>
                <a:off x="6600829" y="4277830"/>
                <a:ext cx="2713839" cy="417743"/>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  ⑩</a:t>
                </a:r>
                <a:r>
                  <a:rPr lang="zh-CN" altLang="en-US" sz="1600" b="1">
                    <a:solidFill>
                      <a:schemeClr val="tx1"/>
                    </a:solidFill>
                    <a:latin typeface="微软雅黑" panose="020B0503020204020204" pitchFamily="34" charset="-122"/>
                    <a:ea typeface="微软雅黑" panose="020B0503020204020204" pitchFamily="34" charset="-122"/>
                  </a:rPr>
                  <a:t> </a:t>
                </a:r>
                <a:r>
                  <a:rPr lang="zh-CN" altLang="en-US" sz="1600" b="0" i="0">
                    <a:solidFill>
                      <a:srgbClr val="333333"/>
                    </a:solidFill>
                    <a:effectLst/>
                    <a:latin typeface="Microsoft Yahei" panose="020B0503020204020204" pitchFamily="34" charset="-122"/>
                    <a:ea typeface="Microsoft Yahei"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AFs</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下发</a:t>
                </a:r>
                <a:r>
                  <a:rPr lang="zh-CN" altLang="en-US" sz="1600" dirty="0">
                    <a:latin typeface="微软雅黑" panose="020B0503020204020204" pitchFamily="34" charset="-122"/>
                    <a:ea typeface="微软雅黑" panose="020B0503020204020204" pitchFamily="34" charset="-122"/>
                  </a:rPr>
                  <a:t>全局模型</a:t>
                </a:r>
              </a:p>
            </p:txBody>
          </p:sp>
          <p:cxnSp>
            <p:nvCxnSpPr>
              <p:cNvPr id="34" name="连接符: 肘形 33">
                <a:extLst>
                  <a:ext uri="{FF2B5EF4-FFF2-40B4-BE49-F238E27FC236}">
                    <a16:creationId xmlns:a16="http://schemas.microsoft.com/office/drawing/2014/main" id="{F5CF26A2-4965-4CAF-AC4C-41F9EA1427BB}"/>
                  </a:ext>
                </a:extLst>
              </p:cNvPr>
              <p:cNvCxnSpPr>
                <a:cxnSpLocks/>
                <a:stCxn id="27" idx="7"/>
                <a:endCxn id="25" idx="0"/>
              </p:cNvCxnSpPr>
              <p:nvPr/>
            </p:nvCxnSpPr>
            <p:spPr>
              <a:xfrm rot="16200000" flipH="1">
                <a:off x="7727814" y="1083334"/>
                <a:ext cx="459870" cy="3840613"/>
              </a:xfrm>
              <a:prstGeom prst="bentConnector3">
                <a:avLst>
                  <a:gd name="adj1" fmla="val -7503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12443BF0-83AE-4AC2-86DE-4C77E63E7059}"/>
                  </a:ext>
                </a:extLst>
              </p:cNvPr>
              <p:cNvSpPr txBox="1"/>
              <p:nvPr/>
            </p:nvSpPr>
            <p:spPr>
              <a:xfrm>
                <a:off x="-8174" y="2787377"/>
                <a:ext cx="2525421"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 ⑥ </a:t>
                </a:r>
                <a:r>
                  <a:rPr lang="en-US" altLang="zh-CN" sz="1600">
                    <a:solidFill>
                      <a:srgbClr val="152390"/>
                    </a:solidFill>
                    <a:latin typeface="微软雅黑" panose="020B0503020204020204" pitchFamily="34" charset="-122"/>
                    <a:ea typeface="微软雅黑" panose="020B0503020204020204" pitchFamily="34" charset="-122"/>
                  </a:rPr>
                  <a:t>UEs </a:t>
                </a:r>
                <a:r>
                  <a:rPr lang="zh-CN" altLang="en-US" sz="1600">
                    <a:latin typeface="微软雅黑" panose="020B0503020204020204" pitchFamily="34" charset="-122"/>
                    <a:ea typeface="微软雅黑" panose="020B0503020204020204" pitchFamily="34" charset="-122"/>
                  </a:rPr>
                  <a:t>训练</a:t>
                </a:r>
                <a:r>
                  <a:rPr lang="zh-CN" altLang="en-US" sz="1600" dirty="0">
                    <a:latin typeface="微软雅黑" panose="020B0503020204020204" pitchFamily="34" charset="-122"/>
                    <a:ea typeface="微软雅黑" panose="020B0503020204020204" pitchFamily="34" charset="-122"/>
                  </a:rPr>
                  <a:t>本地数据</a:t>
                </a:r>
              </a:p>
            </p:txBody>
          </p:sp>
          <p:cxnSp>
            <p:nvCxnSpPr>
              <p:cNvPr id="36" name="连接符: 肘形 35">
                <a:extLst>
                  <a:ext uri="{FF2B5EF4-FFF2-40B4-BE49-F238E27FC236}">
                    <a16:creationId xmlns:a16="http://schemas.microsoft.com/office/drawing/2014/main" id="{3BE27A11-B67A-498B-B16E-E125ACCFFFE0}"/>
                  </a:ext>
                </a:extLst>
              </p:cNvPr>
              <p:cNvCxnSpPr>
                <a:cxnSpLocks/>
                <a:stCxn id="25" idx="2"/>
                <a:endCxn id="27" idx="4"/>
              </p:cNvCxnSpPr>
              <p:nvPr/>
            </p:nvCxnSpPr>
            <p:spPr>
              <a:xfrm rot="5400000" flipH="1">
                <a:off x="7251816" y="1402470"/>
                <a:ext cx="576315" cy="4676164"/>
              </a:xfrm>
              <a:prstGeom prst="bentConnector3">
                <a:avLst>
                  <a:gd name="adj1" fmla="val -150215"/>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0A18FCF1-3040-4628-BDE4-5C6919DB27C3}"/>
                  </a:ext>
                </a:extLst>
              </p:cNvPr>
              <p:cNvSpPr/>
              <p:nvPr/>
            </p:nvSpPr>
            <p:spPr>
              <a:xfrm>
                <a:off x="10488254" y="3022860"/>
                <a:ext cx="1185641" cy="795134"/>
              </a:xfrm>
              <a:prstGeom prst="ellipse">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52390"/>
                    </a:solidFill>
                    <a:latin typeface="微软雅黑" panose="020B0503020204020204" pitchFamily="34" charset="-122"/>
                    <a:ea typeface="微软雅黑" panose="020B0503020204020204" pitchFamily="34" charset="-122"/>
                  </a:rPr>
                  <a:t>AF</a:t>
                </a:r>
              </a:p>
            </p:txBody>
          </p:sp>
        </p:grpSp>
        <p:cxnSp>
          <p:nvCxnSpPr>
            <p:cNvPr id="12" name="连接符: 肘形 11">
              <a:extLst>
                <a:ext uri="{FF2B5EF4-FFF2-40B4-BE49-F238E27FC236}">
                  <a16:creationId xmlns:a16="http://schemas.microsoft.com/office/drawing/2014/main" id="{D932F6DA-52A0-40ED-99B1-DBCB946600A2}"/>
                </a:ext>
              </a:extLst>
            </p:cNvPr>
            <p:cNvCxnSpPr>
              <a:cxnSpLocks/>
            </p:cNvCxnSpPr>
            <p:nvPr/>
          </p:nvCxnSpPr>
          <p:spPr>
            <a:xfrm rot="10800000" flipV="1">
              <a:off x="2604215" y="4040161"/>
              <a:ext cx="6937076" cy="311687"/>
            </a:xfrm>
            <a:prstGeom prst="bentConnector3">
              <a:avLst>
                <a:gd name="adj1" fmla="val 184"/>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C47AAAC5-D11B-4C9B-BE46-FC852FBC5D49}"/>
                </a:ext>
              </a:extLst>
            </p:cNvPr>
            <p:cNvSpPr txBox="1"/>
            <p:nvPr/>
          </p:nvSpPr>
          <p:spPr>
            <a:xfrm>
              <a:off x="5201891" y="1490704"/>
              <a:ext cx="5098318" cy="787523"/>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①</a:t>
              </a:r>
              <a:r>
                <a:rPr lang="zh-CN" altLang="en-US" sz="1600">
                  <a:solidFill>
                    <a:srgbClr val="C00000"/>
                  </a:solidFill>
                  <a:latin typeface="微软雅黑" panose="020B0503020204020204" pitchFamily="34" charset="-122"/>
                  <a:ea typeface="微软雅黑"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AF</a:t>
              </a:r>
              <a:r>
                <a:rPr lang="en-US" altLang="zh-CN" sz="1600">
                  <a:solidFill>
                    <a:srgbClr val="C00000"/>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通过 </a:t>
              </a:r>
              <a:r>
                <a:rPr lang="en-US" altLang="zh-CN" sz="1600">
                  <a:solidFill>
                    <a:srgbClr val="152390"/>
                  </a:solidFill>
                  <a:latin typeface="微软雅黑" panose="020B0503020204020204" pitchFamily="34" charset="-122"/>
                  <a:ea typeface="微软雅黑" panose="020B0503020204020204" pitchFamily="34" charset="-122"/>
                </a:rPr>
                <a:t>NRF</a:t>
              </a:r>
              <a:r>
                <a:rPr lang="zh-CN" altLang="en-US" sz="1600" dirty="0">
                  <a:solidFill>
                    <a:srgbClr val="152390"/>
                  </a:solidFill>
                  <a:latin typeface="微软雅黑" panose="020B0503020204020204" pitchFamily="34" charset="-122"/>
                  <a:ea typeface="微软雅黑" panose="020B0503020204020204" pitchFamily="34" charset="-122"/>
                </a:rPr>
                <a:t>与核心</a:t>
              </a:r>
              <a:r>
                <a:rPr lang="zh-CN" altLang="en-US" sz="1600">
                  <a:solidFill>
                    <a:srgbClr val="152390"/>
                  </a:solidFill>
                  <a:latin typeface="微软雅黑" panose="020B0503020204020204" pitchFamily="34" charset="-122"/>
                  <a:ea typeface="微软雅黑" panose="020B0503020204020204" pitchFamily="34" charset="-122"/>
                </a:rPr>
                <a:t>网签约</a:t>
              </a:r>
              <a:r>
                <a:rPr lang="en-US" altLang="zh-CN" sz="1600">
                  <a:solidFill>
                    <a:srgbClr val="152390"/>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rPr>
                <a:t>② </a:t>
              </a:r>
              <a:r>
                <a:rPr lang="en-US" altLang="zh-CN" sz="1600">
                  <a:solidFill>
                    <a:srgbClr val="152390"/>
                  </a:solidFill>
                  <a:latin typeface="微软雅黑" panose="020B0503020204020204" pitchFamily="34" charset="-122"/>
                  <a:ea typeface="微软雅黑" panose="020B0503020204020204" pitchFamily="34" charset="-122"/>
                </a:rPr>
                <a:t>AF</a:t>
              </a:r>
              <a:r>
                <a:rPr lang="en-US" altLang="zh-CN" sz="1600">
                  <a:solidFill>
                    <a:srgbClr val="C00000"/>
                  </a:solidFill>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给</a:t>
              </a:r>
              <a:r>
                <a:rPr lang="zh-CN" altLang="en-US" sz="1600" dirty="0">
                  <a:latin typeface="微软雅黑" panose="020B0503020204020204" pitchFamily="34" charset="-122"/>
                  <a:ea typeface="微软雅黑" panose="020B0503020204020204" pitchFamily="34" charset="-122"/>
                </a:rPr>
                <a:t>出需要的数据类型与符合的终端指标</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5F3A66E8-7428-4E24-B61E-E963CCB9E367}"/>
                </a:ext>
              </a:extLst>
            </p:cNvPr>
            <p:cNvSpPr txBox="1"/>
            <p:nvPr/>
          </p:nvSpPr>
          <p:spPr>
            <a:xfrm>
              <a:off x="2539294" y="1621218"/>
              <a:ext cx="2740193" cy="787523"/>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③</a:t>
              </a:r>
              <a:r>
                <a:rPr lang="en-US" altLang="zh-CN" sz="1600">
                  <a:solidFill>
                    <a:srgbClr val="152390"/>
                  </a:solidFill>
                  <a:latin typeface="微软雅黑" panose="020B0503020204020204" pitchFamily="34" charset="-122"/>
                  <a:ea typeface="微软雅黑" panose="020B0503020204020204" pitchFamily="34" charset="-122"/>
                </a:rPr>
                <a:t>UDM</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挑选</a:t>
              </a:r>
              <a:r>
                <a:rPr lang="zh-CN" altLang="en-US" sz="1600" dirty="0">
                  <a:latin typeface="微软雅黑" panose="020B0503020204020204" pitchFamily="34" charset="-122"/>
                  <a:ea typeface="微软雅黑" panose="020B0503020204020204" pitchFamily="34" charset="-122"/>
                </a:rPr>
                <a:t>并确定合适的候选终端列表</a:t>
              </a:r>
              <a:endParaRPr lang="en-US" altLang="zh-CN" sz="16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098FE665-50F2-4050-B7EC-4D9FA99F8FCE}"/>
                </a:ext>
              </a:extLst>
            </p:cNvPr>
            <p:cNvSpPr txBox="1"/>
            <p:nvPr/>
          </p:nvSpPr>
          <p:spPr>
            <a:xfrm>
              <a:off x="2539294" y="2345651"/>
              <a:ext cx="2827300" cy="418191"/>
            </a:xfrm>
            <a:prstGeom prst="rect">
              <a:avLst/>
            </a:prstGeom>
            <a:noFill/>
          </p:spPr>
          <p:txBody>
            <a:bodyPr wrap="square" rtlCol="0">
              <a:spAutoFit/>
            </a:bodyPr>
            <a:lstStyle>
              <a:defPPr>
                <a:defRPr lang="zh-CN"/>
              </a:defPPr>
              <a:lvl1pPr>
                <a:lnSpc>
                  <a:spcPct val="150000"/>
                </a:lnSpc>
                <a:defRPr sz="1400">
                  <a:latin typeface="微软雅黑" panose="020B0503020204020204" pitchFamily="34" charset="-122"/>
                  <a:ea typeface="微软雅黑" panose="020B0503020204020204" pitchFamily="34" charset="-122"/>
                </a:defRPr>
              </a:lvl1pPr>
            </a:lstStyle>
            <a:p>
              <a:r>
                <a:rPr lang="zh-CN" altLang="en-US" sz="1600" dirty="0"/>
                <a:t>④检查是否已获取用户同意</a:t>
              </a:r>
              <a:endParaRPr lang="zh-CN" altLang="en-US" sz="1600" dirty="0">
                <a:solidFill>
                  <a:srgbClr val="C00000"/>
                </a:solidFill>
              </a:endParaRPr>
            </a:p>
          </p:txBody>
        </p:sp>
        <p:sp>
          <p:nvSpPr>
            <p:cNvPr id="16" name="文本框 15">
              <a:extLst>
                <a:ext uri="{FF2B5EF4-FFF2-40B4-BE49-F238E27FC236}">
                  <a16:creationId xmlns:a16="http://schemas.microsoft.com/office/drawing/2014/main" id="{CD3D0508-8272-4018-A353-25262A46E50F}"/>
                </a:ext>
              </a:extLst>
            </p:cNvPr>
            <p:cNvSpPr txBox="1"/>
            <p:nvPr/>
          </p:nvSpPr>
          <p:spPr>
            <a:xfrm>
              <a:off x="4754481" y="4889808"/>
              <a:ext cx="5688329"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 ⑨</a:t>
              </a:r>
              <a:r>
                <a:rPr lang="zh-CN" altLang="en-US" sz="1600" b="1">
                  <a:solidFill>
                    <a:schemeClr val="tx1"/>
                  </a:solidFill>
                  <a:latin typeface="微软雅黑" panose="020B0503020204020204" pitchFamily="34" charset="-122"/>
                  <a:ea typeface="微软雅黑" panose="020B0503020204020204" pitchFamily="34" charset="-122"/>
                </a:rPr>
                <a:t> </a:t>
              </a:r>
              <a:r>
                <a:rPr lang="en-US" altLang="zh-CN" sz="1600">
                  <a:solidFill>
                    <a:srgbClr val="152390"/>
                  </a:solidFill>
                  <a:latin typeface="微软雅黑" panose="020B0503020204020204" pitchFamily="34" charset="-122"/>
                  <a:ea typeface="微软雅黑" panose="020B0503020204020204" pitchFamily="34" charset="-122"/>
                </a:rPr>
                <a:t>AF and ASAF </a:t>
              </a:r>
              <a:r>
                <a:rPr lang="zh-CN" altLang="en-US" sz="1600">
                  <a:latin typeface="微软雅黑" panose="020B0503020204020204" pitchFamily="34" charset="-122"/>
                  <a:ea typeface="微软雅黑" panose="020B0503020204020204" pitchFamily="34" charset="-122"/>
                </a:rPr>
                <a:t>联合</a:t>
              </a:r>
              <a:r>
                <a:rPr lang="zh-CN" altLang="en-US" sz="1600" dirty="0">
                  <a:latin typeface="微软雅黑" panose="020B0503020204020204" pitchFamily="34" charset="-122"/>
                  <a:ea typeface="微软雅黑" panose="020B0503020204020204" pitchFamily="34" charset="-122"/>
                </a:rPr>
                <a:t>评估终端在该服务中的贡献</a:t>
              </a:r>
            </a:p>
          </p:txBody>
        </p:sp>
        <p:sp>
          <p:nvSpPr>
            <p:cNvPr id="17" name="文本框 16">
              <a:extLst>
                <a:ext uri="{FF2B5EF4-FFF2-40B4-BE49-F238E27FC236}">
                  <a16:creationId xmlns:a16="http://schemas.microsoft.com/office/drawing/2014/main" id="{DDAA85FE-DDD4-4211-9BCD-547C2BBB0A25}"/>
                </a:ext>
              </a:extLst>
            </p:cNvPr>
            <p:cNvSpPr txBox="1"/>
            <p:nvPr/>
          </p:nvSpPr>
          <p:spPr>
            <a:xfrm>
              <a:off x="1805554" y="4889808"/>
              <a:ext cx="2827786" cy="418191"/>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⑩ </a:t>
              </a:r>
              <a:r>
                <a:rPr lang="en-US" altLang="zh-CN" sz="1600">
                  <a:solidFill>
                    <a:srgbClr val="152390"/>
                  </a:solidFill>
                  <a:latin typeface="微软雅黑" panose="020B0503020204020204" pitchFamily="34" charset="-122"/>
                  <a:ea typeface="微软雅黑" panose="020B0503020204020204" pitchFamily="34" charset="-122"/>
                </a:rPr>
                <a:t>PCF</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激励</a:t>
              </a:r>
              <a:r>
                <a:rPr lang="zh-CN" altLang="en-US" sz="1600" dirty="0">
                  <a:latin typeface="微软雅黑" panose="020B0503020204020204" pitchFamily="34" charset="-122"/>
                  <a:ea typeface="微软雅黑" panose="020B0503020204020204" pitchFamily="34" charset="-122"/>
                </a:rPr>
                <a:t>终端</a:t>
              </a:r>
            </a:p>
          </p:txBody>
        </p:sp>
        <p:sp>
          <p:nvSpPr>
            <p:cNvPr id="18" name="文本框 17">
              <a:extLst>
                <a:ext uri="{FF2B5EF4-FFF2-40B4-BE49-F238E27FC236}">
                  <a16:creationId xmlns:a16="http://schemas.microsoft.com/office/drawing/2014/main" id="{EE719051-EEED-4298-A16A-DACE059BA993}"/>
                </a:ext>
              </a:extLst>
            </p:cNvPr>
            <p:cNvSpPr txBox="1"/>
            <p:nvPr/>
          </p:nvSpPr>
          <p:spPr>
            <a:xfrm>
              <a:off x="6293820" y="2413069"/>
              <a:ext cx="4213097" cy="787523"/>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⑤ </a:t>
              </a:r>
              <a:r>
                <a:rPr lang="en-US" altLang="zh-CN" sz="1600">
                  <a:solidFill>
                    <a:srgbClr val="152390"/>
                  </a:solidFill>
                  <a:latin typeface="微软雅黑" panose="020B0503020204020204" pitchFamily="34" charset="-122"/>
                  <a:ea typeface="微软雅黑" panose="020B0503020204020204" pitchFamily="34" charset="-122"/>
                </a:rPr>
                <a:t>AF</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最终</a:t>
              </a:r>
              <a:r>
                <a:rPr lang="zh-CN" altLang="en-US" sz="1600" dirty="0">
                  <a:latin typeface="微软雅黑" panose="020B0503020204020204" pitchFamily="34" charset="-122"/>
                  <a:ea typeface="微软雅黑" panose="020B0503020204020204" pitchFamily="34" charset="-122"/>
                </a:rPr>
                <a:t>确定选择的终端，并且下发</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初始模型</a:t>
              </a:r>
            </a:p>
          </p:txBody>
        </p:sp>
      </p:grpSp>
      <p:sp>
        <p:nvSpPr>
          <p:cNvPr id="38" name="标题 1">
            <a:extLst>
              <a:ext uri="{FF2B5EF4-FFF2-40B4-BE49-F238E27FC236}">
                <a16:creationId xmlns:a16="http://schemas.microsoft.com/office/drawing/2014/main" id="{C2D6FBC8-C3E0-4A60-9E34-D50817569A10}"/>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Tree>
    <p:extLst>
      <p:ext uri="{BB962C8B-B14F-4D97-AF65-F5344CB8AC3E}">
        <p14:creationId xmlns:p14="http://schemas.microsoft.com/office/powerpoint/2010/main" val="348720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为什么卫星</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不能只靠传统安全方案？必须引入隐私计算</a:t>
            </a:r>
          </a:p>
        </p:txBody>
      </p:sp>
      <p:sp>
        <p:nvSpPr>
          <p:cNvPr id="38" name="标题 1">
            <a:extLst>
              <a:ext uri="{FF2B5EF4-FFF2-40B4-BE49-F238E27FC236}">
                <a16:creationId xmlns:a16="http://schemas.microsoft.com/office/drawing/2014/main" id="{C2D6FBC8-C3E0-4A60-9E34-D50817569A10}"/>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
        <p:nvSpPr>
          <p:cNvPr id="39" name="TextBox 3">
            <a:extLst>
              <a:ext uri="{FF2B5EF4-FFF2-40B4-BE49-F238E27FC236}">
                <a16:creationId xmlns:a16="http://schemas.microsoft.com/office/drawing/2014/main" id="{BA72693D-9AFB-443A-A758-E67772304C3A}"/>
              </a:ext>
            </a:extLst>
          </p:cNvPr>
          <p:cNvSpPr txBox="1"/>
          <p:nvPr/>
        </p:nvSpPr>
        <p:spPr>
          <a:xfrm>
            <a:off x="1200839" y="1673391"/>
            <a:ext cx="8021538" cy="458908"/>
          </a:xfrm>
          <a:prstGeom prst="rect">
            <a:avLst/>
          </a:prstGeom>
          <a:noFill/>
        </p:spPr>
        <p:txBody>
          <a:bodyPr wrap="square">
            <a:spAutoFit/>
          </a:bodyPr>
          <a:lstStyle/>
          <a:p>
            <a:pPr marR="0" defTabSz="914400">
              <a:lnSpc>
                <a:spcPct val="150000"/>
              </a:lnSpc>
              <a:buClrTx/>
              <a:buSzTx/>
              <a:defRPr/>
            </a:pPr>
            <a:r>
              <a:rPr lang="zh-CN" altLang="en-US"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研究对象：</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三类</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AIML</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场景、三类参与实体、三类安全需求、四类隐私需求。</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39">
            <a:extLst>
              <a:ext uri="{FF2B5EF4-FFF2-40B4-BE49-F238E27FC236}">
                <a16:creationId xmlns:a16="http://schemas.microsoft.com/office/drawing/2014/main" id="{7EF1D31D-8340-4AA4-A984-BB073E344B47}"/>
              </a:ext>
            </a:extLst>
          </p:cNvPr>
          <p:cNvSpPr txBox="1"/>
          <p:nvPr/>
        </p:nvSpPr>
        <p:spPr>
          <a:xfrm>
            <a:off x="6495463" y="2210402"/>
            <a:ext cx="5147432" cy="1526059"/>
          </a:xfrm>
          <a:prstGeom prst="rect">
            <a:avLst/>
          </a:prstGeom>
          <a:noFill/>
        </p:spPr>
        <p:txBody>
          <a:bodyPr wrap="square">
            <a:spAutoFit/>
          </a:bodyPr>
          <a:lstStyle/>
          <a:p>
            <a:pPr marL="285750" marR="0" indent="-285750" defTabSz="914400">
              <a:lnSpc>
                <a:spcPct val="150000"/>
              </a:lnSpc>
              <a:buClrTx/>
              <a:buSzTx/>
              <a:buFont typeface="Wingdings" panose="05000000000000000000" pitchFamily="2" charset="2"/>
              <a:buChar char="Ø"/>
              <a:defRPr/>
            </a:pP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三类安全需求：</a:t>
            </a:r>
            <a:endPar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endParaRPr>
          </a:p>
          <a:p>
            <a:pPr marL="720090" indent="-285750">
              <a:lnSpc>
                <a:spcPct val="150000"/>
              </a:lnSpc>
              <a:buFont typeface="Arial" panose="020B0604020202020204" pitchFamily="34" charset="0"/>
              <a:buChar char="•"/>
              <a:defRPr/>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5G</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应用层</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AIML</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操作安全管理</a:t>
            </a:r>
          </a:p>
          <a:p>
            <a:pPr marL="720090" indent="-285750">
              <a:lnSpc>
                <a:spcPct val="150000"/>
              </a:lnSpc>
              <a:buFont typeface="Arial" panose="020B0604020202020204" pitchFamily="34" charset="0"/>
              <a:buChar char="•"/>
              <a:defRPr/>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UE</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AF</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和核心网之间的认证和授权</a:t>
            </a: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确保</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UE</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和核心网之间的</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AIML</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服务的安全性</a:t>
            </a:r>
          </a:p>
        </p:txBody>
      </p:sp>
      <p:sp>
        <p:nvSpPr>
          <p:cNvPr id="42" name="文本框 41">
            <a:extLst>
              <a:ext uri="{FF2B5EF4-FFF2-40B4-BE49-F238E27FC236}">
                <a16:creationId xmlns:a16="http://schemas.microsoft.com/office/drawing/2014/main" id="{05E07D4A-B1CB-40B6-8E7A-30EEFC0C0496}"/>
              </a:ext>
            </a:extLst>
          </p:cNvPr>
          <p:cNvSpPr txBox="1"/>
          <p:nvPr/>
        </p:nvSpPr>
        <p:spPr>
          <a:xfrm>
            <a:off x="6495463" y="3926185"/>
            <a:ext cx="5147432" cy="1900007"/>
          </a:xfrm>
          <a:prstGeom prst="rect">
            <a:avLst/>
          </a:prstGeom>
          <a:noFill/>
        </p:spPr>
        <p:txBody>
          <a:bodyPr wrap="square">
            <a:spAutoFit/>
          </a:bodyPr>
          <a:lstStyle/>
          <a:p>
            <a:pPr marL="285750" marR="0" indent="-285750" defTabSz="914400">
              <a:lnSpc>
                <a:spcPct val="150000"/>
              </a:lnSpc>
              <a:buClrTx/>
              <a:buSzTx/>
              <a:buFont typeface="Wingdings" panose="05000000000000000000" pitchFamily="2" charset="2"/>
              <a:buChar char="Ø"/>
              <a:defRPr/>
            </a:pP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四类隐私需求：</a:t>
            </a:r>
            <a:endPar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endParaRP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模型训练</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推理阶段仍需“明文”访问数据</a:t>
            </a: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模型参数、梯度仍可能泄露信息（如成员推断）</a:t>
            </a: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协议缺乏对分布式训练、模型更新过程的防</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安全隐私提供</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AIML</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操作所需外部辅助信息</a:t>
            </a:r>
            <a:endParaRPr lang="zh-CN" altLang="en-US" sz="1600" dirty="0"/>
          </a:p>
        </p:txBody>
      </p:sp>
      <p:sp>
        <p:nvSpPr>
          <p:cNvPr id="43" name="文本框 42">
            <a:extLst>
              <a:ext uri="{FF2B5EF4-FFF2-40B4-BE49-F238E27FC236}">
                <a16:creationId xmlns:a16="http://schemas.microsoft.com/office/drawing/2014/main" id="{71E2A590-B08B-4E1B-ADFE-D48E698800FF}"/>
              </a:ext>
            </a:extLst>
          </p:cNvPr>
          <p:cNvSpPr txBox="1"/>
          <p:nvPr/>
        </p:nvSpPr>
        <p:spPr>
          <a:xfrm>
            <a:off x="851579" y="6407305"/>
            <a:ext cx="10645730" cy="369332"/>
          </a:xfrm>
          <a:prstGeom prst="rect">
            <a:avLst/>
          </a:prstGeom>
          <a:noFill/>
        </p:spPr>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传统加密 ≠ 隐私保护，必须使用“隐私计算”技术，从根本上保护训练过程中的敏感信息</a:t>
            </a:r>
          </a:p>
        </p:txBody>
      </p:sp>
      <p:sp>
        <p:nvSpPr>
          <p:cNvPr id="44" name="文本框 43">
            <a:extLst>
              <a:ext uri="{FF2B5EF4-FFF2-40B4-BE49-F238E27FC236}">
                <a16:creationId xmlns:a16="http://schemas.microsoft.com/office/drawing/2014/main" id="{EB060DE1-CEBA-4BA9-8B8D-E7D284D5C5C3}"/>
              </a:ext>
            </a:extLst>
          </p:cNvPr>
          <p:cNvSpPr txBox="1"/>
          <p:nvPr/>
        </p:nvSpPr>
        <p:spPr>
          <a:xfrm>
            <a:off x="1200839" y="3926185"/>
            <a:ext cx="5294624" cy="1526059"/>
          </a:xfrm>
          <a:prstGeom prst="rect">
            <a:avLst/>
          </a:prstGeom>
          <a:noFill/>
        </p:spPr>
        <p:txBody>
          <a:bodyPr wrap="square">
            <a:spAutoFit/>
          </a:bodyPr>
          <a:lstStyle/>
          <a:p>
            <a:pPr marL="285750" indent="-285750">
              <a:lnSpc>
                <a:spcPct val="150000"/>
              </a:lnSpc>
              <a:buFont typeface="Wingdings" panose="05000000000000000000" pitchFamily="2" charset="2"/>
              <a:buChar char="Ø"/>
              <a:defRPr/>
            </a:pP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三类参与实体：</a:t>
            </a:r>
            <a:endPar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endParaRP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终端用户</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UE</a:t>
            </a: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应用服务网元</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AF</a:t>
            </a:r>
          </a:p>
          <a:p>
            <a:pPr marL="720090" indent="-285750">
              <a:lnSpc>
                <a:spcPct val="150000"/>
              </a:lnSpc>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核心网上星网元（</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NWDAF</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AMF</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UDM</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等）</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4">
            <a:extLst>
              <a:ext uri="{FF2B5EF4-FFF2-40B4-BE49-F238E27FC236}">
                <a16:creationId xmlns:a16="http://schemas.microsoft.com/office/drawing/2014/main" id="{3B66216F-123E-4DBB-9B7B-D3320864AFFB}"/>
              </a:ext>
            </a:extLst>
          </p:cNvPr>
          <p:cNvSpPr txBox="1"/>
          <p:nvPr/>
        </p:nvSpPr>
        <p:spPr>
          <a:xfrm>
            <a:off x="1200839" y="2205786"/>
            <a:ext cx="6097162" cy="1530675"/>
          </a:xfrm>
          <a:prstGeom prst="rect">
            <a:avLst/>
          </a:prstGeom>
          <a:noFill/>
        </p:spPr>
        <p:txBody>
          <a:bodyPr wrap="square">
            <a:spAutoFit/>
          </a:bodyPr>
          <a:lstStyle/>
          <a:p>
            <a:pPr marL="285750" marR="0" indent="-285750" defTabSz="914400">
              <a:lnSpc>
                <a:spcPct val="150000"/>
              </a:lnSpc>
              <a:buClrTx/>
              <a:buSzTx/>
              <a:buFont typeface="Wingdings" panose="05000000000000000000" pitchFamily="2" charset="2"/>
              <a:buChar char="Ø"/>
              <a:defRPr/>
            </a:pP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三类</a:t>
            </a:r>
            <a:r>
              <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AIML</a:t>
            </a: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场景：</a:t>
            </a:r>
            <a:endPar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endParaRPr>
          </a:p>
          <a:p>
            <a:pPr marL="720090" marR="0" indent="-285750" defTabSz="914400">
              <a:lnSpc>
                <a:spcPct val="150000"/>
              </a:lnSpc>
              <a:buClrTx/>
              <a:buSzTx/>
              <a:buFont typeface="Arial" panose="020B0604020202020204" pitchFamily="34" charset="0"/>
              <a:buChar char="•"/>
              <a:defRP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模型操作分离</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720090" marR="0" indent="-285750" defTabSz="914400">
              <a:lnSpc>
                <a:spcPct val="150000"/>
              </a:lnSpc>
              <a:buClrTx/>
              <a:buSzTx/>
              <a:buFont typeface="Arial" panose="020B0604020202020204" pitchFamily="34" charset="0"/>
              <a:buChar char="•"/>
              <a:defRPr/>
            </a:pP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模型</a:t>
            </a:r>
            <a:r>
              <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数据分发与共享</a:t>
            </a:r>
            <a:endPar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endParaRPr>
          </a:p>
          <a:p>
            <a:pPr marL="720090" marR="0" indent="-285750" defTabSz="914400">
              <a:lnSpc>
                <a:spcPct val="150000"/>
              </a:lnSpc>
              <a:buClrTx/>
              <a:buSzTx/>
              <a:buFont typeface="Arial" panose="020B0604020202020204" pitchFamily="34" charset="0"/>
              <a:buChar char="•"/>
              <a:defRPr/>
            </a:pP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分布式学习</a:t>
            </a:r>
            <a:r>
              <a:rPr lang="en-US" altLang="zh-CN"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b="1" dirty="0">
                <a:solidFill>
                  <a:srgbClr val="152390"/>
                </a:solidFill>
                <a:latin typeface="Times New Roman" panose="02020603050405020304" pitchFamily="18" charset="0"/>
                <a:ea typeface="微软雅黑" panose="020B0503020204020204" pitchFamily="34" charset="-122"/>
                <a:cs typeface="Times New Roman" panose="02020603050405020304" pitchFamily="18" charset="0"/>
              </a:rPr>
              <a:t>联邦学习</a:t>
            </a:r>
            <a:endParaRPr lang="zh-CN" altLang="en-US" sz="1600" dirty="0"/>
          </a:p>
        </p:txBody>
      </p:sp>
    </p:spTree>
    <p:extLst>
      <p:ext uri="{BB962C8B-B14F-4D97-AF65-F5344CB8AC3E}">
        <p14:creationId xmlns:p14="http://schemas.microsoft.com/office/powerpoint/2010/main" val="345634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555585" y="6562846"/>
            <a:ext cx="10741306" cy="0"/>
          </a:xfrm>
          <a:prstGeom prst="line">
            <a:avLst/>
          </a:prstGeom>
        </p:spPr>
        <p:style>
          <a:lnRef idx="1">
            <a:schemeClr val="dk1"/>
          </a:lnRef>
          <a:fillRef idx="0">
            <a:schemeClr val="dk1"/>
          </a:fillRef>
          <a:effectRef idx="0">
            <a:schemeClr val="dk1"/>
          </a:effectRef>
          <a:fontRef idx="minor">
            <a:schemeClr val="tx1"/>
          </a:fontRef>
        </p:style>
      </p:cxnSp>
      <p:grpSp>
        <p:nvGrpSpPr>
          <p:cNvPr id="2" name="组合 1"/>
          <p:cNvGrpSpPr/>
          <p:nvPr/>
        </p:nvGrpSpPr>
        <p:grpSpPr>
          <a:xfrm>
            <a:off x="4655714" y="3006401"/>
            <a:ext cx="2700000" cy="2700000"/>
            <a:chOff x="3010914" y="1967740"/>
            <a:chExt cx="3181266" cy="3190430"/>
          </a:xfrm>
        </p:grpSpPr>
        <p:pic>
          <p:nvPicPr>
            <p:cNvPr id="5" name="图片 4"/>
            <p:cNvPicPr/>
            <p:nvPr/>
          </p:nvPicPr>
          <p:blipFill>
            <a:blip r:embed="rId4">
              <a:extLst>
                <a:ext uri="{28A0092B-C50C-407E-A947-70E740481C1C}">
                  <a14:useLocalDpi xmlns:a14="http://schemas.microsoft.com/office/drawing/2010/main" val="0"/>
                </a:ext>
              </a:extLst>
            </a:blip>
            <a:stretch>
              <a:fillRect/>
            </a:stretch>
          </p:blipFill>
          <p:spPr>
            <a:xfrm>
              <a:off x="3204337" y="2168860"/>
              <a:ext cx="2804400" cy="2804400"/>
            </a:xfrm>
            <a:prstGeom prst="ellipse">
              <a:avLst/>
            </a:prstGeom>
            <a:ln>
              <a:noFill/>
            </a:ln>
            <a:effectLst>
              <a:softEdge rad="112500"/>
            </a:effectLst>
          </p:spPr>
        </p:pic>
        <p:sp>
          <p:nvSpPr>
            <p:cNvPr id="8" name="空心弧 7"/>
            <p:cNvSpPr/>
            <p:nvPr/>
          </p:nvSpPr>
          <p:spPr>
            <a:xfrm>
              <a:off x="3020894" y="1986884"/>
              <a:ext cx="3171286" cy="3168352"/>
            </a:xfrm>
            <a:prstGeom prst="blockArc">
              <a:avLst>
                <a:gd name="adj1" fmla="val 10800000"/>
                <a:gd name="adj2" fmla="val 16141741"/>
                <a:gd name="adj3" fmla="val 92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0" name="空心弧 9"/>
            <p:cNvSpPr/>
            <p:nvPr/>
          </p:nvSpPr>
          <p:spPr>
            <a:xfrm rot="10800000">
              <a:off x="3010914" y="1976217"/>
              <a:ext cx="3171286" cy="3168352"/>
            </a:xfrm>
            <a:prstGeom prst="blockArc">
              <a:avLst>
                <a:gd name="adj1" fmla="val 10800000"/>
                <a:gd name="adj2" fmla="val 16129062"/>
                <a:gd name="adj3" fmla="val 924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1" name="空心弧 10"/>
            <p:cNvSpPr/>
            <p:nvPr/>
          </p:nvSpPr>
          <p:spPr>
            <a:xfrm rot="16200000">
              <a:off x="3016120" y="1969207"/>
              <a:ext cx="3171286" cy="3168352"/>
            </a:xfrm>
            <a:prstGeom prst="blockArc">
              <a:avLst>
                <a:gd name="adj1" fmla="val 10717411"/>
                <a:gd name="adj2" fmla="val 16179781"/>
                <a:gd name="adj3" fmla="val 925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2" name="空心弧 11"/>
            <p:cNvSpPr/>
            <p:nvPr/>
          </p:nvSpPr>
          <p:spPr>
            <a:xfrm rot="5400000">
              <a:off x="3017371" y="1988351"/>
              <a:ext cx="3171286" cy="3168352"/>
            </a:xfrm>
            <a:prstGeom prst="blockArc">
              <a:avLst>
                <a:gd name="adj1" fmla="val 10748624"/>
                <a:gd name="adj2" fmla="val 16184798"/>
                <a:gd name="adj3" fmla="val 940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4" name="等腰三角形 13"/>
            <p:cNvSpPr/>
            <p:nvPr/>
          </p:nvSpPr>
          <p:spPr>
            <a:xfrm rot="18341773">
              <a:off x="3157936" y="2317915"/>
              <a:ext cx="288032" cy="30065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6" name="等腰三角形 15"/>
            <p:cNvSpPr/>
            <p:nvPr/>
          </p:nvSpPr>
          <p:spPr>
            <a:xfrm rot="7817368">
              <a:off x="5743656" y="4529852"/>
              <a:ext cx="288032" cy="300655"/>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7" name="等腰三角形 16"/>
            <p:cNvSpPr/>
            <p:nvPr/>
          </p:nvSpPr>
          <p:spPr>
            <a:xfrm rot="13498053">
              <a:off x="3206432" y="4566928"/>
              <a:ext cx="288032" cy="300655"/>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8" name="等腰三角形 17"/>
            <p:cNvSpPr/>
            <p:nvPr/>
          </p:nvSpPr>
          <p:spPr>
            <a:xfrm rot="2721040">
              <a:off x="5718584" y="2242479"/>
              <a:ext cx="288032" cy="300655"/>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sp>
        <p:nvSpPr>
          <p:cNvPr id="19" name="标注: 双弯曲线形(带边框和强调线) 14"/>
          <p:cNvSpPr/>
          <p:nvPr/>
        </p:nvSpPr>
        <p:spPr>
          <a:xfrm rot="5400000">
            <a:off x="9134811" y="1861290"/>
            <a:ext cx="1485900" cy="3119120"/>
          </a:xfrm>
          <a:prstGeom prst="accentBorderCallout3">
            <a:avLst>
              <a:gd name="adj1" fmla="val 18750"/>
              <a:gd name="adj2" fmla="val -8333"/>
              <a:gd name="adj3" fmla="val 26673"/>
              <a:gd name="adj4" fmla="val -8235"/>
              <a:gd name="adj5" fmla="val 100129"/>
              <a:gd name="adj6" fmla="val -8431"/>
              <a:gd name="adj7" fmla="val 135657"/>
              <a:gd name="adj8" fmla="val 35642"/>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0" name="标注: 双弯曲线形(带边框和强调线) 65"/>
          <p:cNvSpPr/>
          <p:nvPr/>
        </p:nvSpPr>
        <p:spPr>
          <a:xfrm rot="16200000" flipV="1">
            <a:off x="9092901" y="3664690"/>
            <a:ext cx="1552575" cy="3136265"/>
          </a:xfrm>
          <a:prstGeom prst="accentBorderCallout3">
            <a:avLst>
              <a:gd name="adj1" fmla="val 18750"/>
              <a:gd name="adj2" fmla="val -8333"/>
              <a:gd name="adj3" fmla="val 98665"/>
              <a:gd name="adj4" fmla="val -8499"/>
              <a:gd name="adj5" fmla="val 99818"/>
              <a:gd name="adj6" fmla="val -8343"/>
              <a:gd name="adj7" fmla="val 134445"/>
              <a:gd name="adj8" fmla="val 3440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1" name="标注: 双弯曲线形(带边框和强调线) 66"/>
          <p:cNvSpPr/>
          <p:nvPr/>
        </p:nvSpPr>
        <p:spPr>
          <a:xfrm rot="16200000" flipH="1">
            <a:off x="1454486" y="1881610"/>
            <a:ext cx="1487170" cy="3116580"/>
          </a:xfrm>
          <a:prstGeom prst="accentBorderCallout3">
            <a:avLst>
              <a:gd name="adj1" fmla="val 48359"/>
              <a:gd name="adj2" fmla="val -8994"/>
              <a:gd name="adj3" fmla="val 48612"/>
              <a:gd name="adj4" fmla="val -8940"/>
              <a:gd name="adj5" fmla="val 100326"/>
              <a:gd name="adj6" fmla="val -8784"/>
              <a:gd name="adj7" fmla="val 133937"/>
              <a:gd name="adj8" fmla="val 38508"/>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2" name="标注: 双弯曲线形(带边框和强调线) 67"/>
          <p:cNvSpPr/>
          <p:nvPr/>
        </p:nvSpPr>
        <p:spPr>
          <a:xfrm rot="5400000" flipH="1" flipV="1">
            <a:off x="1437341" y="3689455"/>
            <a:ext cx="1520825" cy="3117850"/>
          </a:xfrm>
          <a:prstGeom prst="accentBorderCallout3">
            <a:avLst>
              <a:gd name="adj1" fmla="val 18010"/>
              <a:gd name="adj2" fmla="val -8168"/>
              <a:gd name="adj3" fmla="val 99659"/>
              <a:gd name="adj4" fmla="val -8455"/>
              <a:gd name="adj5" fmla="val 100079"/>
              <a:gd name="adj6" fmla="val -8178"/>
              <a:gd name="adj7" fmla="val 135855"/>
              <a:gd name="adj8" fmla="val 3286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23" name="文本框 22"/>
          <p:cNvSpPr txBox="1"/>
          <p:nvPr/>
        </p:nvSpPr>
        <p:spPr>
          <a:xfrm>
            <a:off x="578893" y="2178166"/>
            <a:ext cx="2468880" cy="36830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zh-CN" altLang="en-US" dirty="0">
                <a:solidFill>
                  <a:schemeClr val="accent1">
                    <a:lumMod val="50000"/>
                  </a:schemeClr>
                </a:solidFill>
                <a:latin typeface="微软雅黑" panose="020B0503020204020204" pitchFamily="34" charset="-122"/>
                <a:ea typeface="微软雅黑" panose="020B0503020204020204" pitchFamily="34" charset="-122"/>
              </a:rPr>
              <a:t>实现全球宽带无缝通信</a:t>
            </a:r>
          </a:p>
        </p:txBody>
      </p:sp>
      <p:sp>
        <p:nvSpPr>
          <p:cNvPr id="27" name="文本框 26"/>
          <p:cNvSpPr txBox="1"/>
          <p:nvPr/>
        </p:nvSpPr>
        <p:spPr>
          <a:xfrm>
            <a:off x="8740017" y="2178549"/>
            <a:ext cx="2697480" cy="36830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zh-CN" altLang="en-US" dirty="0">
                <a:solidFill>
                  <a:schemeClr val="accent3">
                    <a:lumMod val="50000"/>
                  </a:schemeClr>
                </a:solidFill>
                <a:latin typeface="微软雅黑" panose="020B0503020204020204" pitchFamily="34" charset="-122"/>
                <a:ea typeface="微软雅黑" panose="020B0503020204020204" pitchFamily="34" charset="-122"/>
              </a:rPr>
              <a:t>实现延时与地面网络相当</a:t>
            </a:r>
          </a:p>
        </p:txBody>
      </p:sp>
      <p:sp>
        <p:nvSpPr>
          <p:cNvPr id="28" name="文本框 27"/>
          <p:cNvSpPr txBox="1"/>
          <p:nvPr/>
        </p:nvSpPr>
        <p:spPr>
          <a:xfrm>
            <a:off x="640027" y="6144858"/>
            <a:ext cx="2697480" cy="368300"/>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zh-CN" altLang="en-US" dirty="0">
                <a:solidFill>
                  <a:schemeClr val="accent4">
                    <a:lumMod val="50000"/>
                  </a:schemeClr>
                </a:solidFill>
                <a:latin typeface="微软雅黑" panose="020B0503020204020204" pitchFamily="34" charset="-122"/>
                <a:ea typeface="微软雅黑" panose="020B0503020204020204" pitchFamily="34" charset="-122"/>
              </a:rPr>
              <a:t>高通量卫星技术日渐成熟</a:t>
            </a:r>
          </a:p>
        </p:txBody>
      </p:sp>
      <p:sp>
        <p:nvSpPr>
          <p:cNvPr id="29" name="文本框 28"/>
          <p:cNvSpPr txBox="1"/>
          <p:nvPr/>
        </p:nvSpPr>
        <p:spPr>
          <a:xfrm>
            <a:off x="8325821" y="6152169"/>
            <a:ext cx="3215005" cy="3683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a:solidFill>
                  <a:schemeClr val="accent5">
                    <a:lumMod val="50000"/>
                  </a:schemeClr>
                </a:solidFill>
                <a:latin typeface="微软雅黑" panose="020B0503020204020204" pitchFamily="34" charset="-122"/>
                <a:ea typeface="微软雅黑" panose="020B0503020204020204" pitchFamily="34" charset="-122"/>
              </a:rPr>
              <a:t>建设成本低与地面通信设施</a:t>
            </a:r>
          </a:p>
        </p:txBody>
      </p:sp>
      <p:sp>
        <p:nvSpPr>
          <p:cNvPr id="30" name="文本框 29"/>
          <p:cNvSpPr txBox="1"/>
          <p:nvPr/>
        </p:nvSpPr>
        <p:spPr>
          <a:xfrm>
            <a:off x="710901" y="2777595"/>
            <a:ext cx="2973705" cy="132207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zh-CN" altLang="en-US" sz="1600" dirty="0">
                <a:solidFill>
                  <a:srgbClr val="000000"/>
                </a:solidFill>
                <a:latin typeface="微软雅黑" panose="020B0503020204020204" pitchFamily="34" charset="-122"/>
                <a:ea typeface="微软雅黑" panose="020B0503020204020204" pitchFamily="34" charset="-122"/>
              </a:rPr>
              <a:t>作为地面网络的补充和延伸，实现有线电话网和地面移动通信网均无法实现的广域无缝隙覆盖，有效解决通信基础设施匮乏地区互联网接入问题。</a:t>
            </a:r>
          </a:p>
        </p:txBody>
      </p:sp>
      <p:sp>
        <p:nvSpPr>
          <p:cNvPr id="31" name="文本框 30"/>
          <p:cNvSpPr txBox="1"/>
          <p:nvPr/>
        </p:nvSpPr>
        <p:spPr>
          <a:xfrm>
            <a:off x="8391226" y="2891895"/>
            <a:ext cx="3019425" cy="1076325"/>
          </a:xfrm>
          <a:prstGeom prst="rect">
            <a:avLst/>
          </a:prstGeom>
          <a:no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en-US" sz="1600" dirty="0">
                <a:solidFill>
                  <a:srgbClr val="000000"/>
                </a:solidFill>
                <a:latin typeface="微软雅黑" panose="020B0503020204020204" pitchFamily="34" charset="-122"/>
                <a:ea typeface="微软雅黑" panose="020B0503020204020204" pitchFamily="34" charset="-122"/>
              </a:rPr>
              <a:t>卫星网络布置于近地轨道，数据信号在卫星与地面终端往返传输延时被大大降低，达到几十毫秒级别的较低延时。</a:t>
            </a:r>
          </a:p>
        </p:txBody>
      </p:sp>
      <p:sp>
        <p:nvSpPr>
          <p:cNvPr id="32" name="文本框 31"/>
          <p:cNvSpPr txBox="1"/>
          <p:nvPr/>
        </p:nvSpPr>
        <p:spPr>
          <a:xfrm>
            <a:off x="727411" y="4587345"/>
            <a:ext cx="2974340" cy="1322070"/>
          </a:xfrm>
          <a:prstGeom prst="rect">
            <a:avLst/>
          </a:prstGeom>
          <a:no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en-US" sz="1600" dirty="0">
                <a:solidFill>
                  <a:srgbClr val="000000"/>
                </a:solidFill>
                <a:latin typeface="微软雅黑" panose="020B0503020204020204" pitchFamily="34" charset="-122"/>
                <a:ea typeface="微软雅黑" panose="020B0503020204020204" pitchFamily="34" charset="-122"/>
              </a:rPr>
              <a:t>高频段、多点波束和频率复用等技术的使用显著提升了通信能力，降低了单位宽带成本，能满足高信息速率业务的需求，极大的拓展了应用场景。</a:t>
            </a:r>
          </a:p>
        </p:txBody>
      </p:sp>
      <p:sp>
        <p:nvSpPr>
          <p:cNvPr id="33" name="文本框 32"/>
          <p:cNvSpPr txBox="1"/>
          <p:nvPr/>
        </p:nvSpPr>
        <p:spPr>
          <a:xfrm>
            <a:off x="8349951" y="4574645"/>
            <a:ext cx="3101975" cy="1322070"/>
          </a:xfrm>
          <a:prstGeom prst="rect">
            <a:avLst/>
          </a:prstGeom>
          <a:no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wrap="square">
            <a:spAutoFit/>
          </a:bodyPr>
          <a:lstStyle/>
          <a:p>
            <a:pPr algn="l"/>
            <a:r>
              <a:rPr lang="zh-CN" altLang="en-US" sz="1600" dirty="0">
                <a:solidFill>
                  <a:srgbClr val="000000"/>
                </a:solidFill>
                <a:latin typeface="微软雅黑" panose="020B0503020204020204" pitchFamily="34" charset="-122"/>
                <a:ea typeface="微软雅黑" panose="020B0503020204020204" pitchFamily="34" charset="-122"/>
              </a:rPr>
              <a:t>与地面</a:t>
            </a:r>
            <a:r>
              <a:rPr lang="en-US" altLang="zh-CN" sz="1600" dirty="0">
                <a:solidFill>
                  <a:srgbClr val="000000"/>
                </a:solidFill>
                <a:latin typeface="微软雅黑" panose="020B0503020204020204" pitchFamily="34" charset="-122"/>
                <a:ea typeface="微软雅黑" panose="020B0503020204020204" pitchFamily="34" charset="-122"/>
              </a:rPr>
              <a:t>5G</a:t>
            </a:r>
            <a:r>
              <a:rPr lang="zh-CN" altLang="en-US" sz="1600" dirty="0">
                <a:solidFill>
                  <a:srgbClr val="000000"/>
                </a:solidFill>
                <a:latin typeface="微软雅黑" panose="020B0503020204020204" pitchFamily="34" charset="-122"/>
                <a:ea typeface="微软雅黑" panose="020B0503020204020204" pitchFamily="34" charset="-122"/>
              </a:rPr>
              <a:t>基站和海底光纤光缆等通信基础设施相比，具有显著成本优势。现代小卫星研发制造成本低，软件定义技术又可以进一步延长在轨卫星使用寿命。</a:t>
            </a:r>
          </a:p>
        </p:txBody>
      </p:sp>
      <p:sp>
        <p:nvSpPr>
          <p:cNvPr id="34" name="文本框 33"/>
          <p:cNvSpPr txBox="1"/>
          <p:nvPr/>
        </p:nvSpPr>
        <p:spPr>
          <a:xfrm>
            <a:off x="4463881" y="2478977"/>
            <a:ext cx="87716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广覆盖</a:t>
            </a:r>
          </a:p>
        </p:txBody>
      </p:sp>
      <p:sp>
        <p:nvSpPr>
          <p:cNvPr id="35" name="文本框 34"/>
          <p:cNvSpPr txBox="1"/>
          <p:nvPr/>
        </p:nvSpPr>
        <p:spPr>
          <a:xfrm>
            <a:off x="6637554" y="2479422"/>
            <a:ext cx="87716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低延时</a:t>
            </a:r>
          </a:p>
        </p:txBody>
      </p:sp>
      <p:sp>
        <p:nvSpPr>
          <p:cNvPr id="36" name="文本框 35"/>
          <p:cNvSpPr txBox="1"/>
          <p:nvPr/>
        </p:nvSpPr>
        <p:spPr>
          <a:xfrm>
            <a:off x="6637560" y="5782705"/>
            <a:ext cx="87716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低成本</a:t>
            </a:r>
          </a:p>
        </p:txBody>
      </p:sp>
      <p:sp>
        <p:nvSpPr>
          <p:cNvPr id="37" name="文本框 36"/>
          <p:cNvSpPr txBox="1"/>
          <p:nvPr/>
        </p:nvSpPr>
        <p:spPr>
          <a:xfrm>
            <a:off x="4584920" y="5782402"/>
            <a:ext cx="87716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宽带化</a:t>
            </a:r>
          </a:p>
        </p:txBody>
      </p:sp>
      <p:sp>
        <p:nvSpPr>
          <p:cNvPr id="76" name="矩形 241"/>
          <p:cNvSpPr>
            <a:spLocks noChangeArrowheads="1"/>
          </p:cNvSpPr>
          <p:nvPr/>
        </p:nvSpPr>
        <p:spPr bwMode="auto">
          <a:xfrm>
            <a:off x="640027" y="1014223"/>
            <a:ext cx="8099425" cy="48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卫星网络</a:t>
            </a:r>
          </a:p>
        </p:txBody>
      </p:sp>
      <p:sp>
        <p:nvSpPr>
          <p:cNvPr id="38" name="标题 1">
            <a:extLst>
              <a:ext uri="{FF2B5EF4-FFF2-40B4-BE49-F238E27FC236}">
                <a16:creationId xmlns:a16="http://schemas.microsoft.com/office/drawing/2014/main" id="{2B8692EA-E573-4101-953D-377FFA1D4085}"/>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sp>
        <p:nvSpPr>
          <p:cNvPr id="3" name="文本框 2">
            <a:extLst>
              <a:ext uri="{FF2B5EF4-FFF2-40B4-BE49-F238E27FC236}">
                <a16:creationId xmlns:a16="http://schemas.microsoft.com/office/drawing/2014/main" id="{996A12E7-F2EB-4A12-9DE9-88DAC8149DE7}"/>
              </a:ext>
            </a:extLst>
          </p:cNvPr>
          <p:cNvSpPr txBox="1"/>
          <p:nvPr/>
        </p:nvSpPr>
        <p:spPr>
          <a:xfrm>
            <a:off x="801045" y="1471007"/>
            <a:ext cx="10362629"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卫星网络是基于卫星组成的天基通信系统，利用卫星作为“空中基站”实现全球无盲区覆盖，可提供低延迟、高带宽、低成本的通信服务。</a:t>
            </a:r>
          </a:p>
        </p:txBody>
      </p:sp>
    </p:spTree>
    <p:extLst>
      <p:ext uri="{BB962C8B-B14F-4D97-AF65-F5344CB8AC3E}">
        <p14:creationId xmlns:p14="http://schemas.microsoft.com/office/powerpoint/2010/main" val="296927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在卫星环境中部署隐私计算面临的挑战与应对策略</a:t>
            </a:r>
          </a:p>
        </p:txBody>
      </p:sp>
      <p:graphicFrame>
        <p:nvGraphicFramePr>
          <p:cNvPr id="6" name="表格 5">
            <a:extLst>
              <a:ext uri="{FF2B5EF4-FFF2-40B4-BE49-F238E27FC236}">
                <a16:creationId xmlns:a16="http://schemas.microsoft.com/office/drawing/2014/main" id="{D66C457A-D13E-4E7D-899B-840E28AC78BB}"/>
              </a:ext>
            </a:extLst>
          </p:cNvPr>
          <p:cNvGraphicFramePr>
            <a:graphicFrameLocks noGrp="1"/>
          </p:cNvGraphicFramePr>
          <p:nvPr>
            <p:extLst>
              <p:ext uri="{D42A27DB-BD31-4B8C-83A1-F6EECF244321}">
                <p14:modId xmlns:p14="http://schemas.microsoft.com/office/powerpoint/2010/main" val="328352036"/>
              </p:ext>
            </p:extLst>
          </p:nvPr>
        </p:nvGraphicFramePr>
        <p:xfrm>
          <a:off x="404579" y="1987051"/>
          <a:ext cx="11287435" cy="3925800"/>
        </p:xfrm>
        <a:graphic>
          <a:graphicData uri="http://schemas.openxmlformats.org/drawingml/2006/table">
            <a:tbl>
              <a:tblPr/>
              <a:tblGrid>
                <a:gridCol w="2324388">
                  <a:extLst>
                    <a:ext uri="{9D8B030D-6E8A-4147-A177-3AD203B41FA5}">
                      <a16:colId xmlns:a16="http://schemas.microsoft.com/office/drawing/2014/main" val="1203974081"/>
                    </a:ext>
                  </a:extLst>
                </a:gridCol>
                <a:gridCol w="4097882">
                  <a:extLst>
                    <a:ext uri="{9D8B030D-6E8A-4147-A177-3AD203B41FA5}">
                      <a16:colId xmlns:a16="http://schemas.microsoft.com/office/drawing/2014/main" val="844654706"/>
                    </a:ext>
                  </a:extLst>
                </a:gridCol>
                <a:gridCol w="4865165">
                  <a:extLst>
                    <a:ext uri="{9D8B030D-6E8A-4147-A177-3AD203B41FA5}">
                      <a16:colId xmlns:a16="http://schemas.microsoft.com/office/drawing/2014/main" val="2564377754"/>
                    </a:ext>
                  </a:extLst>
                </a:gridCol>
              </a:tblGrid>
              <a:tr h="540662">
                <a:tc>
                  <a:txBody>
                    <a:bodyPr/>
                    <a:lstStyle/>
                    <a:p>
                      <a:pPr algn="l" rtl="0" fontAlgn="ctr"/>
                      <a:r>
                        <a:rPr lang="zh-CN" altLang="en-US" sz="1400" b="1" i="0" u="none" strike="noStrike">
                          <a:solidFill>
                            <a:srgbClr val="FFFFFF"/>
                          </a:solidFill>
                          <a:effectLst/>
                          <a:latin typeface="微软雅黑" panose="020B0503020204020204" pitchFamily="34" charset="-122"/>
                          <a:ea typeface="微软雅黑" panose="020B0503020204020204" pitchFamily="34" charset="-122"/>
                        </a:rPr>
                        <a:t>挑战</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l" rtl="0" fontAlgn="ct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卫星环境中的描述</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l" rtl="0" fontAlgn="ct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潜在的隐私计算方案</a:t>
                      </a:r>
                      <a:r>
                        <a:rPr lang="en-US" altLang="zh-CN" sz="1400" b="1" i="0" u="none" strike="noStrike" dirty="0">
                          <a:solidFill>
                            <a:srgbClr val="FFFFFF"/>
                          </a:solidFill>
                          <a:effectLst/>
                          <a:latin typeface="微软雅黑" panose="020B0503020204020204" pitchFamily="34" charset="-122"/>
                          <a:ea typeface="微软雅黑" panose="020B0503020204020204" pitchFamily="34" charset="-122"/>
                        </a:rPr>
                        <a:t>/</a:t>
                      </a:r>
                      <a:r>
                        <a:rPr lang="zh-CN" altLang="en-US" sz="1400" b="1" i="0" u="none" strike="noStrike" dirty="0">
                          <a:solidFill>
                            <a:srgbClr val="FFFFFF"/>
                          </a:solidFill>
                          <a:effectLst/>
                          <a:latin typeface="微软雅黑" panose="020B0503020204020204" pitchFamily="34" charset="-122"/>
                          <a:ea typeface="微软雅黑" panose="020B0503020204020204" pitchFamily="34" charset="-122"/>
                        </a:rPr>
                        <a:t>调整</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2607349221"/>
                  </a:ext>
                </a:extLst>
              </a:tr>
              <a:tr h="561846">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卫星上的计算开销</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协议（尤其是</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HE</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、复杂混淆电路）计算密集，且卫星</a:t>
                      </a:r>
                      <a:r>
                        <a:rPr lang="en-US" altLang="zh-CN" sz="1400" b="0" i="0" u="none" strike="noStrike" dirty="0" err="1">
                          <a:solidFill>
                            <a:srgbClr val="000000"/>
                          </a:solidFill>
                          <a:effectLst/>
                          <a:latin typeface="微软雅黑" panose="020B0503020204020204" pitchFamily="34" charset="-122"/>
                          <a:ea typeface="微软雅黑" panose="020B0503020204020204" pitchFamily="34" charset="-122"/>
                        </a:rPr>
                        <a:t>SWaP</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受限</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轻量级协议（如基于秘密共享的简单功能）、硬件加速、优化算法实现</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508702965"/>
                  </a:ext>
                </a:extLst>
              </a:tr>
              <a:tr h="771053">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通信开销</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延迟</a:t>
                      </a:r>
                    </a:p>
                  </a:txBody>
                  <a:tcPr marL="9525" marR="9525" marT="9525" marB="0" anchor="ctr">
                    <a:lnL>
                      <a:noFill/>
                    </a:lnL>
                    <a:lnR>
                      <a:noFill/>
                    </a:lnR>
                    <a:lnT>
                      <a:noFill/>
                    </a:lnT>
                    <a:lnB>
                      <a:noFill/>
                    </a:lnB>
                  </a:tcPr>
                </a:tc>
                <a:tc>
                  <a:txBody>
                    <a:bodyPr/>
                    <a:lstStyle/>
                    <a:p>
                      <a:pPr algn="l"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多轮通信与卫星链路的高延迟、低带宽特性冲突</a:t>
                      </a:r>
                    </a:p>
                  </a:txBody>
                  <a:tcPr marL="9525" marR="9525" marT="9525" marB="0" anchor="ctr">
                    <a:lnL>
                      <a:noFill/>
                    </a:lnL>
                    <a:lnR>
                      <a:noFill/>
                    </a:lnR>
                    <a:lnT>
                      <a:noFill/>
                    </a:lnT>
                    <a:lnB>
                      <a:noFill/>
                    </a:lnB>
                  </a:tcPr>
                </a:tc>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针对高延迟优化，将通信与计算协同设计，减少通信轮次的协议（如一次性</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FL</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）、数据压缩、高效编码、利用</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ISL</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进行部分通信</a:t>
                      </a:r>
                    </a:p>
                  </a:txBody>
                  <a:tcPr marL="9525" marR="9525" marT="9525" marB="0" anchor="ctr">
                    <a:lnL>
                      <a:noFill/>
                    </a:lnL>
                    <a:lnR>
                      <a:noFill/>
                    </a:lnR>
                    <a:lnT>
                      <a:noFill/>
                    </a:lnT>
                    <a:lnB>
                      <a:noFill/>
                    </a:lnB>
                  </a:tcPr>
                </a:tc>
                <a:extLst>
                  <a:ext uri="{0D108BD9-81ED-4DB2-BD59-A6C34878D82A}">
                    <a16:rowId xmlns:a16="http://schemas.microsoft.com/office/drawing/2014/main" val="1809256224"/>
                  </a:ext>
                </a:extLst>
              </a:tr>
              <a:tr h="701317">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动态拓扑</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通信链接不稳定</a:t>
                      </a:r>
                    </a:p>
                  </a:txBody>
                  <a:tcPr marL="9525" marR="9525" marT="9525" marB="0" anchor="ctr">
                    <a:lnL>
                      <a:noFill/>
                    </a:lnL>
                    <a:lnR>
                      <a:noFill/>
                    </a:lnR>
                    <a:lnT>
                      <a:noFill/>
                    </a:lnT>
                    <a:lnB>
                      <a:noFill/>
                    </a:lnB>
                  </a:tcPr>
                </a:tc>
                <a:tc>
                  <a:txBody>
                    <a:bodyPr/>
                    <a:lstStyle/>
                    <a:p>
                      <a:pPr algn="l" rtl="0"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LEO</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网络频繁的链路变化和节点可用性变化扰乱同步</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轮次</a:t>
                      </a:r>
                    </a:p>
                  </a:txBody>
                  <a:tcPr marL="9525" marR="9525" marT="9525" marB="0" anchor="ctr">
                    <a:lnL>
                      <a:noFill/>
                    </a:lnL>
                    <a:lnR>
                      <a:noFill/>
                    </a:lnR>
                    <a:lnT>
                      <a:noFill/>
                    </a:lnT>
                    <a:lnB>
                      <a:noFill/>
                    </a:lnB>
                  </a:tcPr>
                </a:tc>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在高度动态和大规模星座中，掉队者检测和补偿机制的效率，设计异步</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协议，对</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消息的主动路由、中转容错方案，考虑适应性协议，利用</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DTN</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思想</a:t>
                      </a:r>
                    </a:p>
                  </a:txBody>
                  <a:tcPr marL="9525" marR="9525" marT="9525" marB="0" anchor="ctr">
                    <a:lnL>
                      <a:noFill/>
                    </a:lnL>
                    <a:lnR>
                      <a:noFill/>
                    </a:lnR>
                    <a:lnT>
                      <a:noFill/>
                    </a:lnT>
                    <a:lnB>
                      <a:noFill/>
                    </a:lnB>
                  </a:tcPr>
                </a:tc>
                <a:extLst>
                  <a:ext uri="{0D108BD9-81ED-4DB2-BD59-A6C34878D82A}">
                    <a16:rowId xmlns:a16="http://schemas.microsoft.com/office/drawing/2014/main" val="1984346402"/>
                  </a:ext>
                </a:extLst>
              </a:tr>
              <a:tr h="631582">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可扩展密钥管理</a:t>
                      </a:r>
                    </a:p>
                  </a:txBody>
                  <a:tcPr marL="9525" marR="9525" marT="9525" marB="0" anchor="ctr">
                    <a:lnL>
                      <a:noFill/>
                    </a:lnL>
                    <a:lnR>
                      <a:noFill/>
                    </a:lnR>
                    <a:lnT>
                      <a:noFill/>
                    </a:lnT>
                    <a:lnB>
                      <a:noFill/>
                    </a:lnB>
                  </a:tcPr>
                </a:tc>
                <a:tc>
                  <a:txBody>
                    <a:bodyPr/>
                    <a:lstStyle/>
                    <a:p>
                      <a:pPr algn="l" rtl="0" fontAlgn="ct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在大型</a:t>
                      </a: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LEO</a:t>
                      </a: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星座中为</a:t>
                      </a: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a:solidFill>
                            <a:srgbClr val="000000"/>
                          </a:solidFill>
                          <a:effectLst/>
                          <a:latin typeface="微软雅黑" panose="020B0503020204020204" pitchFamily="34" charset="-122"/>
                          <a:ea typeface="微软雅黑" panose="020B0503020204020204" pitchFamily="34" charset="-122"/>
                        </a:rPr>
                        <a:t>安全、高效地生成、分发、更新和撤销密钥极具挑战性</a:t>
                      </a:r>
                    </a:p>
                  </a:txBody>
                  <a:tcPr marL="9525" marR="9525" marT="9525" marB="0" anchor="ctr">
                    <a:lnL>
                      <a:noFill/>
                    </a:lnL>
                    <a:lnR>
                      <a:noFill/>
                    </a:lnR>
                    <a:lnT>
                      <a:noFill/>
                    </a:lnT>
                    <a:lnB>
                      <a:noFill/>
                    </a:lnB>
                  </a:tcPr>
                </a:tc>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密钥管理协议在卫星数量和动态性增长下的扩展性分层密钥管理，去中心化</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分布式密钥生成与存储，群组密钥方案，利用链进行密钥管理透明化</a:t>
                      </a:r>
                    </a:p>
                  </a:txBody>
                  <a:tcPr marL="9525" marR="9525" marT="9525" marB="0" anchor="ctr">
                    <a:lnL>
                      <a:noFill/>
                    </a:lnL>
                    <a:lnR>
                      <a:noFill/>
                    </a:lnR>
                    <a:lnT>
                      <a:noFill/>
                    </a:lnT>
                    <a:lnB>
                      <a:noFill/>
                    </a:lnB>
                  </a:tcPr>
                </a:tc>
                <a:extLst>
                  <a:ext uri="{0D108BD9-81ED-4DB2-BD59-A6C34878D82A}">
                    <a16:rowId xmlns:a16="http://schemas.microsoft.com/office/drawing/2014/main" val="3697807644"/>
                  </a:ext>
                </a:extLst>
              </a:tr>
              <a:tr h="701317">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卫星间的同步</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许多</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协议（尤其是同步轮次的）要求参与方在时间上大致同步，这在传输延迟可观且变化的卫星网络中难以实现</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异步</a:t>
                      </a: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SMPC</a:t>
                      </a: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协议，宽松同步要求的协议设计；终端延迟差异下维持协议正确性的方案</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982781"/>
                  </a:ext>
                </a:extLst>
              </a:tr>
            </a:tbl>
          </a:graphicData>
        </a:graphic>
      </p:graphicFrame>
      <p:sp>
        <p:nvSpPr>
          <p:cNvPr id="10" name="文本框 9">
            <a:extLst>
              <a:ext uri="{FF2B5EF4-FFF2-40B4-BE49-F238E27FC236}">
                <a16:creationId xmlns:a16="http://schemas.microsoft.com/office/drawing/2014/main" id="{8766B210-05D2-4410-B139-2B758D00487E}"/>
              </a:ext>
            </a:extLst>
          </p:cNvPr>
          <p:cNvSpPr txBox="1"/>
          <p:nvPr/>
        </p:nvSpPr>
        <p:spPr>
          <a:xfrm>
            <a:off x="851579" y="6407305"/>
            <a:ext cx="10645730" cy="369332"/>
          </a:xfrm>
          <a:prstGeom prst="rect">
            <a:avLst/>
          </a:prstGeom>
          <a:noFill/>
        </p:spPr>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隐私计算不是“一刀切”方案，需要针对卫星场景定制协议与机制</a:t>
            </a:r>
          </a:p>
        </p:txBody>
      </p:sp>
      <p:sp>
        <p:nvSpPr>
          <p:cNvPr id="11" name="标题 1">
            <a:extLst>
              <a:ext uri="{FF2B5EF4-FFF2-40B4-BE49-F238E27FC236}">
                <a16:creationId xmlns:a16="http://schemas.microsoft.com/office/drawing/2014/main" id="{2A28FF92-BC49-499F-876F-D6D4EA11D10B}"/>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spTree>
    <p:extLst>
      <p:ext uri="{BB962C8B-B14F-4D97-AF65-F5344CB8AC3E}">
        <p14:creationId xmlns:p14="http://schemas.microsoft.com/office/powerpoint/2010/main" val="2175247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卫星</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AI</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能力的可信、安全发展，离不开隐私计算的基础保障。</a:t>
            </a:r>
          </a:p>
        </p:txBody>
      </p:sp>
      <p:sp>
        <p:nvSpPr>
          <p:cNvPr id="9" name="标题 1">
            <a:extLst>
              <a:ext uri="{FF2B5EF4-FFF2-40B4-BE49-F238E27FC236}">
                <a16:creationId xmlns:a16="http://schemas.microsoft.com/office/drawing/2014/main" id="{02167872-FB0B-48E0-8DBB-3D30A161F453}"/>
              </a:ext>
            </a:extLst>
          </p:cNvPr>
          <p:cNvSpPr txBox="1">
            <a:spLocks/>
          </p:cNvSpPr>
          <p:nvPr/>
        </p:nvSpPr>
        <p:spPr bwMode="white">
          <a:xfrm>
            <a:off x="404579" y="266029"/>
            <a:ext cx="97096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核心网上星背景下的</a:t>
            </a:r>
            <a:r>
              <a:rPr lang="en-US" altLang="zh-CN" sz="3200" b="1" kern="0" dirty="0">
                <a:solidFill>
                  <a:prstClr val="white"/>
                </a:solidFill>
                <a:latin typeface="微软雅黑" pitchFamily="34" charset="-122"/>
                <a:ea typeface="微软雅黑" pitchFamily="34" charset="-122"/>
              </a:rPr>
              <a:t>AI</a:t>
            </a:r>
            <a:r>
              <a:rPr lang="zh-CN" altLang="en-US" sz="3200" b="1" kern="0" dirty="0">
                <a:solidFill>
                  <a:prstClr val="white"/>
                </a:solidFill>
                <a:latin typeface="微软雅黑" pitchFamily="34" charset="-122"/>
                <a:ea typeface="微软雅黑" pitchFamily="34" charset="-122"/>
              </a:rPr>
              <a:t>应用与隐私计算需求分析</a:t>
            </a:r>
          </a:p>
        </p:txBody>
      </p:sp>
      <p:grpSp>
        <p:nvGrpSpPr>
          <p:cNvPr id="11" name="组合 10">
            <a:extLst>
              <a:ext uri="{FF2B5EF4-FFF2-40B4-BE49-F238E27FC236}">
                <a16:creationId xmlns:a16="http://schemas.microsoft.com/office/drawing/2014/main" id="{E5A8A1A4-F810-461A-B3F6-99B41510D285}"/>
              </a:ext>
            </a:extLst>
          </p:cNvPr>
          <p:cNvGrpSpPr>
            <a:grpSpLocks noChangeAspect="1"/>
          </p:cNvGrpSpPr>
          <p:nvPr/>
        </p:nvGrpSpPr>
        <p:grpSpPr>
          <a:xfrm>
            <a:off x="496773" y="3280672"/>
            <a:ext cx="11198453" cy="3577328"/>
            <a:chOff x="254488" y="2485024"/>
            <a:chExt cx="11824526" cy="4040600"/>
          </a:xfrm>
        </p:grpSpPr>
        <p:pic>
          <p:nvPicPr>
            <p:cNvPr id="12" name="图片 11">
              <a:extLst>
                <a:ext uri="{FF2B5EF4-FFF2-40B4-BE49-F238E27FC236}">
                  <a16:creationId xmlns:a16="http://schemas.microsoft.com/office/drawing/2014/main" id="{9B98D249-590D-4E22-98E0-859914978846}"/>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l="9112" t="-1081" r="16470" b="-2"/>
            <a:stretch/>
          </p:blipFill>
          <p:spPr>
            <a:xfrm>
              <a:off x="254488" y="3949155"/>
              <a:ext cx="11652675" cy="2565762"/>
            </a:xfrm>
            <a:prstGeom prst="rect">
              <a:avLst/>
            </a:prstGeom>
          </p:spPr>
        </p:pic>
        <p:pic>
          <p:nvPicPr>
            <p:cNvPr id="13" name="图片 12">
              <a:extLst>
                <a:ext uri="{FF2B5EF4-FFF2-40B4-BE49-F238E27FC236}">
                  <a16:creationId xmlns:a16="http://schemas.microsoft.com/office/drawing/2014/main" id="{BED3F6A3-2819-4227-A542-191FD08D6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95" y="5109046"/>
              <a:ext cx="472629" cy="488077"/>
            </a:xfrm>
            <a:prstGeom prst="rect">
              <a:avLst/>
            </a:prstGeom>
          </p:spPr>
        </p:pic>
        <p:pic>
          <p:nvPicPr>
            <p:cNvPr id="14" name="图片 13">
              <a:extLst>
                <a:ext uri="{FF2B5EF4-FFF2-40B4-BE49-F238E27FC236}">
                  <a16:creationId xmlns:a16="http://schemas.microsoft.com/office/drawing/2014/main" id="{8232F20A-A7AA-4FC8-B353-FEB6EDD67A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09" y="5658556"/>
              <a:ext cx="473443" cy="488916"/>
            </a:xfrm>
            <a:prstGeom prst="rect">
              <a:avLst/>
            </a:prstGeom>
          </p:spPr>
        </p:pic>
        <p:pic>
          <p:nvPicPr>
            <p:cNvPr id="15" name="图片 14">
              <a:extLst>
                <a:ext uri="{FF2B5EF4-FFF2-40B4-BE49-F238E27FC236}">
                  <a16:creationId xmlns:a16="http://schemas.microsoft.com/office/drawing/2014/main" id="{72FA8FBE-56BE-4B35-B0D5-2463C20B0A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6254" y="5213790"/>
              <a:ext cx="822874" cy="698818"/>
            </a:xfrm>
            <a:prstGeom prst="rect">
              <a:avLst/>
            </a:prstGeom>
          </p:spPr>
        </p:pic>
        <p:pic>
          <p:nvPicPr>
            <p:cNvPr id="16" name="图片 15">
              <a:extLst>
                <a:ext uri="{FF2B5EF4-FFF2-40B4-BE49-F238E27FC236}">
                  <a16:creationId xmlns:a16="http://schemas.microsoft.com/office/drawing/2014/main" id="{4E1F4288-51D4-41E4-AE6E-B1F3557A14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6748" y="4980902"/>
              <a:ext cx="318576" cy="361645"/>
            </a:xfrm>
            <a:prstGeom prst="rect">
              <a:avLst/>
            </a:prstGeom>
          </p:spPr>
        </p:pic>
        <p:pic>
          <p:nvPicPr>
            <p:cNvPr id="17" name="图片 16">
              <a:extLst>
                <a:ext uri="{FF2B5EF4-FFF2-40B4-BE49-F238E27FC236}">
                  <a16:creationId xmlns:a16="http://schemas.microsoft.com/office/drawing/2014/main" id="{338C0B6C-40BA-495E-80D2-BA3B97FDD9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3268" y="4125769"/>
              <a:ext cx="945111" cy="976000"/>
            </a:xfrm>
            <a:prstGeom prst="rect">
              <a:avLst/>
            </a:prstGeom>
          </p:spPr>
        </p:pic>
        <p:pic>
          <p:nvPicPr>
            <p:cNvPr id="18" name="图片 17">
              <a:extLst>
                <a:ext uri="{FF2B5EF4-FFF2-40B4-BE49-F238E27FC236}">
                  <a16:creationId xmlns:a16="http://schemas.microsoft.com/office/drawing/2014/main" id="{E7AFD74E-BBC0-4968-85E7-48F7DDF41F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1979" y="3913664"/>
              <a:ext cx="739310" cy="763474"/>
            </a:xfrm>
            <a:prstGeom prst="rect">
              <a:avLst/>
            </a:prstGeom>
          </p:spPr>
        </p:pic>
        <p:pic>
          <p:nvPicPr>
            <p:cNvPr id="19" name="图片 18">
              <a:extLst>
                <a:ext uri="{FF2B5EF4-FFF2-40B4-BE49-F238E27FC236}">
                  <a16:creationId xmlns:a16="http://schemas.microsoft.com/office/drawing/2014/main" id="{BCD557C4-2608-41CD-A833-A1AAE18F15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2246" y="5540277"/>
              <a:ext cx="739310" cy="763474"/>
            </a:xfrm>
            <a:prstGeom prst="rect">
              <a:avLst/>
            </a:prstGeom>
          </p:spPr>
        </p:pic>
        <p:pic>
          <p:nvPicPr>
            <p:cNvPr id="20" name="图片 19">
              <a:extLst>
                <a:ext uri="{FF2B5EF4-FFF2-40B4-BE49-F238E27FC236}">
                  <a16:creationId xmlns:a16="http://schemas.microsoft.com/office/drawing/2014/main" id="{B25E9DB3-F5D2-4302-B28A-6C32442BFC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542915">
              <a:off x="4768325" y="3786103"/>
              <a:ext cx="291473" cy="242523"/>
            </a:xfrm>
            <a:prstGeom prst="rect">
              <a:avLst/>
            </a:prstGeom>
          </p:spPr>
        </p:pic>
        <p:pic>
          <p:nvPicPr>
            <p:cNvPr id="21" name="图片 20">
              <a:extLst>
                <a:ext uri="{FF2B5EF4-FFF2-40B4-BE49-F238E27FC236}">
                  <a16:creationId xmlns:a16="http://schemas.microsoft.com/office/drawing/2014/main" id="{226B4330-D598-4C31-91EA-04DCE999A2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8471276">
              <a:off x="4380219" y="3651289"/>
              <a:ext cx="130649" cy="338960"/>
            </a:xfrm>
            <a:prstGeom prst="rect">
              <a:avLst/>
            </a:prstGeom>
          </p:spPr>
        </p:pic>
        <p:pic>
          <p:nvPicPr>
            <p:cNvPr id="22" name="图片 21">
              <a:extLst>
                <a:ext uri="{FF2B5EF4-FFF2-40B4-BE49-F238E27FC236}">
                  <a16:creationId xmlns:a16="http://schemas.microsoft.com/office/drawing/2014/main" id="{9EF164CD-C7AA-4DD5-A548-B2D0B60A05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701956">
              <a:off x="4429750" y="3918065"/>
              <a:ext cx="168839" cy="402646"/>
            </a:xfrm>
            <a:prstGeom prst="rect">
              <a:avLst/>
            </a:prstGeom>
          </p:spPr>
        </p:pic>
        <p:pic>
          <p:nvPicPr>
            <p:cNvPr id="23" name="图片 22">
              <a:extLst>
                <a:ext uri="{FF2B5EF4-FFF2-40B4-BE49-F238E27FC236}">
                  <a16:creationId xmlns:a16="http://schemas.microsoft.com/office/drawing/2014/main" id="{0C3EF835-5E7D-4B6D-9054-E282D4BC28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593437">
              <a:off x="5238933" y="3552794"/>
              <a:ext cx="168839" cy="402646"/>
            </a:xfrm>
            <a:prstGeom prst="rect">
              <a:avLst/>
            </a:prstGeom>
          </p:spPr>
        </p:pic>
        <p:pic>
          <p:nvPicPr>
            <p:cNvPr id="24" name="图片 23">
              <a:extLst>
                <a:ext uri="{FF2B5EF4-FFF2-40B4-BE49-F238E27FC236}">
                  <a16:creationId xmlns:a16="http://schemas.microsoft.com/office/drawing/2014/main" id="{658FF694-54AA-4BDF-BE73-D6A1B637FC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8636439">
              <a:off x="5352600" y="3875465"/>
              <a:ext cx="130648" cy="338960"/>
            </a:xfrm>
            <a:prstGeom prst="rect">
              <a:avLst/>
            </a:prstGeom>
          </p:spPr>
        </p:pic>
        <p:pic>
          <p:nvPicPr>
            <p:cNvPr id="25" name="图片 24">
              <a:extLst>
                <a:ext uri="{FF2B5EF4-FFF2-40B4-BE49-F238E27FC236}">
                  <a16:creationId xmlns:a16="http://schemas.microsoft.com/office/drawing/2014/main" id="{88C81A82-C9D8-4F25-8122-282C1617F5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8471276">
              <a:off x="4224745" y="5290332"/>
              <a:ext cx="236991" cy="465542"/>
            </a:xfrm>
            <a:prstGeom prst="rect">
              <a:avLst/>
            </a:prstGeom>
          </p:spPr>
        </p:pic>
        <p:pic>
          <p:nvPicPr>
            <p:cNvPr id="27" name="图片 26">
              <a:extLst>
                <a:ext uri="{FF2B5EF4-FFF2-40B4-BE49-F238E27FC236}">
                  <a16:creationId xmlns:a16="http://schemas.microsoft.com/office/drawing/2014/main" id="{43508C9B-F7CD-4EF8-8E4B-E64DBC3A6D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701956">
              <a:off x="4239168" y="5624949"/>
              <a:ext cx="225304" cy="483296"/>
            </a:xfrm>
            <a:prstGeom prst="rect">
              <a:avLst/>
            </a:prstGeom>
          </p:spPr>
        </p:pic>
        <p:pic>
          <p:nvPicPr>
            <p:cNvPr id="28" name="图片 27">
              <a:extLst>
                <a:ext uri="{FF2B5EF4-FFF2-40B4-BE49-F238E27FC236}">
                  <a16:creationId xmlns:a16="http://schemas.microsoft.com/office/drawing/2014/main" id="{7754FA79-AAD1-4AAC-808B-7296AD1FB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593437">
              <a:off x="5005768" y="5287921"/>
              <a:ext cx="225304" cy="483297"/>
            </a:xfrm>
            <a:prstGeom prst="rect">
              <a:avLst/>
            </a:prstGeom>
          </p:spPr>
        </p:pic>
        <p:pic>
          <p:nvPicPr>
            <p:cNvPr id="29" name="图片 28">
              <a:extLst>
                <a:ext uri="{FF2B5EF4-FFF2-40B4-BE49-F238E27FC236}">
                  <a16:creationId xmlns:a16="http://schemas.microsoft.com/office/drawing/2014/main" id="{1E47EB7C-2D12-4617-BF41-2E165388E0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881740">
              <a:off x="5067497" y="5649452"/>
              <a:ext cx="236991" cy="465542"/>
            </a:xfrm>
            <a:prstGeom prst="rect">
              <a:avLst/>
            </a:prstGeom>
          </p:spPr>
        </p:pic>
        <p:pic>
          <p:nvPicPr>
            <p:cNvPr id="30" name="图片 29">
              <a:extLst>
                <a:ext uri="{FF2B5EF4-FFF2-40B4-BE49-F238E27FC236}">
                  <a16:creationId xmlns:a16="http://schemas.microsoft.com/office/drawing/2014/main" id="{4101359F-60FF-45CA-A250-1EDBA327324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78800" y="5803558"/>
              <a:ext cx="456476" cy="500194"/>
            </a:xfrm>
            <a:prstGeom prst="rect">
              <a:avLst/>
            </a:prstGeom>
          </p:spPr>
        </p:pic>
        <p:pic>
          <p:nvPicPr>
            <p:cNvPr id="31" name="图片 30">
              <a:extLst>
                <a:ext uri="{FF2B5EF4-FFF2-40B4-BE49-F238E27FC236}">
                  <a16:creationId xmlns:a16="http://schemas.microsoft.com/office/drawing/2014/main" id="{C5463A85-1155-4860-9B35-DCFECB83F1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89367" y="5383272"/>
              <a:ext cx="396282" cy="500194"/>
            </a:xfrm>
            <a:prstGeom prst="rect">
              <a:avLst/>
            </a:prstGeom>
          </p:spPr>
        </p:pic>
        <p:pic>
          <p:nvPicPr>
            <p:cNvPr id="32" name="图片 31">
              <a:extLst>
                <a:ext uri="{FF2B5EF4-FFF2-40B4-BE49-F238E27FC236}">
                  <a16:creationId xmlns:a16="http://schemas.microsoft.com/office/drawing/2014/main" id="{B8A8C50F-9820-4B04-90D2-388BCA42B8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35218" y="5326307"/>
              <a:ext cx="723955" cy="747617"/>
            </a:xfrm>
            <a:prstGeom prst="rect">
              <a:avLst/>
            </a:prstGeom>
          </p:spPr>
        </p:pic>
        <p:pic>
          <p:nvPicPr>
            <p:cNvPr id="33" name="图片 32">
              <a:extLst>
                <a:ext uri="{FF2B5EF4-FFF2-40B4-BE49-F238E27FC236}">
                  <a16:creationId xmlns:a16="http://schemas.microsoft.com/office/drawing/2014/main" id="{3109DBEF-4FFA-4046-A563-16D73B6D79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17047" y="4574540"/>
              <a:ext cx="723955" cy="747617"/>
            </a:xfrm>
            <a:prstGeom prst="rect">
              <a:avLst/>
            </a:prstGeom>
          </p:spPr>
        </p:pic>
        <p:pic>
          <p:nvPicPr>
            <p:cNvPr id="34" name="图片 33">
              <a:extLst>
                <a:ext uri="{FF2B5EF4-FFF2-40B4-BE49-F238E27FC236}">
                  <a16:creationId xmlns:a16="http://schemas.microsoft.com/office/drawing/2014/main" id="{E9ECC4CC-8BEB-44B0-9551-95D5C5A9F1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66639" y="4562377"/>
              <a:ext cx="652575" cy="673904"/>
            </a:xfrm>
            <a:prstGeom prst="rect">
              <a:avLst/>
            </a:prstGeom>
          </p:spPr>
        </p:pic>
        <p:pic>
          <p:nvPicPr>
            <p:cNvPr id="35" name="图片 34">
              <a:extLst>
                <a:ext uri="{FF2B5EF4-FFF2-40B4-BE49-F238E27FC236}">
                  <a16:creationId xmlns:a16="http://schemas.microsoft.com/office/drawing/2014/main" id="{566BF012-E4DC-45FF-BA93-094CFEBCC2E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70003" y="5161725"/>
              <a:ext cx="676352" cy="382717"/>
            </a:xfrm>
            <a:prstGeom prst="rect">
              <a:avLst/>
            </a:prstGeom>
          </p:spPr>
        </p:pic>
        <p:pic>
          <p:nvPicPr>
            <p:cNvPr id="36" name="图片 35">
              <a:extLst>
                <a:ext uri="{FF2B5EF4-FFF2-40B4-BE49-F238E27FC236}">
                  <a16:creationId xmlns:a16="http://schemas.microsoft.com/office/drawing/2014/main" id="{565469AF-C80C-41EB-A162-5843E1F2CD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0402" y="4256735"/>
              <a:ext cx="608091" cy="492320"/>
            </a:xfrm>
            <a:prstGeom prst="rect">
              <a:avLst/>
            </a:prstGeom>
          </p:spPr>
        </p:pic>
        <p:pic>
          <p:nvPicPr>
            <p:cNvPr id="37" name="图片 36">
              <a:extLst>
                <a:ext uri="{FF2B5EF4-FFF2-40B4-BE49-F238E27FC236}">
                  <a16:creationId xmlns:a16="http://schemas.microsoft.com/office/drawing/2014/main" id="{8D26F86A-7B83-4C23-8F48-FAB90C500F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4918" y="4125769"/>
              <a:ext cx="217116" cy="190856"/>
            </a:xfrm>
            <a:prstGeom prst="rect">
              <a:avLst/>
            </a:prstGeom>
          </p:spPr>
        </p:pic>
        <p:pic>
          <p:nvPicPr>
            <p:cNvPr id="38" name="图片 37">
              <a:extLst>
                <a:ext uri="{FF2B5EF4-FFF2-40B4-BE49-F238E27FC236}">
                  <a16:creationId xmlns:a16="http://schemas.microsoft.com/office/drawing/2014/main" id="{43983205-4459-4609-BEE6-28E5F0F846E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721953">
              <a:off x="7904540" y="3372074"/>
              <a:ext cx="504466" cy="559008"/>
            </a:xfrm>
            <a:prstGeom prst="rect">
              <a:avLst/>
            </a:prstGeom>
          </p:spPr>
        </p:pic>
        <p:pic>
          <p:nvPicPr>
            <p:cNvPr id="39" name="图片 38">
              <a:extLst>
                <a:ext uri="{FF2B5EF4-FFF2-40B4-BE49-F238E27FC236}">
                  <a16:creationId xmlns:a16="http://schemas.microsoft.com/office/drawing/2014/main" id="{4025F5CA-ABD8-4FD1-AA3C-41484F72EEC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6595" y="2917412"/>
              <a:ext cx="866076" cy="889759"/>
            </a:xfrm>
            <a:prstGeom prst="rect">
              <a:avLst/>
            </a:prstGeom>
          </p:spPr>
        </p:pic>
        <p:pic>
          <p:nvPicPr>
            <p:cNvPr id="40" name="图片 39">
              <a:extLst>
                <a:ext uri="{FF2B5EF4-FFF2-40B4-BE49-F238E27FC236}">
                  <a16:creationId xmlns:a16="http://schemas.microsoft.com/office/drawing/2014/main" id="{8EDA927F-3CD3-4707-A3B5-CDAC8D761DC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768380">
              <a:off x="5644550" y="2496866"/>
              <a:ext cx="889759" cy="866076"/>
            </a:xfrm>
            <a:prstGeom prst="rect">
              <a:avLst/>
            </a:prstGeom>
          </p:spPr>
        </p:pic>
        <p:pic>
          <p:nvPicPr>
            <p:cNvPr id="41" name="图片 40">
              <a:extLst>
                <a:ext uri="{FF2B5EF4-FFF2-40B4-BE49-F238E27FC236}">
                  <a16:creationId xmlns:a16="http://schemas.microsoft.com/office/drawing/2014/main" id="{498C8ECB-46C9-47DF-BC16-987080F86D1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10005778" y="2950401"/>
              <a:ext cx="889759" cy="866076"/>
            </a:xfrm>
            <a:prstGeom prst="rect">
              <a:avLst/>
            </a:prstGeom>
          </p:spPr>
        </p:pic>
        <p:pic>
          <p:nvPicPr>
            <p:cNvPr id="42" name="图片 41">
              <a:extLst>
                <a:ext uri="{FF2B5EF4-FFF2-40B4-BE49-F238E27FC236}">
                  <a16:creationId xmlns:a16="http://schemas.microsoft.com/office/drawing/2014/main" id="{70ED9F72-06D3-4992-BE6A-D7273D2EAE7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54483" y="4644177"/>
              <a:ext cx="234253" cy="230658"/>
            </a:xfrm>
            <a:prstGeom prst="rect">
              <a:avLst/>
            </a:prstGeom>
          </p:spPr>
        </p:pic>
        <p:cxnSp>
          <p:nvCxnSpPr>
            <p:cNvPr id="43" name="直接箭头连接符 42">
              <a:extLst>
                <a:ext uri="{FF2B5EF4-FFF2-40B4-BE49-F238E27FC236}">
                  <a16:creationId xmlns:a16="http://schemas.microsoft.com/office/drawing/2014/main" id="{00CC41AC-BB81-424D-9406-AC15D77A9B1F}"/>
                </a:ext>
              </a:extLst>
            </p:cNvPr>
            <p:cNvCxnSpPr/>
            <p:nvPr/>
          </p:nvCxnSpPr>
          <p:spPr>
            <a:xfrm flipV="1">
              <a:off x="2072637" y="2982084"/>
              <a:ext cx="3180766" cy="36222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03A85964-5A91-4B01-B6C0-9450E531FEC1}"/>
                </a:ext>
              </a:extLst>
            </p:cNvPr>
            <p:cNvCxnSpPr>
              <a:cxnSpLocks/>
            </p:cNvCxnSpPr>
            <p:nvPr/>
          </p:nvCxnSpPr>
          <p:spPr>
            <a:xfrm>
              <a:off x="6984668" y="2782169"/>
              <a:ext cx="2886344" cy="26184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A8696386-DD02-4B86-A630-F1FF2417FAAF}"/>
                </a:ext>
              </a:extLst>
            </p:cNvPr>
            <p:cNvSpPr txBox="1"/>
            <p:nvPr/>
          </p:nvSpPr>
          <p:spPr>
            <a:xfrm rot="20906781">
              <a:off x="2984913" y="2882212"/>
              <a:ext cx="1302747"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星间链路</a:t>
              </a:r>
            </a:p>
          </p:txBody>
        </p:sp>
        <p:sp>
          <p:nvSpPr>
            <p:cNvPr id="46" name="文本框 45">
              <a:extLst>
                <a:ext uri="{FF2B5EF4-FFF2-40B4-BE49-F238E27FC236}">
                  <a16:creationId xmlns:a16="http://schemas.microsoft.com/office/drawing/2014/main" id="{B22C897C-A7FF-48BD-BBC4-BC0F4B26FADE}"/>
                </a:ext>
              </a:extLst>
            </p:cNvPr>
            <p:cNvSpPr txBox="1"/>
            <p:nvPr/>
          </p:nvSpPr>
          <p:spPr>
            <a:xfrm rot="416064">
              <a:off x="8105169" y="2672139"/>
              <a:ext cx="1302747"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星间链路</a:t>
              </a:r>
            </a:p>
          </p:txBody>
        </p:sp>
        <p:pic>
          <p:nvPicPr>
            <p:cNvPr id="47" name="图片 46">
              <a:extLst>
                <a:ext uri="{FF2B5EF4-FFF2-40B4-BE49-F238E27FC236}">
                  <a16:creationId xmlns:a16="http://schemas.microsoft.com/office/drawing/2014/main" id="{C1F6D5A3-82CF-492F-938D-4CE10130B67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2534" y="4866625"/>
              <a:ext cx="675215" cy="325544"/>
            </a:xfrm>
            <a:prstGeom prst="rect">
              <a:avLst/>
            </a:prstGeom>
          </p:spPr>
        </p:pic>
        <p:cxnSp>
          <p:nvCxnSpPr>
            <p:cNvPr id="48" name="直接箭头连接符 47">
              <a:extLst>
                <a:ext uri="{FF2B5EF4-FFF2-40B4-BE49-F238E27FC236}">
                  <a16:creationId xmlns:a16="http://schemas.microsoft.com/office/drawing/2014/main" id="{250E385B-FF3D-4DF4-A3BA-7410E4978C7F}"/>
                </a:ext>
              </a:extLst>
            </p:cNvPr>
            <p:cNvCxnSpPr>
              <a:cxnSpLocks/>
            </p:cNvCxnSpPr>
            <p:nvPr/>
          </p:nvCxnSpPr>
          <p:spPr>
            <a:xfrm flipH="1">
              <a:off x="701444" y="3857188"/>
              <a:ext cx="337608" cy="105253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6884C9DF-8077-44B9-82D7-35970905B0BE}"/>
                </a:ext>
              </a:extLst>
            </p:cNvPr>
            <p:cNvCxnSpPr>
              <a:cxnSpLocks/>
            </p:cNvCxnSpPr>
            <p:nvPr/>
          </p:nvCxnSpPr>
          <p:spPr>
            <a:xfrm>
              <a:off x="1567774" y="3719694"/>
              <a:ext cx="741958" cy="1257913"/>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FEA75254-5777-46EE-9EEC-77966749E2A7}"/>
                </a:ext>
              </a:extLst>
            </p:cNvPr>
            <p:cNvCxnSpPr>
              <a:cxnSpLocks/>
            </p:cNvCxnSpPr>
            <p:nvPr/>
          </p:nvCxnSpPr>
          <p:spPr>
            <a:xfrm>
              <a:off x="1866606" y="3586840"/>
              <a:ext cx="1769681" cy="66610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83154981-3377-4058-96B4-C2E2B670B49F}"/>
                </a:ext>
              </a:extLst>
            </p:cNvPr>
            <p:cNvCxnSpPr>
              <a:cxnSpLocks/>
              <a:endCxn id="40" idx="2"/>
            </p:cNvCxnSpPr>
            <p:nvPr/>
          </p:nvCxnSpPr>
          <p:spPr>
            <a:xfrm flipV="1">
              <a:off x="5488875" y="3229958"/>
              <a:ext cx="288321" cy="51165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C1841BCD-11AB-4067-B308-19BE7A325CE0}"/>
                </a:ext>
              </a:extLst>
            </p:cNvPr>
            <p:cNvCxnSpPr>
              <a:cxnSpLocks/>
              <a:endCxn id="18" idx="2"/>
            </p:cNvCxnSpPr>
            <p:nvPr/>
          </p:nvCxnSpPr>
          <p:spPr>
            <a:xfrm flipV="1">
              <a:off x="4933978" y="4677138"/>
              <a:ext cx="7656" cy="76781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54873159-D7A0-4C42-A14F-8EBFB36E85BE}"/>
                </a:ext>
              </a:extLst>
            </p:cNvPr>
            <p:cNvCxnSpPr>
              <a:cxnSpLocks/>
              <a:endCxn id="40" idx="3"/>
            </p:cNvCxnSpPr>
            <p:nvPr/>
          </p:nvCxnSpPr>
          <p:spPr>
            <a:xfrm flipH="1" flipV="1">
              <a:off x="6397688" y="3250676"/>
              <a:ext cx="1224539" cy="201512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3BD2BB49-AC53-4CDA-814F-E85D6D55E3A8}"/>
                </a:ext>
              </a:extLst>
            </p:cNvPr>
            <p:cNvCxnSpPr>
              <a:cxnSpLocks/>
            </p:cNvCxnSpPr>
            <p:nvPr/>
          </p:nvCxnSpPr>
          <p:spPr>
            <a:xfrm flipH="1" flipV="1">
              <a:off x="6077790" y="3406766"/>
              <a:ext cx="19311" cy="208518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0A115582-EAF6-4C90-885A-CC77A0F4373B}"/>
                </a:ext>
              </a:extLst>
            </p:cNvPr>
            <p:cNvCxnSpPr>
              <a:cxnSpLocks/>
            </p:cNvCxnSpPr>
            <p:nvPr/>
          </p:nvCxnSpPr>
          <p:spPr>
            <a:xfrm flipV="1">
              <a:off x="8484325" y="3353231"/>
              <a:ext cx="1264801" cy="233609"/>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0A929A23-97A1-4F00-850C-67B1A04AC063}"/>
                </a:ext>
              </a:extLst>
            </p:cNvPr>
            <p:cNvCxnSpPr>
              <a:cxnSpLocks/>
            </p:cNvCxnSpPr>
            <p:nvPr/>
          </p:nvCxnSpPr>
          <p:spPr>
            <a:xfrm flipV="1">
              <a:off x="8372090" y="3623519"/>
              <a:ext cx="1633983" cy="79349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32A202AB-8A32-488D-89F0-28441F3F32A5}"/>
                </a:ext>
              </a:extLst>
            </p:cNvPr>
            <p:cNvCxnSpPr>
              <a:cxnSpLocks/>
            </p:cNvCxnSpPr>
            <p:nvPr/>
          </p:nvCxnSpPr>
          <p:spPr>
            <a:xfrm flipV="1">
              <a:off x="9418945" y="3742354"/>
              <a:ext cx="866077" cy="103515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B714E95A-E154-4AD8-BCB1-BEE58D03CB80}"/>
                </a:ext>
              </a:extLst>
            </p:cNvPr>
            <p:cNvCxnSpPr>
              <a:cxnSpLocks/>
              <a:stCxn id="35" idx="0"/>
              <a:endCxn id="41" idx="3"/>
            </p:cNvCxnSpPr>
            <p:nvPr/>
          </p:nvCxnSpPr>
          <p:spPr>
            <a:xfrm flipV="1">
              <a:off x="10408179" y="3828319"/>
              <a:ext cx="42479" cy="133340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CC6BBF03-5586-44B7-8552-702194C08ADA}"/>
                </a:ext>
              </a:extLst>
            </p:cNvPr>
            <p:cNvCxnSpPr>
              <a:cxnSpLocks/>
            </p:cNvCxnSpPr>
            <p:nvPr/>
          </p:nvCxnSpPr>
          <p:spPr>
            <a:xfrm flipH="1" flipV="1">
              <a:off x="11031634" y="3887723"/>
              <a:ext cx="390858" cy="81966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6E9FDC80-D5C7-4086-9AF9-F5B2F3B159BC}"/>
                </a:ext>
              </a:extLst>
            </p:cNvPr>
            <p:cNvSpPr txBox="1"/>
            <p:nvPr/>
          </p:nvSpPr>
          <p:spPr>
            <a:xfrm rot="735736">
              <a:off x="455310" y="4015886"/>
              <a:ext cx="337608" cy="738664"/>
            </a:xfrm>
            <a:prstGeom prst="rect">
              <a:avLst/>
            </a:prstGeom>
            <a:noFill/>
          </p:spPr>
          <p:txBody>
            <a:bodyPr wrap="square" rtlCol="0">
              <a:spAutoFit/>
            </a:bodyPr>
            <a:lstStyle/>
            <a:p>
              <a:r>
                <a:rPr lang="zh-CN" altLang="en-US"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移动广播</a:t>
              </a:r>
            </a:p>
          </p:txBody>
        </p:sp>
        <p:sp>
          <p:nvSpPr>
            <p:cNvPr id="61" name="文本框 60">
              <a:extLst>
                <a:ext uri="{FF2B5EF4-FFF2-40B4-BE49-F238E27FC236}">
                  <a16:creationId xmlns:a16="http://schemas.microsoft.com/office/drawing/2014/main" id="{D1F82B12-8AF5-4A09-A6F6-8B1DED92B2B5}"/>
                </a:ext>
              </a:extLst>
            </p:cNvPr>
            <p:cNvSpPr txBox="1"/>
            <p:nvPr/>
          </p:nvSpPr>
          <p:spPr>
            <a:xfrm>
              <a:off x="283841" y="6157795"/>
              <a:ext cx="1227242"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应急广播</a:t>
              </a:r>
            </a:p>
          </p:txBody>
        </p:sp>
        <p:sp>
          <p:nvSpPr>
            <p:cNvPr id="62" name="文本框 61">
              <a:extLst>
                <a:ext uri="{FF2B5EF4-FFF2-40B4-BE49-F238E27FC236}">
                  <a16:creationId xmlns:a16="http://schemas.microsoft.com/office/drawing/2014/main" id="{DDB9631B-9AE9-4A16-A7D9-394AFF6FBEBE}"/>
                </a:ext>
              </a:extLst>
            </p:cNvPr>
            <p:cNvSpPr txBox="1"/>
            <p:nvPr/>
          </p:nvSpPr>
          <p:spPr>
            <a:xfrm>
              <a:off x="1611716" y="6095198"/>
              <a:ext cx="1845986"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全球数据中心站</a:t>
              </a:r>
            </a:p>
          </p:txBody>
        </p:sp>
        <p:sp>
          <p:nvSpPr>
            <p:cNvPr id="63" name="文本框 62">
              <a:extLst>
                <a:ext uri="{FF2B5EF4-FFF2-40B4-BE49-F238E27FC236}">
                  <a16:creationId xmlns:a16="http://schemas.microsoft.com/office/drawing/2014/main" id="{B01B1E04-0418-47F9-8762-32FE01E9FACC}"/>
                </a:ext>
              </a:extLst>
            </p:cNvPr>
            <p:cNvSpPr txBox="1"/>
            <p:nvPr/>
          </p:nvSpPr>
          <p:spPr>
            <a:xfrm rot="2323216">
              <a:off x="2519946" y="3780640"/>
              <a:ext cx="973379" cy="261610"/>
            </a:xfrm>
            <a:prstGeom prst="rect">
              <a:avLst/>
            </a:prstGeom>
            <a:noFill/>
          </p:spPr>
          <p:txBody>
            <a:bodyPr wrap="square" rtlCol="0">
              <a:spAutoFit/>
            </a:bodyPr>
            <a:lstStyle/>
            <a:p>
              <a:r>
                <a:rPr lang="en-US" altLang="zh-CN"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AIS</a:t>
              </a:r>
              <a:endParaRPr lang="zh-CN" altLang="en-US"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endParaRPr>
            </a:p>
          </p:txBody>
        </p:sp>
        <p:sp>
          <p:nvSpPr>
            <p:cNvPr id="64" name="文本框 63">
              <a:extLst>
                <a:ext uri="{FF2B5EF4-FFF2-40B4-BE49-F238E27FC236}">
                  <a16:creationId xmlns:a16="http://schemas.microsoft.com/office/drawing/2014/main" id="{0D07176D-947C-42B7-AFB6-FD0E123AAA1F}"/>
                </a:ext>
              </a:extLst>
            </p:cNvPr>
            <p:cNvSpPr txBox="1"/>
            <p:nvPr/>
          </p:nvSpPr>
          <p:spPr>
            <a:xfrm>
              <a:off x="3991794" y="4239129"/>
              <a:ext cx="1054109"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信关站</a:t>
              </a:r>
            </a:p>
          </p:txBody>
        </p:sp>
        <p:sp>
          <p:nvSpPr>
            <p:cNvPr id="65" name="文本框 64">
              <a:extLst>
                <a:ext uri="{FF2B5EF4-FFF2-40B4-BE49-F238E27FC236}">
                  <a16:creationId xmlns:a16="http://schemas.microsoft.com/office/drawing/2014/main" id="{2DF762ED-F7C1-407E-A07B-4C299E176029}"/>
                </a:ext>
              </a:extLst>
            </p:cNvPr>
            <p:cNvSpPr txBox="1"/>
            <p:nvPr/>
          </p:nvSpPr>
          <p:spPr>
            <a:xfrm>
              <a:off x="3991794" y="6264014"/>
              <a:ext cx="1093374"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全网互通</a:t>
              </a:r>
            </a:p>
          </p:txBody>
        </p:sp>
        <p:sp>
          <p:nvSpPr>
            <p:cNvPr id="66" name="文本框 65">
              <a:extLst>
                <a:ext uri="{FF2B5EF4-FFF2-40B4-BE49-F238E27FC236}">
                  <a16:creationId xmlns:a16="http://schemas.microsoft.com/office/drawing/2014/main" id="{434971C4-AF2A-414A-A490-26AD0D0CED24}"/>
                </a:ext>
              </a:extLst>
            </p:cNvPr>
            <p:cNvSpPr txBox="1"/>
            <p:nvPr/>
          </p:nvSpPr>
          <p:spPr>
            <a:xfrm>
              <a:off x="5061128" y="5784555"/>
              <a:ext cx="587135" cy="577081"/>
            </a:xfrm>
            <a:prstGeom prst="rect">
              <a:avLst/>
            </a:prstGeom>
            <a:noFill/>
          </p:spPr>
          <p:txBody>
            <a:bodyPr wrap="square" rtlCol="0">
              <a:spAutoFit/>
            </a:bodyPr>
            <a:lstStyle/>
            <a:p>
              <a:r>
                <a:rPr lang="en-US" altLang="zh-CN" sz="1050" b="1" dirty="0">
                  <a:latin typeface="OPPOSans R" panose="00020600040101010101" pitchFamily="18" charset="-122"/>
                  <a:ea typeface="OPPOSans R" panose="00020600040101010101" pitchFamily="18" charset="-122"/>
                  <a:cs typeface="OPPOSans R" panose="00020600040101010101" pitchFamily="18" charset="-122"/>
                </a:rPr>
                <a:t>3G</a:t>
              </a:r>
            </a:p>
            <a:p>
              <a:r>
                <a:rPr lang="en-US" altLang="zh-CN" sz="1050" b="1" dirty="0">
                  <a:latin typeface="OPPOSans R" panose="00020600040101010101" pitchFamily="18" charset="-122"/>
                  <a:ea typeface="OPPOSans R" panose="00020600040101010101" pitchFamily="18" charset="-122"/>
                  <a:cs typeface="OPPOSans R" panose="00020600040101010101" pitchFamily="18" charset="-122"/>
                </a:rPr>
                <a:t>4G</a:t>
              </a:r>
            </a:p>
            <a:p>
              <a:r>
                <a:rPr lang="en-US" altLang="zh-CN" sz="1050" b="1" dirty="0">
                  <a:latin typeface="OPPOSans R" panose="00020600040101010101" pitchFamily="18" charset="-122"/>
                  <a:ea typeface="OPPOSans R" panose="00020600040101010101" pitchFamily="18" charset="-122"/>
                  <a:cs typeface="OPPOSans R" panose="00020600040101010101" pitchFamily="18" charset="-122"/>
                </a:rPr>
                <a:t>5G</a:t>
              </a:r>
              <a:endParaRPr lang="zh-CN" altLang="en-US" sz="105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7" name="文本框 66">
              <a:extLst>
                <a:ext uri="{FF2B5EF4-FFF2-40B4-BE49-F238E27FC236}">
                  <a16:creationId xmlns:a16="http://schemas.microsoft.com/office/drawing/2014/main" id="{5CB973D4-B1DA-40C9-AA05-A57FCA1BE6F7}"/>
                </a:ext>
              </a:extLst>
            </p:cNvPr>
            <p:cNvSpPr txBox="1"/>
            <p:nvPr/>
          </p:nvSpPr>
          <p:spPr>
            <a:xfrm>
              <a:off x="5689530" y="5858893"/>
              <a:ext cx="1139176"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车载应用</a:t>
              </a:r>
            </a:p>
          </p:txBody>
        </p:sp>
        <p:sp>
          <p:nvSpPr>
            <p:cNvPr id="68" name="文本框 67">
              <a:extLst>
                <a:ext uri="{FF2B5EF4-FFF2-40B4-BE49-F238E27FC236}">
                  <a16:creationId xmlns:a16="http://schemas.microsoft.com/office/drawing/2014/main" id="{2892174F-4A8A-4CD4-A447-BE3AFE9AB369}"/>
                </a:ext>
              </a:extLst>
            </p:cNvPr>
            <p:cNvSpPr txBox="1"/>
            <p:nvPr/>
          </p:nvSpPr>
          <p:spPr>
            <a:xfrm>
              <a:off x="6929339" y="5865790"/>
              <a:ext cx="1181788"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个人终端</a:t>
              </a:r>
            </a:p>
          </p:txBody>
        </p:sp>
        <p:sp>
          <p:nvSpPr>
            <p:cNvPr id="69" name="文本框 68">
              <a:extLst>
                <a:ext uri="{FF2B5EF4-FFF2-40B4-BE49-F238E27FC236}">
                  <a16:creationId xmlns:a16="http://schemas.microsoft.com/office/drawing/2014/main" id="{E67E3B35-CBDF-422A-BC43-9BBB4538115D}"/>
                </a:ext>
              </a:extLst>
            </p:cNvPr>
            <p:cNvSpPr txBox="1"/>
            <p:nvPr/>
          </p:nvSpPr>
          <p:spPr>
            <a:xfrm>
              <a:off x="7448582" y="4763878"/>
              <a:ext cx="1380634"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业务中心站</a:t>
              </a:r>
            </a:p>
          </p:txBody>
        </p:sp>
        <p:sp>
          <p:nvSpPr>
            <p:cNvPr id="70" name="文本框 69">
              <a:extLst>
                <a:ext uri="{FF2B5EF4-FFF2-40B4-BE49-F238E27FC236}">
                  <a16:creationId xmlns:a16="http://schemas.microsoft.com/office/drawing/2014/main" id="{A763564D-0B6E-4AC0-858E-34A961B4A84C}"/>
                </a:ext>
              </a:extLst>
            </p:cNvPr>
            <p:cNvSpPr txBox="1"/>
            <p:nvPr/>
          </p:nvSpPr>
          <p:spPr>
            <a:xfrm>
              <a:off x="8598418" y="5127991"/>
              <a:ext cx="1115090"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应急通讯</a:t>
              </a:r>
            </a:p>
          </p:txBody>
        </p:sp>
        <p:sp>
          <p:nvSpPr>
            <p:cNvPr id="71" name="文本框 70">
              <a:extLst>
                <a:ext uri="{FF2B5EF4-FFF2-40B4-BE49-F238E27FC236}">
                  <a16:creationId xmlns:a16="http://schemas.microsoft.com/office/drawing/2014/main" id="{9B8DA040-2F7F-409D-B476-DD77A2D2EE84}"/>
                </a:ext>
              </a:extLst>
            </p:cNvPr>
            <p:cNvSpPr txBox="1"/>
            <p:nvPr/>
          </p:nvSpPr>
          <p:spPr>
            <a:xfrm>
              <a:off x="9803140" y="5530166"/>
              <a:ext cx="1330070"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物联网技术</a:t>
              </a:r>
            </a:p>
          </p:txBody>
        </p:sp>
        <p:sp>
          <p:nvSpPr>
            <p:cNvPr id="72" name="文本框 71">
              <a:extLst>
                <a:ext uri="{FF2B5EF4-FFF2-40B4-BE49-F238E27FC236}">
                  <a16:creationId xmlns:a16="http://schemas.microsoft.com/office/drawing/2014/main" id="{96F14F29-C02A-44B7-A369-464105DEE4EA}"/>
                </a:ext>
              </a:extLst>
            </p:cNvPr>
            <p:cNvSpPr txBox="1"/>
            <p:nvPr/>
          </p:nvSpPr>
          <p:spPr>
            <a:xfrm>
              <a:off x="10896637" y="5091373"/>
              <a:ext cx="1182377" cy="261610"/>
            </a:xfrm>
            <a:prstGeom prst="rect">
              <a:avLst/>
            </a:prstGeom>
            <a:noFill/>
          </p:spPr>
          <p:txBody>
            <a:bodyPr wrap="square" rtlCol="0">
              <a:spAutoFit/>
            </a:bodyPr>
            <a:lstStyle/>
            <a:p>
              <a:r>
                <a:rPr lang="zh-CN" altLang="en-US" sz="1050" b="1" dirty="0">
                  <a:latin typeface="OPPOSans R" panose="00020600040101010101" pitchFamily="18" charset="-122"/>
                  <a:ea typeface="OPPOSans R" panose="00020600040101010101" pitchFamily="18" charset="-122"/>
                  <a:cs typeface="OPPOSans R" panose="00020600040101010101" pitchFamily="18" charset="-122"/>
                </a:rPr>
                <a:t>精确定位</a:t>
              </a:r>
            </a:p>
          </p:txBody>
        </p:sp>
        <p:sp>
          <p:nvSpPr>
            <p:cNvPr id="73" name="文本框 72">
              <a:extLst>
                <a:ext uri="{FF2B5EF4-FFF2-40B4-BE49-F238E27FC236}">
                  <a16:creationId xmlns:a16="http://schemas.microsoft.com/office/drawing/2014/main" id="{41AD60C9-9B42-47E8-A80F-AAA5399DF19E}"/>
                </a:ext>
              </a:extLst>
            </p:cNvPr>
            <p:cNvSpPr txBox="1"/>
            <p:nvPr/>
          </p:nvSpPr>
          <p:spPr>
            <a:xfrm rot="20522928">
              <a:off x="11236308" y="3889166"/>
              <a:ext cx="446656" cy="738664"/>
            </a:xfrm>
            <a:prstGeom prst="rect">
              <a:avLst/>
            </a:prstGeom>
            <a:noFill/>
          </p:spPr>
          <p:txBody>
            <a:bodyPr wrap="square" rtlCol="0">
              <a:spAutoFit/>
            </a:bodyPr>
            <a:lstStyle/>
            <a:p>
              <a:r>
                <a:rPr lang="zh-CN" altLang="en-US"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导航增强</a:t>
              </a:r>
            </a:p>
          </p:txBody>
        </p:sp>
        <p:sp>
          <p:nvSpPr>
            <p:cNvPr id="74" name="文本框 73">
              <a:extLst>
                <a:ext uri="{FF2B5EF4-FFF2-40B4-BE49-F238E27FC236}">
                  <a16:creationId xmlns:a16="http://schemas.microsoft.com/office/drawing/2014/main" id="{90BFE12E-9649-4AAE-A170-84825FDBB138}"/>
                </a:ext>
              </a:extLst>
            </p:cNvPr>
            <p:cNvSpPr txBox="1"/>
            <p:nvPr/>
          </p:nvSpPr>
          <p:spPr>
            <a:xfrm>
              <a:off x="10435392" y="4092544"/>
              <a:ext cx="346139" cy="738664"/>
            </a:xfrm>
            <a:prstGeom prst="rect">
              <a:avLst/>
            </a:prstGeom>
            <a:noFill/>
          </p:spPr>
          <p:txBody>
            <a:bodyPr wrap="square" rtlCol="0">
              <a:spAutoFit/>
            </a:bodyPr>
            <a:lstStyle/>
            <a:p>
              <a:r>
                <a:rPr lang="zh-CN" altLang="en-US"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数据采集</a:t>
              </a:r>
            </a:p>
          </p:txBody>
        </p:sp>
        <p:sp>
          <p:nvSpPr>
            <p:cNvPr id="75" name="文本框 74">
              <a:extLst>
                <a:ext uri="{FF2B5EF4-FFF2-40B4-BE49-F238E27FC236}">
                  <a16:creationId xmlns:a16="http://schemas.microsoft.com/office/drawing/2014/main" id="{9CCF1DE3-BCFC-463D-BB74-7E72DB5F7BE3}"/>
                </a:ext>
              </a:extLst>
            </p:cNvPr>
            <p:cNvSpPr txBox="1"/>
            <p:nvPr/>
          </p:nvSpPr>
          <p:spPr>
            <a:xfrm rot="20946567">
              <a:off x="8747500" y="3244178"/>
              <a:ext cx="715628" cy="261610"/>
            </a:xfrm>
            <a:prstGeom prst="rect">
              <a:avLst/>
            </a:prstGeom>
            <a:noFill/>
          </p:spPr>
          <p:txBody>
            <a:bodyPr wrap="square" rtlCol="0">
              <a:spAutoFit/>
            </a:bodyPr>
            <a:lstStyle/>
            <a:p>
              <a:r>
                <a:rPr lang="en-US" altLang="zh-CN"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ADS-B</a:t>
              </a:r>
              <a:endParaRPr lang="zh-CN" altLang="en-US"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endParaRPr>
            </a:p>
          </p:txBody>
        </p:sp>
        <p:sp>
          <p:nvSpPr>
            <p:cNvPr id="76" name="文本框 75">
              <a:extLst>
                <a:ext uri="{FF2B5EF4-FFF2-40B4-BE49-F238E27FC236}">
                  <a16:creationId xmlns:a16="http://schemas.microsoft.com/office/drawing/2014/main" id="{58E049EB-876B-4478-A681-CAA545C9F796}"/>
                </a:ext>
              </a:extLst>
            </p:cNvPr>
            <p:cNvSpPr txBox="1"/>
            <p:nvPr/>
          </p:nvSpPr>
          <p:spPr>
            <a:xfrm rot="20761397">
              <a:off x="7002158" y="3764931"/>
              <a:ext cx="414017" cy="738664"/>
            </a:xfrm>
            <a:prstGeom prst="rect">
              <a:avLst/>
            </a:prstGeom>
            <a:noFill/>
          </p:spPr>
          <p:txBody>
            <a:bodyPr wrap="square" rtlCol="0">
              <a:spAutoFit/>
            </a:bodyPr>
            <a:lstStyle/>
            <a:p>
              <a:r>
                <a:rPr lang="zh-CN" altLang="en-US" sz="1050" b="1" dirty="0">
                  <a:solidFill>
                    <a:srgbClr val="FF0000"/>
                  </a:solidFill>
                  <a:latin typeface="OPPOSans R" panose="00020600040101010101" pitchFamily="18" charset="-122"/>
                  <a:ea typeface="OPPOSans R" panose="00020600040101010101" pitchFamily="18" charset="-122"/>
                  <a:cs typeface="OPPOSans R" panose="00020600040101010101" pitchFamily="18" charset="-122"/>
                </a:rPr>
                <a:t>数据通信</a:t>
              </a:r>
            </a:p>
          </p:txBody>
        </p:sp>
      </p:grpSp>
      <p:sp>
        <p:nvSpPr>
          <p:cNvPr id="77" name="文本框 76">
            <a:extLst>
              <a:ext uri="{FF2B5EF4-FFF2-40B4-BE49-F238E27FC236}">
                <a16:creationId xmlns:a16="http://schemas.microsoft.com/office/drawing/2014/main" id="{8B9904A8-C52D-4750-B450-E78CC60BE419}"/>
              </a:ext>
            </a:extLst>
          </p:cNvPr>
          <p:cNvSpPr txBox="1"/>
          <p:nvPr/>
        </p:nvSpPr>
        <p:spPr>
          <a:xfrm>
            <a:off x="373900" y="1890189"/>
            <a:ext cx="4629918" cy="1156855"/>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altLang="zh-CN" sz="1600" dirty="0">
                <a:latin typeface="微软雅黑" panose="020B0503020204020204" pitchFamily="34" charset="-122"/>
                <a:ea typeface="微软雅黑" panose="020B0503020204020204" pitchFamily="34" charset="-122"/>
              </a:rPr>
              <a:t>AI</a:t>
            </a:r>
            <a:r>
              <a:rPr lang="zh-CN" altLang="en-US" sz="1600" dirty="0">
                <a:latin typeface="微软雅黑" panose="020B0503020204020204" pitchFamily="34" charset="-122"/>
                <a:ea typeface="微软雅黑" panose="020B0503020204020204" pitchFamily="34" charset="-122"/>
              </a:rPr>
              <a:t>是卫星网络处理爆炸式数据增长的核心技术  </a:t>
            </a:r>
          </a:p>
          <a:p>
            <a:pPr marL="285750" indent="-285750">
              <a:lnSpc>
                <a:spcPct val="150000"/>
              </a:lnSpc>
              <a:buFont typeface="Wingdings" panose="05000000000000000000" pitchFamily="2" charset="2"/>
              <a:buChar char="ü"/>
            </a:pPr>
            <a:r>
              <a:rPr lang="en-US" altLang="zh-CN" sz="1600" dirty="0">
                <a:latin typeface="微软雅黑" panose="020B0503020204020204" pitchFamily="34" charset="-122"/>
                <a:ea typeface="微软雅黑" panose="020B0503020204020204" pitchFamily="34" charset="-122"/>
              </a:rPr>
              <a:t>AI</a:t>
            </a:r>
            <a:r>
              <a:rPr lang="zh-CN" altLang="en-US" sz="1600" dirty="0">
                <a:latin typeface="微软雅黑" panose="020B0503020204020204" pitchFamily="34" charset="-122"/>
                <a:ea typeface="微软雅黑" panose="020B0503020204020204" pitchFamily="34" charset="-122"/>
              </a:rPr>
              <a:t>运行中涉及大量敏感用户</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网络数据</a:t>
            </a:r>
          </a:p>
          <a:p>
            <a:pPr marL="285750" indent="-285750">
              <a:lnSpc>
                <a:spcPct val="150000"/>
              </a:lnSpc>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rPr>
              <a:t>传统加密机制无法覆盖</a:t>
            </a:r>
            <a:r>
              <a:rPr lang="en-US" altLang="zh-CN" sz="1600" dirty="0">
                <a:latin typeface="微软雅黑" panose="020B0503020204020204" pitchFamily="34" charset="-122"/>
                <a:ea typeface="微软雅黑" panose="020B0503020204020204" pitchFamily="34" charset="-122"/>
              </a:rPr>
              <a:t>AI</a:t>
            </a:r>
            <a:r>
              <a:rPr lang="zh-CN" altLang="en-US" sz="1600" dirty="0">
                <a:latin typeface="微软雅黑" panose="020B0503020204020204" pitchFamily="34" charset="-122"/>
                <a:ea typeface="微软雅黑" panose="020B0503020204020204" pitchFamily="34" charset="-122"/>
              </a:rPr>
              <a:t>训练</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推理全过程</a:t>
            </a:r>
          </a:p>
        </p:txBody>
      </p:sp>
      <p:sp>
        <p:nvSpPr>
          <p:cNvPr id="78" name="文本框 77">
            <a:extLst>
              <a:ext uri="{FF2B5EF4-FFF2-40B4-BE49-F238E27FC236}">
                <a16:creationId xmlns:a16="http://schemas.microsoft.com/office/drawing/2014/main" id="{44876A9A-B247-4E5A-8EB1-0C07BD4B1681}"/>
              </a:ext>
            </a:extLst>
          </p:cNvPr>
          <p:cNvSpPr txBox="1"/>
          <p:nvPr/>
        </p:nvSpPr>
        <p:spPr>
          <a:xfrm>
            <a:off x="7036293" y="1705523"/>
            <a:ext cx="4904811" cy="1526187"/>
          </a:xfrm>
          <a:prstGeom prst="rect">
            <a:avLst/>
          </a:prstGeom>
          <a:noFill/>
        </p:spPr>
        <p:txBody>
          <a:bodyPr wrap="square">
            <a:spAutoFit/>
          </a:bodyPr>
          <a:lstStyle>
            <a:defPPr>
              <a:defRPr lang="zh-CN"/>
            </a:defPPr>
            <a:lvl1pPr marL="285750" indent="-285750">
              <a:lnSpc>
                <a:spcPct val="150000"/>
              </a:lnSpc>
              <a:buFont typeface="Wingdings" panose="05000000000000000000" pitchFamily="2" charset="2"/>
              <a:buChar char="ü"/>
              <a:defRPr sz="1600">
                <a:latin typeface="微软雅黑" panose="020B0503020204020204" pitchFamily="34" charset="-122"/>
                <a:ea typeface="微软雅黑" panose="020B0503020204020204" pitchFamily="34" charset="-122"/>
              </a:defRPr>
            </a:lvl1pPr>
          </a:lstStyle>
          <a:p>
            <a:r>
              <a:rPr lang="zh-CN" altLang="en-US" dirty="0"/>
              <a:t>推动“星上</a:t>
            </a:r>
            <a:r>
              <a:rPr lang="en-US" altLang="zh-CN" dirty="0"/>
              <a:t>AI + </a:t>
            </a:r>
            <a:r>
              <a:rPr lang="zh-CN" altLang="en-US" dirty="0"/>
              <a:t>隐私计算”联合实验验证</a:t>
            </a:r>
          </a:p>
          <a:p>
            <a:r>
              <a:rPr lang="zh-CN" altLang="en-US" dirty="0"/>
              <a:t>发展异步</a:t>
            </a:r>
            <a:r>
              <a:rPr lang="en-US" altLang="zh-CN" dirty="0"/>
              <a:t>/</a:t>
            </a:r>
            <a:r>
              <a:rPr lang="zh-CN" altLang="en-US" dirty="0"/>
              <a:t>轻量级联邦学习协议适应星座网络</a:t>
            </a:r>
          </a:p>
          <a:p>
            <a:r>
              <a:rPr lang="zh-CN" altLang="en-US" dirty="0"/>
              <a:t>建立卫星网络中</a:t>
            </a:r>
            <a:r>
              <a:rPr lang="en-US" altLang="zh-CN" dirty="0"/>
              <a:t>AI</a:t>
            </a:r>
            <a:r>
              <a:rPr lang="zh-CN" altLang="en-US" dirty="0"/>
              <a:t>隐私数据分级分类标准</a:t>
            </a:r>
          </a:p>
          <a:p>
            <a:r>
              <a:rPr lang="zh-CN" altLang="en-US" dirty="0"/>
              <a:t>探索星地混合聚合架构，分担算力与通信负担</a:t>
            </a:r>
          </a:p>
        </p:txBody>
      </p:sp>
      <p:sp>
        <p:nvSpPr>
          <p:cNvPr id="5" name="箭头: 右 4">
            <a:extLst>
              <a:ext uri="{FF2B5EF4-FFF2-40B4-BE49-F238E27FC236}">
                <a16:creationId xmlns:a16="http://schemas.microsoft.com/office/drawing/2014/main" id="{0832BF01-7337-4DD3-981A-E4778FE3F17E}"/>
              </a:ext>
            </a:extLst>
          </p:cNvPr>
          <p:cNvSpPr/>
          <p:nvPr/>
        </p:nvSpPr>
        <p:spPr>
          <a:xfrm>
            <a:off x="5455848" y="2240374"/>
            <a:ext cx="858861" cy="410906"/>
          </a:xfrm>
          <a:prstGeom prst="rightArrow">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9067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D912E598-90B6-42FD-BD1C-C721B275C557}"/>
              </a:ext>
            </a:extLst>
          </p:cNvPr>
          <p:cNvSpPr/>
          <p:nvPr/>
        </p:nvSpPr>
        <p:spPr>
          <a:xfrm>
            <a:off x="1584325" y="1881189"/>
            <a:ext cx="9031288" cy="8351837"/>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pic>
        <p:nvPicPr>
          <p:cNvPr id="80899" name="图片 7" descr="g_indexBannerIcon2">
            <a:extLst>
              <a:ext uri="{FF2B5EF4-FFF2-40B4-BE49-F238E27FC236}">
                <a16:creationId xmlns:a16="http://schemas.microsoft.com/office/drawing/2014/main" id="{D4716E09-5CA7-4FCB-883B-D1918A4086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5364164"/>
            <a:ext cx="71438"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 10">
            <a:extLst>
              <a:ext uri="{FF2B5EF4-FFF2-40B4-BE49-F238E27FC236}">
                <a16:creationId xmlns:a16="http://schemas.microsoft.com/office/drawing/2014/main" id="{057034FE-5E1E-4198-A316-C1BA728E1681}"/>
              </a:ext>
            </a:extLst>
          </p:cNvPr>
          <p:cNvSpPr/>
          <p:nvPr/>
        </p:nvSpPr>
        <p:spPr>
          <a:xfrm>
            <a:off x="2335213" y="267811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14" name="椭圆 13">
            <a:extLst>
              <a:ext uri="{FF2B5EF4-FFF2-40B4-BE49-F238E27FC236}">
                <a16:creationId xmlns:a16="http://schemas.microsoft.com/office/drawing/2014/main" id="{3EA0CAA0-A33D-4868-85F9-85FA23E94F72}"/>
              </a:ext>
            </a:extLst>
          </p:cNvPr>
          <p:cNvSpPr/>
          <p:nvPr/>
        </p:nvSpPr>
        <p:spPr>
          <a:xfrm>
            <a:off x="2522538" y="6584951"/>
            <a:ext cx="55562" cy="5556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15" name="椭圆 14">
            <a:extLst>
              <a:ext uri="{FF2B5EF4-FFF2-40B4-BE49-F238E27FC236}">
                <a16:creationId xmlns:a16="http://schemas.microsoft.com/office/drawing/2014/main" id="{AD10F217-A945-4898-85E6-B32A4D50280D}"/>
              </a:ext>
            </a:extLst>
          </p:cNvPr>
          <p:cNvSpPr/>
          <p:nvPr/>
        </p:nvSpPr>
        <p:spPr>
          <a:xfrm rot="3900000">
            <a:off x="2270126" y="2460626"/>
            <a:ext cx="55563" cy="5556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16" name="椭圆 15">
            <a:extLst>
              <a:ext uri="{FF2B5EF4-FFF2-40B4-BE49-F238E27FC236}">
                <a16:creationId xmlns:a16="http://schemas.microsoft.com/office/drawing/2014/main" id="{3D7C2122-AB2E-4266-A086-70D1EBD43361}"/>
              </a:ext>
            </a:extLst>
          </p:cNvPr>
          <p:cNvSpPr/>
          <p:nvPr/>
        </p:nvSpPr>
        <p:spPr>
          <a:xfrm>
            <a:off x="8240713" y="1743075"/>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17" name="椭圆 16">
            <a:extLst>
              <a:ext uri="{FF2B5EF4-FFF2-40B4-BE49-F238E27FC236}">
                <a16:creationId xmlns:a16="http://schemas.microsoft.com/office/drawing/2014/main" id="{7B72E584-2EFB-4A44-978D-0F28F0D4D4AE}"/>
              </a:ext>
            </a:extLst>
          </p:cNvPr>
          <p:cNvSpPr/>
          <p:nvPr/>
        </p:nvSpPr>
        <p:spPr>
          <a:xfrm>
            <a:off x="2944813" y="3125788"/>
            <a:ext cx="57150" cy="5556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18" name="椭圆 17">
            <a:extLst>
              <a:ext uri="{FF2B5EF4-FFF2-40B4-BE49-F238E27FC236}">
                <a16:creationId xmlns:a16="http://schemas.microsoft.com/office/drawing/2014/main" id="{70077CD0-AC1F-415A-B356-CD0E312D9B20}"/>
              </a:ext>
            </a:extLst>
          </p:cNvPr>
          <p:cNvSpPr/>
          <p:nvPr/>
        </p:nvSpPr>
        <p:spPr>
          <a:xfrm>
            <a:off x="8112125" y="3429000"/>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19" name="椭圆 18">
            <a:extLst>
              <a:ext uri="{FF2B5EF4-FFF2-40B4-BE49-F238E27FC236}">
                <a16:creationId xmlns:a16="http://schemas.microsoft.com/office/drawing/2014/main" id="{0C5CB7F5-E584-40F6-AD1A-AAFD62C04D27}"/>
              </a:ext>
            </a:extLst>
          </p:cNvPr>
          <p:cNvSpPr/>
          <p:nvPr/>
        </p:nvSpPr>
        <p:spPr>
          <a:xfrm>
            <a:off x="9663113" y="4672013"/>
            <a:ext cx="55562" cy="5556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0" name="椭圆 19">
            <a:extLst>
              <a:ext uri="{FF2B5EF4-FFF2-40B4-BE49-F238E27FC236}">
                <a16:creationId xmlns:a16="http://schemas.microsoft.com/office/drawing/2014/main" id="{267C3433-F4AA-415F-89A3-676A98BBD0C9}"/>
              </a:ext>
            </a:extLst>
          </p:cNvPr>
          <p:cNvSpPr/>
          <p:nvPr/>
        </p:nvSpPr>
        <p:spPr>
          <a:xfrm>
            <a:off x="9623425" y="359251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1" name="椭圆 20">
            <a:extLst>
              <a:ext uri="{FF2B5EF4-FFF2-40B4-BE49-F238E27FC236}">
                <a16:creationId xmlns:a16="http://schemas.microsoft.com/office/drawing/2014/main" id="{3DBEFCE1-1590-4757-9D25-1DFA83EDD1A8}"/>
              </a:ext>
            </a:extLst>
          </p:cNvPr>
          <p:cNvSpPr/>
          <p:nvPr/>
        </p:nvSpPr>
        <p:spPr>
          <a:xfrm>
            <a:off x="10361613" y="3197225"/>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2" name="椭圆 21">
            <a:extLst>
              <a:ext uri="{FF2B5EF4-FFF2-40B4-BE49-F238E27FC236}">
                <a16:creationId xmlns:a16="http://schemas.microsoft.com/office/drawing/2014/main" id="{8A1AD65A-90C9-42D3-9E89-34FBA93F7EC6}"/>
              </a:ext>
            </a:extLst>
          </p:cNvPr>
          <p:cNvSpPr/>
          <p:nvPr/>
        </p:nvSpPr>
        <p:spPr>
          <a:xfrm>
            <a:off x="2374900" y="525621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3" name="椭圆 22">
            <a:extLst>
              <a:ext uri="{FF2B5EF4-FFF2-40B4-BE49-F238E27FC236}">
                <a16:creationId xmlns:a16="http://schemas.microsoft.com/office/drawing/2014/main" id="{253218AE-94C5-4008-9F3D-C907049D88A5}"/>
              </a:ext>
            </a:extLst>
          </p:cNvPr>
          <p:cNvSpPr/>
          <p:nvPr/>
        </p:nvSpPr>
        <p:spPr>
          <a:xfrm>
            <a:off x="1744663" y="616426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4" name="椭圆 23">
            <a:extLst>
              <a:ext uri="{FF2B5EF4-FFF2-40B4-BE49-F238E27FC236}">
                <a16:creationId xmlns:a16="http://schemas.microsoft.com/office/drawing/2014/main" id="{3B1CE1C6-9A4E-4CB4-8764-EDBCD7D89403}"/>
              </a:ext>
            </a:extLst>
          </p:cNvPr>
          <p:cNvSpPr/>
          <p:nvPr/>
        </p:nvSpPr>
        <p:spPr>
          <a:xfrm>
            <a:off x="2578100" y="461486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5" name="椭圆 24">
            <a:extLst>
              <a:ext uri="{FF2B5EF4-FFF2-40B4-BE49-F238E27FC236}">
                <a16:creationId xmlns:a16="http://schemas.microsoft.com/office/drawing/2014/main" id="{5B0CB846-D426-42DE-ABA1-303F54EBA3CB}"/>
              </a:ext>
            </a:extLst>
          </p:cNvPr>
          <p:cNvSpPr/>
          <p:nvPr/>
        </p:nvSpPr>
        <p:spPr>
          <a:xfrm>
            <a:off x="1584326" y="5543551"/>
            <a:ext cx="55563" cy="5556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6" name="椭圆 25">
            <a:extLst>
              <a:ext uri="{FF2B5EF4-FFF2-40B4-BE49-F238E27FC236}">
                <a16:creationId xmlns:a16="http://schemas.microsoft.com/office/drawing/2014/main" id="{D6D9263F-E8E7-4622-BF07-AA0C3E63DF78}"/>
              </a:ext>
            </a:extLst>
          </p:cNvPr>
          <p:cNvSpPr/>
          <p:nvPr/>
        </p:nvSpPr>
        <p:spPr>
          <a:xfrm>
            <a:off x="1801813" y="3797300"/>
            <a:ext cx="55562"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7" name="椭圆 26">
            <a:extLst>
              <a:ext uri="{FF2B5EF4-FFF2-40B4-BE49-F238E27FC236}">
                <a16:creationId xmlns:a16="http://schemas.microsoft.com/office/drawing/2014/main" id="{0E5D590C-D532-4C6F-8485-B9AB91A5A0E9}"/>
              </a:ext>
            </a:extLst>
          </p:cNvPr>
          <p:cNvSpPr/>
          <p:nvPr/>
        </p:nvSpPr>
        <p:spPr>
          <a:xfrm>
            <a:off x="2217738" y="4325938"/>
            <a:ext cx="55562" cy="5556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8" name="椭圆 27">
            <a:extLst>
              <a:ext uri="{FF2B5EF4-FFF2-40B4-BE49-F238E27FC236}">
                <a16:creationId xmlns:a16="http://schemas.microsoft.com/office/drawing/2014/main" id="{70D6BF6F-C317-4844-8F8B-8230B3C4DFC0}"/>
              </a:ext>
            </a:extLst>
          </p:cNvPr>
          <p:cNvSpPr/>
          <p:nvPr/>
        </p:nvSpPr>
        <p:spPr>
          <a:xfrm>
            <a:off x="3805238" y="3429000"/>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29" name="椭圆 28">
            <a:extLst>
              <a:ext uri="{FF2B5EF4-FFF2-40B4-BE49-F238E27FC236}">
                <a16:creationId xmlns:a16="http://schemas.microsoft.com/office/drawing/2014/main" id="{789A4D90-868E-4738-8444-5F40E8CCE570}"/>
              </a:ext>
            </a:extLst>
          </p:cNvPr>
          <p:cNvSpPr/>
          <p:nvPr/>
        </p:nvSpPr>
        <p:spPr>
          <a:xfrm>
            <a:off x="3862388" y="3270250"/>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0" name="椭圆 29">
            <a:extLst>
              <a:ext uri="{FF2B5EF4-FFF2-40B4-BE49-F238E27FC236}">
                <a16:creationId xmlns:a16="http://schemas.microsoft.com/office/drawing/2014/main" id="{CE069094-E8B6-403A-805F-EC6DCA94FAB9}"/>
              </a:ext>
            </a:extLst>
          </p:cNvPr>
          <p:cNvSpPr/>
          <p:nvPr/>
        </p:nvSpPr>
        <p:spPr>
          <a:xfrm>
            <a:off x="2141538" y="3429000"/>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1" name="椭圆 30">
            <a:extLst>
              <a:ext uri="{FF2B5EF4-FFF2-40B4-BE49-F238E27FC236}">
                <a16:creationId xmlns:a16="http://schemas.microsoft.com/office/drawing/2014/main" id="{161196DA-5413-42A0-AFC4-FC3AF6F88FC3}"/>
              </a:ext>
            </a:extLst>
          </p:cNvPr>
          <p:cNvSpPr/>
          <p:nvPr/>
        </p:nvSpPr>
        <p:spPr>
          <a:xfrm>
            <a:off x="4724400" y="3044825"/>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2" name="椭圆 31">
            <a:extLst>
              <a:ext uri="{FF2B5EF4-FFF2-40B4-BE49-F238E27FC236}">
                <a16:creationId xmlns:a16="http://schemas.microsoft.com/office/drawing/2014/main" id="{8B17D939-08E6-45E1-8648-848C1EC0E93A}"/>
              </a:ext>
            </a:extLst>
          </p:cNvPr>
          <p:cNvSpPr/>
          <p:nvPr/>
        </p:nvSpPr>
        <p:spPr>
          <a:xfrm>
            <a:off x="4394201" y="2081213"/>
            <a:ext cx="55563" cy="5556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3" name="椭圆 32">
            <a:extLst>
              <a:ext uri="{FF2B5EF4-FFF2-40B4-BE49-F238E27FC236}">
                <a16:creationId xmlns:a16="http://schemas.microsoft.com/office/drawing/2014/main" id="{4C78B9F2-809C-479F-8DA1-4EBDBE8C9ABA}"/>
              </a:ext>
            </a:extLst>
          </p:cNvPr>
          <p:cNvSpPr/>
          <p:nvPr/>
        </p:nvSpPr>
        <p:spPr>
          <a:xfrm>
            <a:off x="4914900" y="3235325"/>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4" name="椭圆 33">
            <a:extLst>
              <a:ext uri="{FF2B5EF4-FFF2-40B4-BE49-F238E27FC236}">
                <a16:creationId xmlns:a16="http://schemas.microsoft.com/office/drawing/2014/main" id="{E73CCA2F-9B34-4FAB-B116-D162D964A2F0}"/>
              </a:ext>
            </a:extLst>
          </p:cNvPr>
          <p:cNvSpPr/>
          <p:nvPr/>
        </p:nvSpPr>
        <p:spPr>
          <a:xfrm>
            <a:off x="8366126" y="2451101"/>
            <a:ext cx="55563" cy="5556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5" name="椭圆 34">
            <a:extLst>
              <a:ext uri="{FF2B5EF4-FFF2-40B4-BE49-F238E27FC236}">
                <a16:creationId xmlns:a16="http://schemas.microsoft.com/office/drawing/2014/main" id="{78DEAC4D-F36F-4B6E-8AC3-09EF89554915}"/>
              </a:ext>
            </a:extLst>
          </p:cNvPr>
          <p:cNvSpPr/>
          <p:nvPr/>
        </p:nvSpPr>
        <p:spPr>
          <a:xfrm>
            <a:off x="9821863" y="2968626"/>
            <a:ext cx="57150" cy="5556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6" name="椭圆 35">
            <a:extLst>
              <a:ext uri="{FF2B5EF4-FFF2-40B4-BE49-F238E27FC236}">
                <a16:creationId xmlns:a16="http://schemas.microsoft.com/office/drawing/2014/main" id="{4FF521F6-D438-4D0F-A0A8-1718E9466C92}"/>
              </a:ext>
            </a:extLst>
          </p:cNvPr>
          <p:cNvSpPr/>
          <p:nvPr/>
        </p:nvSpPr>
        <p:spPr>
          <a:xfrm>
            <a:off x="8693150" y="2911475"/>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7" name="椭圆 36">
            <a:extLst>
              <a:ext uri="{FF2B5EF4-FFF2-40B4-BE49-F238E27FC236}">
                <a16:creationId xmlns:a16="http://schemas.microsoft.com/office/drawing/2014/main" id="{AA7118F9-2138-42E4-84F2-23BD4CE84797}"/>
              </a:ext>
            </a:extLst>
          </p:cNvPr>
          <p:cNvSpPr/>
          <p:nvPr/>
        </p:nvSpPr>
        <p:spPr>
          <a:xfrm>
            <a:off x="10196513" y="559911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8" name="椭圆 37">
            <a:extLst>
              <a:ext uri="{FF2B5EF4-FFF2-40B4-BE49-F238E27FC236}">
                <a16:creationId xmlns:a16="http://schemas.microsoft.com/office/drawing/2014/main" id="{3FF7895B-56C3-4B33-9C8E-344C7B1D561F}"/>
              </a:ext>
            </a:extLst>
          </p:cNvPr>
          <p:cNvSpPr/>
          <p:nvPr/>
        </p:nvSpPr>
        <p:spPr>
          <a:xfrm>
            <a:off x="6537325" y="262096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9" name="椭圆 38">
            <a:extLst>
              <a:ext uri="{FF2B5EF4-FFF2-40B4-BE49-F238E27FC236}">
                <a16:creationId xmlns:a16="http://schemas.microsoft.com/office/drawing/2014/main" id="{93C9F38C-4DBE-4DA5-B83C-E8BA4551BD46}"/>
              </a:ext>
            </a:extLst>
          </p:cNvPr>
          <p:cNvSpPr/>
          <p:nvPr/>
        </p:nvSpPr>
        <p:spPr>
          <a:xfrm>
            <a:off x="6537325" y="3540126"/>
            <a:ext cx="57150" cy="5556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0" name="椭圆 39">
            <a:extLst>
              <a:ext uri="{FF2B5EF4-FFF2-40B4-BE49-F238E27FC236}">
                <a16:creationId xmlns:a16="http://schemas.microsoft.com/office/drawing/2014/main" id="{5BAAA6B8-7088-4D60-9168-41ABA99678B9}"/>
              </a:ext>
            </a:extLst>
          </p:cNvPr>
          <p:cNvSpPr/>
          <p:nvPr/>
        </p:nvSpPr>
        <p:spPr>
          <a:xfrm>
            <a:off x="8585201" y="4557713"/>
            <a:ext cx="55563"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1" name="椭圆 40">
            <a:extLst>
              <a:ext uri="{FF2B5EF4-FFF2-40B4-BE49-F238E27FC236}">
                <a16:creationId xmlns:a16="http://schemas.microsoft.com/office/drawing/2014/main" id="{E110BFA2-B5A7-43B1-A54D-37ED85233FAA}"/>
              </a:ext>
            </a:extLst>
          </p:cNvPr>
          <p:cNvSpPr/>
          <p:nvPr/>
        </p:nvSpPr>
        <p:spPr>
          <a:xfrm>
            <a:off x="8528050" y="4240213"/>
            <a:ext cx="57150" cy="5556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2" name="椭圆 41">
            <a:extLst>
              <a:ext uri="{FF2B5EF4-FFF2-40B4-BE49-F238E27FC236}">
                <a16:creationId xmlns:a16="http://schemas.microsoft.com/office/drawing/2014/main" id="{385E2C77-278F-4385-AB16-F1CA43682639}"/>
              </a:ext>
            </a:extLst>
          </p:cNvPr>
          <p:cNvSpPr/>
          <p:nvPr/>
        </p:nvSpPr>
        <p:spPr>
          <a:xfrm>
            <a:off x="10004425" y="3482975"/>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3" name="椭圆 42">
            <a:extLst>
              <a:ext uri="{FF2B5EF4-FFF2-40B4-BE49-F238E27FC236}">
                <a16:creationId xmlns:a16="http://schemas.microsoft.com/office/drawing/2014/main" id="{B6683EA3-A5BF-46F2-9F55-B8077A534027}"/>
              </a:ext>
            </a:extLst>
          </p:cNvPr>
          <p:cNvSpPr/>
          <p:nvPr/>
        </p:nvSpPr>
        <p:spPr>
          <a:xfrm>
            <a:off x="8585201" y="5599113"/>
            <a:ext cx="55563"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4" name="椭圆 43">
            <a:extLst>
              <a:ext uri="{FF2B5EF4-FFF2-40B4-BE49-F238E27FC236}">
                <a16:creationId xmlns:a16="http://schemas.microsoft.com/office/drawing/2014/main" id="{2941EF91-7DC9-4BFA-AA0A-46FFAE219144}"/>
              </a:ext>
            </a:extLst>
          </p:cNvPr>
          <p:cNvSpPr/>
          <p:nvPr/>
        </p:nvSpPr>
        <p:spPr>
          <a:xfrm>
            <a:off x="9623425" y="6584951"/>
            <a:ext cx="57150" cy="5556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5" name="椭圆 44">
            <a:extLst>
              <a:ext uri="{FF2B5EF4-FFF2-40B4-BE49-F238E27FC236}">
                <a16:creationId xmlns:a16="http://schemas.microsoft.com/office/drawing/2014/main" id="{7D815222-A118-4A44-BEC0-4B962A45D6E2}"/>
              </a:ext>
            </a:extLst>
          </p:cNvPr>
          <p:cNvSpPr/>
          <p:nvPr/>
        </p:nvSpPr>
        <p:spPr>
          <a:xfrm>
            <a:off x="9528175" y="3006725"/>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7" name="椭圆 46">
            <a:extLst>
              <a:ext uri="{FF2B5EF4-FFF2-40B4-BE49-F238E27FC236}">
                <a16:creationId xmlns:a16="http://schemas.microsoft.com/office/drawing/2014/main" id="{7398F19F-4557-472B-874A-3B277CBD6E73}"/>
              </a:ext>
            </a:extLst>
          </p:cNvPr>
          <p:cNvSpPr/>
          <p:nvPr/>
        </p:nvSpPr>
        <p:spPr>
          <a:xfrm>
            <a:off x="5775325" y="1839913"/>
            <a:ext cx="57150" cy="5556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8" name="椭圆 47">
            <a:extLst>
              <a:ext uri="{FF2B5EF4-FFF2-40B4-BE49-F238E27FC236}">
                <a16:creationId xmlns:a16="http://schemas.microsoft.com/office/drawing/2014/main" id="{63FACF5A-721D-4365-BE77-FD4C76084712}"/>
              </a:ext>
            </a:extLst>
          </p:cNvPr>
          <p:cNvSpPr/>
          <p:nvPr/>
        </p:nvSpPr>
        <p:spPr>
          <a:xfrm>
            <a:off x="5219700" y="2678113"/>
            <a:ext cx="57150"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49" name="椭圆 48">
            <a:extLst>
              <a:ext uri="{FF2B5EF4-FFF2-40B4-BE49-F238E27FC236}">
                <a16:creationId xmlns:a16="http://schemas.microsoft.com/office/drawing/2014/main" id="{FC8DA6BD-4DE5-41A7-9252-CBEF72E9171E}"/>
              </a:ext>
            </a:extLst>
          </p:cNvPr>
          <p:cNvSpPr/>
          <p:nvPr/>
        </p:nvSpPr>
        <p:spPr>
          <a:xfrm>
            <a:off x="10253663" y="1952625"/>
            <a:ext cx="55562"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0" name="椭圆 49">
            <a:extLst>
              <a:ext uri="{FF2B5EF4-FFF2-40B4-BE49-F238E27FC236}">
                <a16:creationId xmlns:a16="http://schemas.microsoft.com/office/drawing/2014/main" id="{0CE35D83-0AC3-49E8-A610-32B11FE169C7}"/>
              </a:ext>
            </a:extLst>
          </p:cNvPr>
          <p:cNvSpPr/>
          <p:nvPr/>
        </p:nvSpPr>
        <p:spPr>
          <a:xfrm>
            <a:off x="6470651" y="5392738"/>
            <a:ext cx="150813" cy="150812"/>
          </a:xfrm>
          <a:prstGeom prst="ellipse">
            <a:avLst/>
          </a:prstGeom>
          <a:solidFill>
            <a:srgbClr val="FA0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1" name="椭圆 50">
            <a:extLst>
              <a:ext uri="{FF2B5EF4-FFF2-40B4-BE49-F238E27FC236}">
                <a16:creationId xmlns:a16="http://schemas.microsoft.com/office/drawing/2014/main" id="{509DFB8F-FDE7-493D-8782-B58A531DBDE0}"/>
              </a:ext>
            </a:extLst>
          </p:cNvPr>
          <p:cNvSpPr/>
          <p:nvPr/>
        </p:nvSpPr>
        <p:spPr>
          <a:xfrm>
            <a:off x="8585201" y="3270250"/>
            <a:ext cx="55563" cy="5715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2" name="椭圆 51">
            <a:extLst>
              <a:ext uri="{FF2B5EF4-FFF2-40B4-BE49-F238E27FC236}">
                <a16:creationId xmlns:a16="http://schemas.microsoft.com/office/drawing/2014/main" id="{7BAFF90B-A75A-4EFB-B3B5-F21C85221581}"/>
              </a:ext>
            </a:extLst>
          </p:cNvPr>
          <p:cNvSpPr/>
          <p:nvPr/>
        </p:nvSpPr>
        <p:spPr>
          <a:xfrm>
            <a:off x="2328864" y="4295776"/>
            <a:ext cx="149225" cy="13811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4" name="椭圆 53">
            <a:extLst>
              <a:ext uri="{FF2B5EF4-FFF2-40B4-BE49-F238E27FC236}">
                <a16:creationId xmlns:a16="http://schemas.microsoft.com/office/drawing/2014/main" id="{9D764550-343E-4623-9816-D30A9D633862}"/>
              </a:ext>
            </a:extLst>
          </p:cNvPr>
          <p:cNvSpPr/>
          <p:nvPr/>
        </p:nvSpPr>
        <p:spPr>
          <a:xfrm>
            <a:off x="3001964" y="5846763"/>
            <a:ext cx="109537" cy="1143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5" name="椭圆 54">
            <a:extLst>
              <a:ext uri="{FF2B5EF4-FFF2-40B4-BE49-F238E27FC236}">
                <a16:creationId xmlns:a16="http://schemas.microsoft.com/office/drawing/2014/main" id="{A11AB247-C3CF-47EC-9A34-8CCC27475AC1}"/>
              </a:ext>
            </a:extLst>
          </p:cNvPr>
          <p:cNvSpPr/>
          <p:nvPr/>
        </p:nvSpPr>
        <p:spPr>
          <a:xfrm>
            <a:off x="8972550" y="5226051"/>
            <a:ext cx="147638" cy="138113"/>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6" name="椭圆 55">
            <a:extLst>
              <a:ext uri="{FF2B5EF4-FFF2-40B4-BE49-F238E27FC236}">
                <a16:creationId xmlns:a16="http://schemas.microsoft.com/office/drawing/2014/main" id="{FC0D0486-BD51-497B-ADE5-C646021F4AE8}"/>
              </a:ext>
            </a:extLst>
          </p:cNvPr>
          <p:cNvSpPr/>
          <p:nvPr/>
        </p:nvSpPr>
        <p:spPr>
          <a:xfrm>
            <a:off x="10048875" y="3659188"/>
            <a:ext cx="147638" cy="13811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7" name="椭圆 56">
            <a:extLst>
              <a:ext uri="{FF2B5EF4-FFF2-40B4-BE49-F238E27FC236}">
                <a16:creationId xmlns:a16="http://schemas.microsoft.com/office/drawing/2014/main" id="{297B8E49-4D09-4761-8641-FD4BD6093CD6}"/>
              </a:ext>
            </a:extLst>
          </p:cNvPr>
          <p:cNvSpPr/>
          <p:nvPr/>
        </p:nvSpPr>
        <p:spPr>
          <a:xfrm>
            <a:off x="4302125" y="5961063"/>
            <a:ext cx="147638" cy="13811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8" name="椭圆 57">
            <a:extLst>
              <a:ext uri="{FF2B5EF4-FFF2-40B4-BE49-F238E27FC236}">
                <a16:creationId xmlns:a16="http://schemas.microsoft.com/office/drawing/2014/main" id="{E00170D0-0264-4186-AD6D-5EAE819B9FF6}"/>
              </a:ext>
            </a:extLst>
          </p:cNvPr>
          <p:cNvSpPr/>
          <p:nvPr/>
        </p:nvSpPr>
        <p:spPr>
          <a:xfrm>
            <a:off x="5491164" y="3854450"/>
            <a:ext cx="109537" cy="1143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59" name="椭圆 58">
            <a:extLst>
              <a:ext uri="{FF2B5EF4-FFF2-40B4-BE49-F238E27FC236}">
                <a16:creationId xmlns:a16="http://schemas.microsoft.com/office/drawing/2014/main" id="{15E72D88-1989-4B66-8DD1-154ABF129E76}"/>
              </a:ext>
            </a:extLst>
          </p:cNvPr>
          <p:cNvSpPr/>
          <p:nvPr/>
        </p:nvSpPr>
        <p:spPr>
          <a:xfrm>
            <a:off x="8150225" y="4643438"/>
            <a:ext cx="109538" cy="1143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60" name="椭圆 59">
            <a:extLst>
              <a:ext uri="{FF2B5EF4-FFF2-40B4-BE49-F238E27FC236}">
                <a16:creationId xmlns:a16="http://schemas.microsoft.com/office/drawing/2014/main" id="{0D517A68-99B5-466E-A311-E4D8CAEAC2AF}"/>
              </a:ext>
            </a:extLst>
          </p:cNvPr>
          <p:cNvSpPr/>
          <p:nvPr/>
        </p:nvSpPr>
        <p:spPr>
          <a:xfrm>
            <a:off x="1774825" y="5846763"/>
            <a:ext cx="109538" cy="1143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61" name="椭圆 60">
            <a:extLst>
              <a:ext uri="{FF2B5EF4-FFF2-40B4-BE49-F238E27FC236}">
                <a16:creationId xmlns:a16="http://schemas.microsoft.com/office/drawing/2014/main" id="{94C955CE-DE96-48B2-95B2-EB8654784251}"/>
              </a:ext>
            </a:extLst>
          </p:cNvPr>
          <p:cNvSpPr/>
          <p:nvPr/>
        </p:nvSpPr>
        <p:spPr>
          <a:xfrm>
            <a:off x="10415589" y="4840288"/>
            <a:ext cx="109537" cy="1143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62" name="椭圆 61">
            <a:extLst>
              <a:ext uri="{FF2B5EF4-FFF2-40B4-BE49-F238E27FC236}">
                <a16:creationId xmlns:a16="http://schemas.microsoft.com/office/drawing/2014/main" id="{F8F0D6A5-9154-452A-ADB3-4C54FF72A6CE}"/>
              </a:ext>
            </a:extLst>
          </p:cNvPr>
          <p:cNvSpPr/>
          <p:nvPr/>
        </p:nvSpPr>
        <p:spPr>
          <a:xfrm>
            <a:off x="6900864" y="3968750"/>
            <a:ext cx="85725" cy="889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63" name="椭圆 62">
            <a:extLst>
              <a:ext uri="{FF2B5EF4-FFF2-40B4-BE49-F238E27FC236}">
                <a16:creationId xmlns:a16="http://schemas.microsoft.com/office/drawing/2014/main" id="{DD990D5E-0ABE-4CB8-952C-3C8EC0140206}"/>
              </a:ext>
            </a:extLst>
          </p:cNvPr>
          <p:cNvSpPr/>
          <p:nvPr/>
        </p:nvSpPr>
        <p:spPr>
          <a:xfrm>
            <a:off x="8640764" y="5137150"/>
            <a:ext cx="85725" cy="889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64" name="椭圆 63">
            <a:extLst>
              <a:ext uri="{FF2B5EF4-FFF2-40B4-BE49-F238E27FC236}">
                <a16:creationId xmlns:a16="http://schemas.microsoft.com/office/drawing/2014/main" id="{BAFC2542-1B8A-434D-B771-F2595B9EE051}"/>
              </a:ext>
            </a:extLst>
          </p:cNvPr>
          <p:cNvSpPr/>
          <p:nvPr/>
        </p:nvSpPr>
        <p:spPr>
          <a:xfrm>
            <a:off x="7737476" y="4240213"/>
            <a:ext cx="85725" cy="87312"/>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65" name="椭圆 64">
            <a:extLst>
              <a:ext uri="{FF2B5EF4-FFF2-40B4-BE49-F238E27FC236}">
                <a16:creationId xmlns:a16="http://schemas.microsoft.com/office/drawing/2014/main" id="{6DA74E6C-347C-4C6E-93BC-CB2A8F0FFE01}"/>
              </a:ext>
            </a:extLst>
          </p:cNvPr>
          <p:cNvSpPr/>
          <p:nvPr/>
        </p:nvSpPr>
        <p:spPr>
          <a:xfrm>
            <a:off x="3359151" y="4757738"/>
            <a:ext cx="85725" cy="889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66" name="椭圆 65">
            <a:extLst>
              <a:ext uri="{FF2B5EF4-FFF2-40B4-BE49-F238E27FC236}">
                <a16:creationId xmlns:a16="http://schemas.microsoft.com/office/drawing/2014/main" id="{BDDB633C-A3A7-4A21-BD45-72D1B404A2A4}"/>
              </a:ext>
            </a:extLst>
          </p:cNvPr>
          <p:cNvSpPr/>
          <p:nvPr/>
        </p:nvSpPr>
        <p:spPr>
          <a:xfrm>
            <a:off x="7110414" y="2525713"/>
            <a:ext cx="109537" cy="114300"/>
          </a:xfrm>
          <a:prstGeom prst="ellipse">
            <a:avLst/>
          </a:prstGeom>
          <a:solidFill>
            <a:srgbClr val="301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pic>
        <p:nvPicPr>
          <p:cNvPr id="67" name="图片 66" descr="g_indexBannerBg">
            <a:extLst>
              <a:ext uri="{FF2B5EF4-FFF2-40B4-BE49-F238E27FC236}">
                <a16:creationId xmlns:a16="http://schemas.microsoft.com/office/drawing/2014/main" id="{66BE2840-9A79-4F86-9279-66A4B92AAB91}"/>
              </a:ext>
            </a:extLst>
          </p:cNvPr>
          <p:cNvPicPr>
            <a:picLocks noChangeAspect="1"/>
          </p:cNvPicPr>
          <p:nvPr/>
        </p:nvPicPr>
        <p:blipFill>
          <a:blip r:embed="rId5" cstate="print"/>
          <a:srcRect l="73692" t="52008" r="15762" b="29662"/>
          <a:stretch>
            <a:fillRect/>
          </a:stretch>
        </p:blipFill>
        <p:spPr>
          <a:xfrm>
            <a:off x="8535834" y="3592661"/>
            <a:ext cx="1144905" cy="874871"/>
          </a:xfrm>
          <a:prstGeom prst="plaque">
            <a:avLst/>
          </a:prstGeom>
        </p:spPr>
      </p:pic>
      <p:pic>
        <p:nvPicPr>
          <p:cNvPr id="68" name="图片 67" descr="g_indexBannerBg">
            <a:extLst>
              <a:ext uri="{FF2B5EF4-FFF2-40B4-BE49-F238E27FC236}">
                <a16:creationId xmlns:a16="http://schemas.microsoft.com/office/drawing/2014/main" id="{6B10264F-D538-48A0-90FB-66C5A4F74C2C}"/>
              </a:ext>
            </a:extLst>
          </p:cNvPr>
          <p:cNvPicPr>
            <a:picLocks noChangeAspect="1"/>
          </p:cNvPicPr>
          <p:nvPr/>
        </p:nvPicPr>
        <p:blipFill>
          <a:blip r:embed="rId5" cstate="print"/>
          <a:srcRect l="10875" t="12141" r="80996" b="69504"/>
          <a:stretch>
            <a:fillRect/>
          </a:stretch>
        </p:blipFill>
        <p:spPr>
          <a:xfrm>
            <a:off x="1736408" y="1493827"/>
            <a:ext cx="1333976" cy="1324451"/>
          </a:xfrm>
          <a:prstGeom prst="ellipse">
            <a:avLst/>
          </a:prstGeom>
        </p:spPr>
      </p:pic>
      <p:pic>
        <p:nvPicPr>
          <p:cNvPr id="69" name="图片 68" descr="g_indexBannerBg">
            <a:extLst>
              <a:ext uri="{FF2B5EF4-FFF2-40B4-BE49-F238E27FC236}">
                <a16:creationId xmlns:a16="http://schemas.microsoft.com/office/drawing/2014/main" id="{708E2A64-8FE9-45C4-939A-80B7C302C436}"/>
              </a:ext>
            </a:extLst>
          </p:cNvPr>
          <p:cNvPicPr>
            <a:picLocks noChangeAspect="1"/>
          </p:cNvPicPr>
          <p:nvPr/>
        </p:nvPicPr>
        <p:blipFill>
          <a:blip r:embed="rId5" cstate="print"/>
          <a:srcRect l="81906" t="18502" r="14207" b="72618"/>
          <a:stretch>
            <a:fillRect/>
          </a:stretch>
        </p:blipFill>
        <p:spPr>
          <a:xfrm>
            <a:off x="9534531" y="1839108"/>
            <a:ext cx="631031" cy="633889"/>
          </a:xfrm>
          <a:prstGeom prst="ellipse">
            <a:avLst/>
          </a:prstGeom>
        </p:spPr>
      </p:pic>
      <p:pic>
        <p:nvPicPr>
          <p:cNvPr id="72" name="图片 71" descr="469576715475666503">
            <a:extLst>
              <a:ext uri="{FF2B5EF4-FFF2-40B4-BE49-F238E27FC236}">
                <a16:creationId xmlns:a16="http://schemas.microsoft.com/office/drawing/2014/main" id="{973A6E31-EBD8-469E-A94E-1106D985BB20}"/>
              </a:ext>
            </a:extLst>
          </p:cNvPr>
          <p:cNvPicPr>
            <a:picLocks noChangeAspect="1"/>
          </p:cNvPicPr>
          <p:nvPr/>
        </p:nvPicPr>
        <p:blipFill>
          <a:blip r:embed="rId6">
            <a:extLst>
              <a:ext uri="{28A0092B-C50C-407E-A947-70E740481C1C}">
                <a14:useLocalDpi xmlns:a14="http://schemas.microsoft.com/office/drawing/2010/main" val="0"/>
              </a:ext>
            </a:extLst>
          </a:blip>
          <a:srcRect l="19128" t="64607" r="70802" b="22336"/>
          <a:stretch>
            <a:fillRect/>
          </a:stretch>
        </p:blipFill>
        <p:spPr bwMode="auto">
          <a:xfrm>
            <a:off x="2741614" y="4614864"/>
            <a:ext cx="7588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6" name="图片 72" descr="522946184894250782">
            <a:extLst>
              <a:ext uri="{FF2B5EF4-FFF2-40B4-BE49-F238E27FC236}">
                <a16:creationId xmlns:a16="http://schemas.microsoft.com/office/drawing/2014/main" id="{ABCC3ED7-A147-4370-A956-16021766EB16}"/>
              </a:ext>
            </a:extLst>
          </p:cNvPr>
          <p:cNvPicPr>
            <a:picLocks noChangeAspect="1"/>
          </p:cNvPicPr>
          <p:nvPr/>
        </p:nvPicPr>
        <p:blipFill>
          <a:blip r:embed="rId7">
            <a:extLst>
              <a:ext uri="{28A0092B-C50C-407E-A947-70E740481C1C}">
                <a14:useLocalDpi xmlns:a14="http://schemas.microsoft.com/office/drawing/2010/main" val="0"/>
              </a:ext>
            </a:extLst>
          </a:blip>
          <a:srcRect l="19601" t="49944" r="17625" b="2457"/>
          <a:stretch>
            <a:fillRect/>
          </a:stretch>
        </p:blipFill>
        <p:spPr bwMode="auto">
          <a:xfrm>
            <a:off x="1211263" y="3024188"/>
            <a:ext cx="10172701"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五角星 75">
            <a:extLst>
              <a:ext uri="{FF2B5EF4-FFF2-40B4-BE49-F238E27FC236}">
                <a16:creationId xmlns:a16="http://schemas.microsoft.com/office/drawing/2014/main" id="{375DA47E-973E-4476-BADA-108DEAC08E5B}"/>
              </a:ext>
            </a:extLst>
          </p:cNvPr>
          <p:cNvSpPr/>
          <p:nvPr/>
        </p:nvSpPr>
        <p:spPr>
          <a:xfrm>
            <a:off x="6469063" y="5378451"/>
            <a:ext cx="158750" cy="15716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77" name="矩形 76">
            <a:extLst>
              <a:ext uri="{FF2B5EF4-FFF2-40B4-BE49-F238E27FC236}">
                <a16:creationId xmlns:a16="http://schemas.microsoft.com/office/drawing/2014/main" id="{F4413917-2CB6-4E28-A489-833F7C603893}"/>
              </a:ext>
            </a:extLst>
          </p:cNvPr>
          <p:cNvSpPr/>
          <p:nvPr/>
        </p:nvSpPr>
        <p:spPr>
          <a:xfrm>
            <a:off x="6184901" y="5599114"/>
            <a:ext cx="727075" cy="415925"/>
          </a:xfrm>
          <a:prstGeom prst="rect">
            <a:avLst/>
          </a:prstGeom>
          <a:noFill/>
          <a:ln>
            <a:noFill/>
          </a:ln>
        </p:spPr>
        <p:txBody>
          <a:bodyPr wrap="none">
            <a:spAutoFit/>
          </a:bodyPr>
          <a:lstStyle/>
          <a:p>
            <a:pPr algn="ctr" eaLnBrk="0" fontAlgn="base" hangingPunct="0">
              <a:spcBef>
                <a:spcPct val="0"/>
              </a:spcBef>
              <a:spcAft>
                <a:spcPct val="0"/>
              </a:spcAft>
              <a:defRPr/>
            </a:pPr>
            <a:r>
              <a:rPr lang="zh-CN" altLang="en-US" sz="2100" b="1">
                <a:solidFill>
                  <a:srgbClr val="1F497D"/>
                </a:solidFill>
                <a:effectLst>
                  <a:outerShdw blurRad="38100" dist="19050" dir="2700000" algn="tl" rotWithShape="0">
                    <a:srgbClr val="1F497D">
                      <a:alpha val="40000"/>
                    </a:srgbClr>
                  </a:outerShdw>
                </a:effectLst>
                <a:latin typeface="Arial" panose="020B0604020202020204" pitchFamily="34" charset="0"/>
                <a:ea typeface="宋体" panose="02010600030101010101" pitchFamily="2" charset="-122"/>
              </a:rPr>
              <a:t>西安</a:t>
            </a:r>
          </a:p>
        </p:txBody>
      </p:sp>
      <p:sp>
        <p:nvSpPr>
          <p:cNvPr id="46" name="椭圆 45">
            <a:extLst>
              <a:ext uri="{FF2B5EF4-FFF2-40B4-BE49-F238E27FC236}">
                <a16:creationId xmlns:a16="http://schemas.microsoft.com/office/drawing/2014/main" id="{DFDFFADA-471F-4D1E-A681-F673B55700BC}"/>
              </a:ext>
            </a:extLst>
          </p:cNvPr>
          <p:cNvSpPr/>
          <p:nvPr/>
        </p:nvSpPr>
        <p:spPr>
          <a:xfrm>
            <a:off x="6496051" y="5407026"/>
            <a:ext cx="112713" cy="1111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3" name="椭圆 2">
            <a:extLst>
              <a:ext uri="{FF2B5EF4-FFF2-40B4-BE49-F238E27FC236}">
                <a16:creationId xmlns:a16="http://schemas.microsoft.com/office/drawing/2014/main" id="{24B9AAD2-2B01-4EE5-BE92-A119D13542F1}"/>
              </a:ext>
            </a:extLst>
          </p:cNvPr>
          <p:cNvSpPr/>
          <p:nvPr/>
        </p:nvSpPr>
        <p:spPr>
          <a:xfrm>
            <a:off x="7319963" y="6042025"/>
            <a:ext cx="114300" cy="114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latin typeface="Verdana"/>
            </a:endParaRPr>
          </a:p>
        </p:txBody>
      </p:sp>
      <p:sp>
        <p:nvSpPr>
          <p:cNvPr id="70" name="Rectangle 3">
            <a:extLst>
              <a:ext uri="{FF2B5EF4-FFF2-40B4-BE49-F238E27FC236}">
                <a16:creationId xmlns:a16="http://schemas.microsoft.com/office/drawing/2014/main" id="{6A2D5208-185E-4E82-ADFB-1655D3183925}"/>
              </a:ext>
            </a:extLst>
          </p:cNvPr>
          <p:cNvSpPr txBox="1">
            <a:spLocks noChangeArrowheads="1"/>
          </p:cNvSpPr>
          <p:nvPr/>
        </p:nvSpPr>
        <p:spPr>
          <a:xfrm>
            <a:off x="2640013" y="836614"/>
            <a:ext cx="7359650" cy="612775"/>
          </a:xfrm>
          <a:prstGeom prst="rect">
            <a:avLst/>
          </a:prstGeom>
        </p:spPr>
        <p:txBody>
          <a:bodyPr>
            <a:normAutofit/>
          </a:bodyPr>
          <a:lstStyle/>
          <a:p>
            <a:pPr marL="342891" indent="-342891" algn="ctr" eaLnBrk="0" fontAlgn="base" hangingPunct="0">
              <a:spcBef>
                <a:spcPct val="20000"/>
              </a:spcBef>
              <a:spcAft>
                <a:spcPct val="0"/>
              </a:spcAft>
              <a:buClr>
                <a:srgbClr val="EEECE1"/>
              </a:buClr>
              <a:defRPr/>
            </a:pPr>
            <a:r>
              <a:rPr lang="zh-CN" altLang="en-US" sz="2800" b="1" kern="0" dirty="0">
                <a:solidFill>
                  <a:prstClr val="white"/>
                </a:solidFill>
                <a:latin typeface="微软雅黑" pitchFamily="34" charset="-122"/>
                <a:ea typeface="微软雅黑" pitchFamily="34" charset="-122"/>
              </a:rPr>
              <a:t>谢谢！</a:t>
            </a:r>
            <a:endParaRPr lang="en-US" altLang="zh-CN" sz="2800" b="1" kern="0" dirty="0">
              <a:solidFill>
                <a:prstClr val="white"/>
              </a:solidFill>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afterEffect">
                                  <p:stCondLst>
                                    <p:cond delay="0"/>
                                  </p:stCondLst>
                                  <p:childTnLst>
                                    <p:animMotion origin="layout" path="M 0.002552 1.201296 L -0.001093 0.091759 " pathEditMode="relative" rAng="0" ptsTypes="">
                                      <p:cBhvr>
                                        <p:cTn id="6" dur="5000" fill="hold"/>
                                        <p:tgtEl>
                                          <p:spTgt spid="56"/>
                                        </p:tgtEl>
                                        <p:attrNameLst>
                                          <p:attrName>ppt_x</p:attrName>
                                          <p:attrName>ppt_y</p:attrName>
                                        </p:attrNameLst>
                                      </p:cBhvr>
                                      <p:rCtr x="0" y="0"/>
                                    </p:animMotion>
                                  </p:childTnLst>
                                </p:cTn>
                              </p:par>
                              <p:par>
                                <p:cTn id="7" presetID="0" presetClass="path" presetSubtype="0" repeatCount="indefinite" fill="hold" grpId="0" nodeType="withEffect">
                                  <p:stCondLst>
                                    <p:cond delay="0"/>
                                  </p:stCondLst>
                                  <p:childTnLst>
                                    <p:animMotion origin="layout" path="M 0.006302 1.222500 L -0.002604 -0.067037 " pathEditMode="relative" rAng="0" ptsTypes="">
                                      <p:cBhvr>
                                        <p:cTn id="8" dur="5000" fill="hold"/>
                                        <p:tgtEl>
                                          <p:spTgt spid="61"/>
                                        </p:tgtEl>
                                        <p:attrNameLst>
                                          <p:attrName>ppt_x</p:attrName>
                                          <p:attrName>ppt_y</p:attrName>
                                        </p:attrNameLst>
                                      </p:cBhvr>
                                      <p:rCtr x="-4" y="-644"/>
                                    </p:animMotion>
                                  </p:childTnLst>
                                </p:cTn>
                              </p:par>
                              <p:par>
                                <p:cTn id="9" presetID="0" presetClass="path" presetSubtype="0" repeatCount="indefinite" fill="hold" grpId="0" nodeType="withEffect">
                                  <p:stCondLst>
                                    <p:cond delay="0"/>
                                  </p:stCondLst>
                                  <p:childTnLst>
                                    <p:animMotion origin="layout" path="M -0.010416 1.363889 L 0.003855 -0.632778 " pathEditMode="relative" rAng="0" ptsTypes="">
                                      <p:cBhvr>
                                        <p:cTn id="10" dur="5000" fill="hold"/>
                                        <p:tgtEl>
                                          <p:spTgt spid="52"/>
                                        </p:tgtEl>
                                        <p:attrNameLst>
                                          <p:attrName>ppt_x</p:attrName>
                                          <p:attrName>ppt_y</p:attrName>
                                        </p:attrNameLst>
                                      </p:cBhvr>
                                      <p:rCtr x="7" y="-998"/>
                                    </p:animMotion>
                                  </p:childTnLst>
                                </p:cTn>
                              </p:par>
                              <p:par>
                                <p:cTn id="11" presetID="0" presetClass="path" presetSubtype="0" repeatCount="indefinite" fill="hold" grpId="0" nodeType="withEffect">
                                  <p:stCondLst>
                                    <p:cond delay="0"/>
                                  </p:stCondLst>
                                  <p:childTnLst>
                                    <p:animMotion origin="layout" path="M -0.006614 0.202778 L -0.006614 -0.923796 " pathEditMode="relative" rAng="0" ptsTypes="">
                                      <p:cBhvr>
                                        <p:cTn id="12" dur="5000" fill="hold"/>
                                        <p:tgtEl>
                                          <p:spTgt spid="60"/>
                                        </p:tgtEl>
                                        <p:attrNameLst>
                                          <p:attrName>ppt_x</p:attrName>
                                          <p:attrName>ppt_y</p:attrName>
                                        </p:attrNameLst>
                                      </p:cBhvr>
                                      <p:rCtr x="0" y="-563"/>
                                    </p:animMotion>
                                  </p:childTnLst>
                                </p:cTn>
                              </p:par>
                              <p:par>
                                <p:cTn id="13" presetID="0" presetClass="path" presetSubtype="0" repeatCount="indefinite" accel="50000" decel="50000" fill="hold" grpId="0" nodeType="withEffect">
                                  <p:stCondLst>
                                    <p:cond delay="0"/>
                                  </p:stCondLst>
                                  <p:childTnLst>
                                    <p:animMotion origin="layout" path="M -0.013177 1.306111 L -0.000625 -0.588796 " pathEditMode="relative" rAng="0" ptsTypes="">
                                      <p:cBhvr>
                                        <p:cTn id="14" dur="5000" fill="hold"/>
                                        <p:tgtEl>
                                          <p:spTgt spid="58"/>
                                        </p:tgtEl>
                                        <p:attrNameLst>
                                          <p:attrName>ppt_x</p:attrName>
                                          <p:attrName>ppt_y</p:attrName>
                                        </p:attrNameLst>
                                      </p:cBhvr>
                                      <p:rCtr x="6" y="-882"/>
                                    </p:animMotion>
                                  </p:childTnLst>
                                </p:cTn>
                              </p:par>
                              <p:par>
                                <p:cTn id="15" presetID="0" presetClass="path" presetSubtype="0" repeatCount="indefinite" fill="hold" grpId="0" nodeType="withEffect">
                                  <p:stCondLst>
                                    <p:cond delay="0"/>
                                  </p:stCondLst>
                                  <p:childTnLst>
                                    <p:animMotion origin="layout" path="M 0.007708 0.711667 L -0.002083 -0.826019 " pathEditMode="relative" rAng="0" ptsTypes="">
                                      <p:cBhvr>
                                        <p:cTn id="16" dur="3000" fill="hold"/>
                                        <p:tgtEl>
                                          <p:spTgt spid="55"/>
                                        </p:tgtEl>
                                        <p:attrNameLst>
                                          <p:attrName>ppt_x</p:attrName>
                                          <p:attrName>ppt_y</p:attrName>
                                        </p:attrNameLst>
                                      </p:cBhvr>
                                      <p:rCtr x="-3" y="-719"/>
                                    </p:animMotion>
                                  </p:childTnLst>
                                </p:cTn>
                              </p:par>
                              <p:par>
                                <p:cTn id="17" presetID="0" presetClass="path" presetSubtype="0" repeatCount="indefinite" accel="50000" decel="50000" fill="hold" grpId="0" nodeType="withEffect">
                                  <p:stCondLst>
                                    <p:cond delay="0"/>
                                  </p:stCondLst>
                                  <p:childTnLst>
                                    <p:animMotion origin="layout" path="M -0.001146 0.383889 L 0.005000 -1.130093 " pathEditMode="relative" rAng="0" ptsTypes="">
                                      <p:cBhvr>
                                        <p:cTn id="18" dur="5000" fill="hold"/>
                                        <p:tgtEl>
                                          <p:spTgt spid="57"/>
                                        </p:tgtEl>
                                        <p:attrNameLst>
                                          <p:attrName>ppt_x</p:attrName>
                                          <p:attrName>ppt_y</p:attrName>
                                        </p:attrNameLst>
                                      </p:cBhvr>
                                      <p:rCtr x="3" y="-837"/>
                                    </p:animMotion>
                                  </p:childTnLst>
                                </p:cTn>
                              </p:par>
                              <p:par>
                                <p:cTn id="19" presetID="0" presetClass="path" presetSubtype="0" repeatCount="indefinite" fill="hold" grpId="0" nodeType="withEffect">
                                  <p:stCondLst>
                                    <p:cond delay="0"/>
                                  </p:stCondLst>
                                  <p:childTnLst>
                                    <p:animMotion origin="layout" path="M 0.024062 0.846389 L 0.016042 -0.212315 " pathEditMode="relative" ptsTypes="">
                                      <p:cBhvr>
                                        <p:cTn id="20" dur="5000" fill="hold"/>
                                        <p:tgtEl>
                                          <p:spTgt spid="66"/>
                                        </p:tgtEl>
                                        <p:attrNameLst>
                                          <p:attrName>ppt_x</p:attrName>
                                          <p:attrName>ppt_y</p:attrName>
                                        </p:attrNameLst>
                                      </p:cBhvr>
                                    </p:animMotion>
                                  </p:childTnLst>
                                </p:cTn>
                              </p:par>
                              <p:par>
                                <p:cTn id="21" presetID="1" presetClass="path" presetSubtype="0" repeatCount="indefinite" fill="hold" nodeType="withEffect">
                                  <p:stCondLst>
                                    <p:cond delay="0"/>
                                  </p:stCondLst>
                                  <p:childTnLst>
                                    <p:animMotion origin="layout" path="M -0.522438 -0.191737 C -0.276109 -0.382364 0.009730 -0.201248 0.115596 0.212539 C 0.221462 0.626325 0.107469 1.116859 -0.138858 1.307484 C -0.385188 1.498113 -0.671027 1.316993 -0.776893 0.903208 C -0.882759 0.489420 -0.768764 -0.001111 -0.522438 -0.191737 Z " pathEditMode="relative" rAng="-1117913086" ptsTypes="">
                                      <p:cBhvr>
                                        <p:cTn id="22" dur="50000" fill="hold"/>
                                        <p:tgtEl>
                                          <p:spTgt spid="67"/>
                                        </p:tgtEl>
                                        <p:attrNameLst>
                                          <p:attrName>ppt_x</p:attrName>
                                          <p:attrName>ppt_y</p:attrName>
                                        </p:attrNameLst>
                                      </p:cBhvr>
                                      <p:rCtr x="191" y="750"/>
                                    </p:animMotion>
                                  </p:childTnLst>
                                </p:cTn>
                              </p:par>
                              <p:par>
                                <p:cTn id="23" presetID="1" presetClass="path" presetSubtype="0" repeatCount="indefinite" fill="hold" nodeType="withEffect">
                                  <p:stCondLst>
                                    <p:cond delay="0"/>
                                  </p:stCondLst>
                                  <p:childTnLst>
                                    <p:animMotion origin="layout" path="M -0.090403 0.418691 C -0.077083 0.015470 0.122588 -0.296223 0.355287 -0.277046 C 0.587982 -0.257872 0.766028 0.084945 0.752708 0.488168 C 0.739384 0.891391 0.539717 1.203081 0.307021 1.183906 C 0.074324 1.164731 -0.103726 0.821915 -0.090403 0.418691 Z " pathEditMode="relative" rAng="-1275199453" ptsTypes="">
                                      <p:cBhvr>
                                        <p:cTn id="24" dur="40000" fill="hold"/>
                                        <p:tgtEl>
                                          <p:spTgt spid="72"/>
                                        </p:tgtEl>
                                        <p:attrNameLst>
                                          <p:attrName>ppt_x</p:attrName>
                                          <p:attrName>ppt_y</p:attrName>
                                        </p:attrNameLst>
                                      </p:cBhvr>
                                      <p:rCtr x="423" y="35"/>
                                    </p:animMotion>
                                  </p:childTnLst>
                                </p:cTn>
                              </p:par>
                              <p:par>
                                <p:cTn id="25" presetID="53" presetClass="entr" presetSubtype="16"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par>
                                <p:cTn id="30" presetID="0" presetClass="path" presetSubtype="0" repeatCount="indefinite" fill="hold" grpId="0" nodeType="withEffect">
                                  <p:stCondLst>
                                    <p:cond delay="0"/>
                                  </p:stCondLst>
                                  <p:childTnLst>
                                    <p:animMotion origin="layout" path="M -4.44444E-6 -3.7037E-6 L -0.03923 -0.02291 L -0.13489 -0.10162 L -0.1776 -0.10162 L -0.2 -0.08588 L -0.2125 -0.08032 L -0.2375 -0.06458 L -0.25 -0.03865 L -0.25173 -0.03449 L -0.28038 -0.02569 L -0.29548 -0.01736 L -0.32326 0.01459 L -0.32673 0.01158 L -0.325 -0.00277 " pathEditMode="relative" rAng="0" ptsTypes="AAAAAAAAAAAAAA">
                                      <p:cBhvr>
                                        <p:cTn id="31" dur="20000" fill="hold"/>
                                        <p:tgtEl>
                                          <p:spTgt spid="46"/>
                                        </p:tgtEl>
                                        <p:attrNameLst>
                                          <p:attrName>ppt_x</p:attrName>
                                          <p:attrName>ppt_y</p:attrName>
                                        </p:attrNameLst>
                                      </p:cBhvr>
                                      <p:rCtr x="-16337" y="-4352"/>
                                    </p:animMotion>
                                  </p:childTnLst>
                                </p:cTn>
                              </p:par>
                              <p:par>
                                <p:cTn id="32" presetID="0" presetClass="path" presetSubtype="0" repeatCount="indefinite" fill="hold" grpId="0" nodeType="withEffect">
                                  <p:stCondLst>
                                    <p:cond delay="0"/>
                                  </p:stCondLst>
                                  <p:childTnLst>
                                    <p:animMotion origin="layout" path="M -0.001771 0.004815 L -0.008021 0.027037 L -0.046406 0.053982 L -0.069636 0.087315 L -0.070521 0.112778 L -0.075886 0.079445 L -0.109792 0.092130 L -0.102656 0.312778 L -0.166927 0.328611 L -0.266927 0.357222 L -0.275000 0.284167 L -0.274115 0.223889 L -0.281250 0.203241 L -0.281250 0.173056 L -0.296406 0.160371 L -0.287500 0.144537 L -0.261615 0.068334 L -0.351771 0.446111 L -0.438386 0.458796 L -0.498177 0.441296 L -0.606250 0.277871 L -0.589271 0.220648 " pathEditMode="relative" rAng="0" ptsTypes="">
                                      <p:cBhvr>
                                        <p:cTn id="33" dur="50000" fill="hold"/>
                                        <p:tgtEl>
                                          <p:spTgt spid="3"/>
                                        </p:tgtEl>
                                        <p:attrNameLst>
                                          <p:attrName>ppt_x</p:attrName>
                                          <p:attrName>ppt_y</p:attrName>
                                        </p:attrNameLst>
                                      </p:cBhvr>
                                      <p:rCtr x="-302" y="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6" grpId="0" bldLvl="0" animBg="1"/>
      <p:bldP spid="57" grpId="0" animBg="1"/>
      <p:bldP spid="58" grpId="0" animBg="1"/>
      <p:bldP spid="60" grpId="0" animBg="1"/>
      <p:bldP spid="61" grpId="0" bldLvl="0" animBg="1"/>
      <p:bldP spid="66" grpId="0" animBg="1"/>
      <p:bldP spid="77" grpId="0"/>
      <p:bldP spid="46" grpId="0" bldLvl="0" animBg="1"/>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矩形 241"/>
          <p:cNvSpPr>
            <a:spLocks noChangeArrowheads="1"/>
          </p:cNvSpPr>
          <p:nvPr/>
        </p:nvSpPr>
        <p:spPr bwMode="auto">
          <a:xfrm>
            <a:off x="647584" y="1076326"/>
            <a:ext cx="8099425" cy="48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典型卫星网络架构</a:t>
            </a:r>
          </a:p>
        </p:txBody>
      </p:sp>
      <p:sp>
        <p:nvSpPr>
          <p:cNvPr id="38" name="标题 1">
            <a:extLst>
              <a:ext uri="{FF2B5EF4-FFF2-40B4-BE49-F238E27FC236}">
                <a16:creationId xmlns:a16="http://schemas.microsoft.com/office/drawing/2014/main" id="{2B8692EA-E573-4101-953D-377FFA1D4085}"/>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pic>
        <p:nvPicPr>
          <p:cNvPr id="15" name="图片 14">
            <a:extLst>
              <a:ext uri="{FF2B5EF4-FFF2-40B4-BE49-F238E27FC236}">
                <a16:creationId xmlns:a16="http://schemas.microsoft.com/office/drawing/2014/main" id="{4B1ACF03-055C-4489-8B3C-AE44D7CB1AF5}"/>
              </a:ext>
            </a:extLst>
          </p:cNvPr>
          <p:cNvPicPr>
            <a:picLocks noChangeAspect="1"/>
          </p:cNvPicPr>
          <p:nvPr/>
        </p:nvPicPr>
        <p:blipFill>
          <a:blip r:embed="rId4"/>
          <a:stretch>
            <a:fillRect/>
          </a:stretch>
        </p:blipFill>
        <p:spPr>
          <a:xfrm>
            <a:off x="564457" y="1564485"/>
            <a:ext cx="5182462" cy="4847950"/>
          </a:xfrm>
          <a:prstGeom prst="rect">
            <a:avLst/>
          </a:prstGeom>
        </p:spPr>
      </p:pic>
      <p:sp>
        <p:nvSpPr>
          <p:cNvPr id="16" name="矩形 15">
            <a:extLst>
              <a:ext uri="{FF2B5EF4-FFF2-40B4-BE49-F238E27FC236}">
                <a16:creationId xmlns:a16="http://schemas.microsoft.com/office/drawing/2014/main" id="{AAAD8235-3961-46F3-856C-8930F88391BB}"/>
              </a:ext>
            </a:extLst>
          </p:cNvPr>
          <p:cNvSpPr/>
          <p:nvPr/>
        </p:nvSpPr>
        <p:spPr>
          <a:xfrm>
            <a:off x="6096000" y="1564485"/>
            <a:ext cx="5444219" cy="4711674"/>
          </a:xfrm>
          <a:prstGeom prst="rect">
            <a:avLst/>
          </a:prstGeom>
        </p:spPr>
        <p:txBody>
          <a:bodyPr wrap="square">
            <a:spAutoFit/>
          </a:bodyPr>
          <a:lstStyle/>
          <a:p>
            <a:pPr marL="285750" indent="-285750" algn="just" defTabSz="457200" eaLnBrk="1" fontAlgn="auto" hangingPunct="1">
              <a:lnSpc>
                <a:spcPct val="150000"/>
              </a:lnSpc>
              <a:spcBef>
                <a:spcPts val="0"/>
              </a:spcBef>
              <a:spcAft>
                <a:spcPts val="600"/>
              </a:spcAft>
              <a:buFont typeface="Wingdings" pitchFamily="2" charset="2"/>
              <a:buChar char="Ø"/>
            </a:pPr>
            <a:r>
              <a:rPr lang="zh-CN" altLang="zh-CN" sz="1600" b="1" kern="100" dirty="0">
                <a:solidFill>
                  <a:srgbClr val="B0252A"/>
                </a:solidFill>
                <a:latin typeface="Microsoft YaHei" panose="020B0503020204020204" pitchFamily="34" charset="-122"/>
                <a:ea typeface="Microsoft YaHei" panose="020B0503020204020204" pitchFamily="34" charset="-122"/>
                <a:cs typeface="Times New Roman" panose="02020603050405020304" pitchFamily="18" charset="0"/>
              </a:rPr>
              <a:t>天基骨干</a:t>
            </a:r>
            <a:r>
              <a:rPr lang="zh-CN" altLang="en-US" sz="1600" b="1" kern="100" dirty="0">
                <a:solidFill>
                  <a:srgbClr val="B0252A"/>
                </a:solidFill>
                <a:latin typeface="Microsoft YaHei" panose="020B0503020204020204" pitchFamily="34" charset="-122"/>
                <a:ea typeface="Microsoft YaHei" panose="020B0503020204020204" pitchFamily="34" charset="-122"/>
                <a:cs typeface="Times New Roman" panose="02020603050405020304" pitchFamily="18" charset="0"/>
              </a:rPr>
              <a:t>网：</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由若干个处于对地静止轨道的</a:t>
            </a:r>
            <a:r>
              <a:rPr lang="zh-CN" altLang="zh-CN" sz="1600" b="1"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高轨卫星节点</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联网组成，承担着数据转发</a:t>
            </a:r>
            <a:r>
              <a:rPr lang="en-US"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分发</a:t>
            </a:r>
            <a:r>
              <a:rPr lang="en-US"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CN" altLang="en-US"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传输</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、路由等重要功能</a:t>
            </a:r>
            <a:r>
              <a:rPr lang="zh-CN" altLang="en-US"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285750" indent="-285750" algn="just" defTabSz="457200" eaLnBrk="1" fontAlgn="auto" hangingPunct="1">
              <a:lnSpc>
                <a:spcPct val="150000"/>
              </a:lnSpc>
              <a:spcBef>
                <a:spcPts val="0"/>
              </a:spcBef>
              <a:spcAft>
                <a:spcPts val="600"/>
              </a:spcAft>
              <a:buFont typeface="Wingdings" pitchFamily="2" charset="2"/>
              <a:buChar char="Ø"/>
            </a:pPr>
            <a:r>
              <a:rPr lang="zh-CN" altLang="zh-CN" sz="1600" b="1" kern="100" dirty="0">
                <a:solidFill>
                  <a:srgbClr val="B0252A"/>
                </a:solidFill>
                <a:latin typeface="Microsoft YaHei" panose="020B0503020204020204" pitchFamily="34" charset="-122"/>
                <a:ea typeface="Microsoft YaHei" panose="020B0503020204020204" pitchFamily="34" charset="-122"/>
                <a:cs typeface="Times New Roman" panose="02020603050405020304" pitchFamily="18" charset="0"/>
              </a:rPr>
              <a:t>天基接入网</a:t>
            </a:r>
            <a:r>
              <a:rPr lang="zh-CN" altLang="en-US" sz="1600" b="1" kern="100" dirty="0">
                <a:solidFill>
                  <a:srgbClr val="B0252A"/>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由若干个处于</a:t>
            </a:r>
            <a:r>
              <a:rPr lang="zh-CN" altLang="zh-CN" sz="1600" b="1"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高轨或低轨的卫星节点</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联网而成，为陆基、海基、空基、天基等多维度用户提供网络接入服务。</a:t>
            </a:r>
          </a:p>
          <a:p>
            <a:pPr marL="285750" indent="-285750" algn="just" defTabSz="457200" eaLnBrk="1" fontAlgn="auto" hangingPunct="1">
              <a:lnSpc>
                <a:spcPct val="150000"/>
              </a:lnSpc>
              <a:spcBef>
                <a:spcPts val="0"/>
              </a:spcBef>
              <a:spcAft>
                <a:spcPts val="600"/>
              </a:spcAft>
              <a:buFont typeface="Wingdings" pitchFamily="2" charset="2"/>
              <a:buChar char="Ø"/>
            </a:pPr>
            <a:r>
              <a:rPr lang="zh-CN" altLang="zh-CN" sz="16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地基节点网</a:t>
            </a:r>
            <a:r>
              <a:rPr lang="zh-CN" altLang="en-US" sz="16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由</a:t>
            </a:r>
            <a:r>
              <a:rPr lang="zh-CN" altLang="zh-CN" sz="1600" b="1"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关口站、一体化网络互联节点</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等地基节点联网组成，主要实现对天基网络的控制管理、信息处理，以及天基网络与地面互联网、移动通信网等地面网络的互连等。</a:t>
            </a:r>
          </a:p>
          <a:p>
            <a:pPr marL="285750" indent="-285750" algn="just" defTabSz="457200" eaLnBrk="1" fontAlgn="auto" hangingPunct="1">
              <a:lnSpc>
                <a:spcPct val="150000"/>
              </a:lnSpc>
              <a:spcBef>
                <a:spcPts val="0"/>
              </a:spcBef>
              <a:spcAft>
                <a:spcPts val="600"/>
              </a:spcAft>
              <a:buFont typeface="Wingdings" pitchFamily="2" charset="2"/>
              <a:buChar char="Ø"/>
            </a:pPr>
            <a:r>
              <a:rPr lang="zh-CN" altLang="zh-CN" sz="1600" b="1" kern="100" dirty="0">
                <a:solidFill>
                  <a:srgbClr val="B0252A"/>
                </a:solidFill>
                <a:latin typeface="Microsoft YaHei" panose="020B0503020204020204" pitchFamily="34" charset="-122"/>
                <a:ea typeface="Microsoft YaHei" panose="020B0503020204020204" pitchFamily="34" charset="-122"/>
                <a:cs typeface="Times New Roman" panose="02020603050405020304" pitchFamily="18" charset="0"/>
              </a:rPr>
              <a:t>用户部分</a:t>
            </a:r>
            <a:r>
              <a:rPr lang="zh-CN" altLang="en-US" sz="1600" b="1" kern="100" dirty="0">
                <a:solidFill>
                  <a:srgbClr val="B0252A"/>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包括各类型</a:t>
            </a:r>
            <a:r>
              <a:rPr lang="zh-CN" altLang="zh-CN" sz="1600" b="1"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终端</a:t>
            </a:r>
            <a:r>
              <a:rPr lang="zh-CN" altLang="zh-CN" sz="1600" kern="100" dirty="0">
                <a:solidFill>
                  <a:prstClr val="black"/>
                </a:solidFill>
                <a:latin typeface="Microsoft YaHei" panose="020B0503020204020204" pitchFamily="34" charset="-122"/>
                <a:ea typeface="Microsoft YaHei" panose="020B0503020204020204" pitchFamily="34" charset="-122"/>
                <a:cs typeface="Times New Roman" panose="02020603050405020304" pitchFamily="18" charset="0"/>
              </a:rPr>
              <a:t>，例如卫星手机、各种数据接入设备、综合信息服务平台以及业务支撑系统等。</a:t>
            </a:r>
          </a:p>
        </p:txBody>
      </p:sp>
    </p:spTree>
    <p:extLst>
      <p:ext uri="{BB962C8B-B14F-4D97-AF65-F5344CB8AC3E}">
        <p14:creationId xmlns:p14="http://schemas.microsoft.com/office/powerpoint/2010/main" val="72265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圆角矩形 3">
            <a:extLst>
              <a:ext uri="{FF2B5EF4-FFF2-40B4-BE49-F238E27FC236}">
                <a16:creationId xmlns:a16="http://schemas.microsoft.com/office/drawing/2014/main" id="{3C59CF2C-CC8D-4799-A039-8EB4B7CA270D}"/>
              </a:ext>
            </a:extLst>
          </p:cNvPr>
          <p:cNvSpPr>
            <a:spLocks noChangeArrowheads="1"/>
          </p:cNvSpPr>
          <p:nvPr/>
        </p:nvSpPr>
        <p:spPr bwMode="auto">
          <a:xfrm>
            <a:off x="567739" y="1658796"/>
            <a:ext cx="11009623" cy="964492"/>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pic>
        <p:nvPicPr>
          <p:cNvPr id="49" name="图片 48">
            <a:extLst>
              <a:ext uri="{FF2B5EF4-FFF2-40B4-BE49-F238E27FC236}">
                <a16:creationId xmlns:a16="http://schemas.microsoft.com/office/drawing/2014/main" id="{451BC424-D622-41A6-8B57-088F38CD34BB}"/>
              </a:ext>
            </a:extLst>
          </p:cNvPr>
          <p:cNvPicPr>
            <a:picLocks noChangeAspect="1"/>
          </p:cNvPicPr>
          <p:nvPr/>
        </p:nvPicPr>
        <p:blipFill>
          <a:blip r:embed="rId3"/>
          <a:stretch>
            <a:fillRect/>
          </a:stretch>
        </p:blipFill>
        <p:spPr>
          <a:xfrm>
            <a:off x="670139" y="3262490"/>
            <a:ext cx="657808" cy="715411"/>
          </a:xfrm>
          <a:prstGeom prst="rect">
            <a:avLst/>
          </a:prstGeom>
        </p:spPr>
      </p:pic>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矩形 241"/>
          <p:cNvSpPr>
            <a:spLocks noChangeArrowheads="1"/>
          </p:cNvSpPr>
          <p:nvPr/>
        </p:nvSpPr>
        <p:spPr bwMode="auto">
          <a:xfrm>
            <a:off x="640027" y="1014223"/>
            <a:ext cx="8099425" cy="48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卫星网络特点</a:t>
            </a:r>
          </a:p>
        </p:txBody>
      </p:sp>
      <p:sp>
        <p:nvSpPr>
          <p:cNvPr id="38" name="标题 1">
            <a:extLst>
              <a:ext uri="{FF2B5EF4-FFF2-40B4-BE49-F238E27FC236}">
                <a16:creationId xmlns:a16="http://schemas.microsoft.com/office/drawing/2014/main" id="{2B8692EA-E573-4101-953D-377FFA1D4085}"/>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sp>
        <p:nvSpPr>
          <p:cNvPr id="3" name="文本框 2">
            <a:extLst>
              <a:ext uri="{FF2B5EF4-FFF2-40B4-BE49-F238E27FC236}">
                <a16:creationId xmlns:a16="http://schemas.microsoft.com/office/drawing/2014/main" id="{996A12E7-F2EB-4A12-9DE9-88DAC8149DE7}"/>
              </a:ext>
            </a:extLst>
          </p:cNvPr>
          <p:cNvSpPr txBox="1"/>
          <p:nvPr/>
        </p:nvSpPr>
        <p:spPr>
          <a:xfrm>
            <a:off x="899308" y="1801066"/>
            <a:ext cx="10118656" cy="707886"/>
          </a:xfrm>
          <a:prstGeom prst="rect">
            <a:avLst/>
          </a:prstGeom>
          <a:noFill/>
        </p:spPr>
        <p:txBody>
          <a:bodyPr wrap="square" rtlCol="0">
            <a:spAutoFit/>
          </a:bodyPr>
          <a:lstStyle/>
          <a:p>
            <a:r>
              <a:rPr lang="zh-CN" altLang="en-US" sz="2000" dirty="0">
                <a:latin typeface="微软雅黑" pitchFamily="34" charset="-122"/>
                <a:ea typeface="微软雅黑" pitchFamily="34" charset="-122"/>
              </a:rPr>
              <a:t>卫星特别是低轨卫星，具有高移动性，且通过公开无线信道通信，因此，卫星网络具有</a:t>
            </a:r>
            <a:r>
              <a:rPr lang="zh-CN" altLang="en-US" sz="2000" b="1" dirty="0">
                <a:solidFill>
                  <a:srgbClr val="C00000"/>
                </a:solidFill>
                <a:latin typeface="微软雅黑" pitchFamily="34" charset="-122"/>
                <a:ea typeface="微软雅黑" pitchFamily="34" charset="-122"/>
              </a:rPr>
              <a:t>网络拓扑高度动态</a:t>
            </a:r>
            <a:r>
              <a:rPr lang="zh-CN" altLang="en-US" sz="2000" dirty="0">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星间</a:t>
            </a:r>
            <a:r>
              <a:rPr lang="en-US" altLang="zh-CN" sz="2000" b="1" dirty="0">
                <a:solidFill>
                  <a:srgbClr val="C00000"/>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星地链路高度暴露</a:t>
            </a:r>
            <a:r>
              <a:rPr lang="zh-CN" altLang="en-US" sz="2000" dirty="0">
                <a:latin typeface="微软雅黑" pitchFamily="34" charset="-122"/>
                <a:ea typeface="微软雅黑" pitchFamily="34" charset="-122"/>
              </a:rPr>
              <a:t>的特点。</a:t>
            </a:r>
          </a:p>
        </p:txBody>
      </p:sp>
      <p:pic>
        <p:nvPicPr>
          <p:cNvPr id="24" name="图片 23">
            <a:extLst>
              <a:ext uri="{FF2B5EF4-FFF2-40B4-BE49-F238E27FC236}">
                <a16:creationId xmlns:a16="http://schemas.microsoft.com/office/drawing/2014/main" id="{04098AAC-14FE-4326-B0C7-250A023EF1C0}"/>
              </a:ext>
            </a:extLst>
          </p:cNvPr>
          <p:cNvPicPr>
            <a:picLocks noChangeAspect="1"/>
          </p:cNvPicPr>
          <p:nvPr/>
        </p:nvPicPr>
        <p:blipFill>
          <a:blip r:embed="rId5"/>
          <a:stretch>
            <a:fillRect/>
          </a:stretch>
        </p:blipFill>
        <p:spPr>
          <a:xfrm>
            <a:off x="2300763" y="5105462"/>
            <a:ext cx="381440" cy="538504"/>
          </a:xfrm>
          <a:prstGeom prst="rect">
            <a:avLst/>
          </a:prstGeom>
        </p:spPr>
      </p:pic>
      <p:pic>
        <p:nvPicPr>
          <p:cNvPr id="40" name="图片 39">
            <a:extLst>
              <a:ext uri="{FF2B5EF4-FFF2-40B4-BE49-F238E27FC236}">
                <a16:creationId xmlns:a16="http://schemas.microsoft.com/office/drawing/2014/main" id="{08D0AB1F-E0B1-4721-AEC9-95ACAE0D2FAC}"/>
              </a:ext>
            </a:extLst>
          </p:cNvPr>
          <p:cNvPicPr>
            <a:picLocks noChangeAspect="1"/>
          </p:cNvPicPr>
          <p:nvPr/>
        </p:nvPicPr>
        <p:blipFill>
          <a:blip r:embed="rId3"/>
          <a:stretch>
            <a:fillRect/>
          </a:stretch>
        </p:blipFill>
        <p:spPr>
          <a:xfrm>
            <a:off x="3301273" y="3253668"/>
            <a:ext cx="657808" cy="715411"/>
          </a:xfrm>
          <a:prstGeom prst="rect">
            <a:avLst/>
          </a:prstGeom>
        </p:spPr>
      </p:pic>
      <p:pic>
        <p:nvPicPr>
          <p:cNvPr id="43" name="图片 42">
            <a:extLst>
              <a:ext uri="{FF2B5EF4-FFF2-40B4-BE49-F238E27FC236}">
                <a16:creationId xmlns:a16="http://schemas.microsoft.com/office/drawing/2014/main" id="{A9F511BA-A621-4B79-993D-8799AC684182}"/>
              </a:ext>
            </a:extLst>
          </p:cNvPr>
          <p:cNvPicPr>
            <a:picLocks noChangeAspect="1"/>
          </p:cNvPicPr>
          <p:nvPr/>
        </p:nvPicPr>
        <p:blipFill>
          <a:blip r:embed="rId6"/>
          <a:stretch>
            <a:fillRect/>
          </a:stretch>
        </p:blipFill>
        <p:spPr>
          <a:xfrm rot="10800000" flipV="1">
            <a:off x="465035" y="3735414"/>
            <a:ext cx="5029200" cy="257921"/>
          </a:xfrm>
          <a:prstGeom prst="rect">
            <a:avLst/>
          </a:prstGeom>
        </p:spPr>
      </p:pic>
      <p:sp>
        <p:nvSpPr>
          <p:cNvPr id="48" name="文本框 47">
            <a:extLst>
              <a:ext uri="{FF2B5EF4-FFF2-40B4-BE49-F238E27FC236}">
                <a16:creationId xmlns:a16="http://schemas.microsoft.com/office/drawing/2014/main" id="{28C6AFDB-9E81-4395-9DAE-8DC41771B003}"/>
              </a:ext>
            </a:extLst>
          </p:cNvPr>
          <p:cNvSpPr txBox="1"/>
          <p:nvPr/>
        </p:nvSpPr>
        <p:spPr>
          <a:xfrm>
            <a:off x="628195" y="3060040"/>
            <a:ext cx="69975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卫星</a:t>
            </a:r>
            <a:r>
              <a:rPr lang="en-US" altLang="zh-CN" sz="1400" dirty="0">
                <a:latin typeface="微软雅黑" panose="020B0503020204020204" pitchFamily="34" charset="-122"/>
                <a:ea typeface="微软雅黑" panose="020B0503020204020204" pitchFamily="34" charset="-122"/>
              </a:rPr>
              <a:t>A</a:t>
            </a:r>
            <a:endParaRPr lang="zh-CN" altLang="en-US" sz="1400" dirty="0">
              <a:latin typeface="微软雅黑" panose="020B0503020204020204" pitchFamily="34" charset="-122"/>
              <a:ea typeface="微软雅黑" panose="020B0503020204020204" pitchFamily="34" charset="-122"/>
            </a:endParaRPr>
          </a:p>
        </p:txBody>
      </p:sp>
      <p:sp>
        <p:nvSpPr>
          <p:cNvPr id="52" name="文本框 51">
            <a:extLst>
              <a:ext uri="{FF2B5EF4-FFF2-40B4-BE49-F238E27FC236}">
                <a16:creationId xmlns:a16="http://schemas.microsoft.com/office/drawing/2014/main" id="{A448BCD2-C622-40A0-A80A-F6D6119E3E51}"/>
              </a:ext>
            </a:extLst>
          </p:cNvPr>
          <p:cNvSpPr txBox="1"/>
          <p:nvPr/>
        </p:nvSpPr>
        <p:spPr>
          <a:xfrm>
            <a:off x="3280301" y="3001853"/>
            <a:ext cx="699752"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卫星</a:t>
            </a:r>
            <a:r>
              <a:rPr lang="en-US" altLang="zh-CN" sz="1400" dirty="0">
                <a:latin typeface="微软雅黑" panose="020B0503020204020204" pitchFamily="34" charset="-122"/>
                <a:ea typeface="微软雅黑" panose="020B0503020204020204" pitchFamily="34" charset="-122"/>
              </a:rPr>
              <a:t>B</a:t>
            </a:r>
            <a:endParaRPr lang="zh-CN" altLang="en-US" sz="1400" dirty="0">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7F97ECF1-70F5-4DB0-8F30-9357D2822647}"/>
              </a:ext>
            </a:extLst>
          </p:cNvPr>
          <p:cNvSpPr txBox="1"/>
          <p:nvPr/>
        </p:nvSpPr>
        <p:spPr>
          <a:xfrm>
            <a:off x="4267209" y="3520806"/>
            <a:ext cx="923563"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移动轨迹</a:t>
            </a:r>
          </a:p>
        </p:txBody>
      </p:sp>
      <p:sp>
        <p:nvSpPr>
          <p:cNvPr id="54" name="文本框 53">
            <a:extLst>
              <a:ext uri="{FF2B5EF4-FFF2-40B4-BE49-F238E27FC236}">
                <a16:creationId xmlns:a16="http://schemas.microsoft.com/office/drawing/2014/main" id="{0B40128B-21AD-4AC0-905C-53939279522A}"/>
              </a:ext>
            </a:extLst>
          </p:cNvPr>
          <p:cNvSpPr txBox="1"/>
          <p:nvPr/>
        </p:nvSpPr>
        <p:spPr>
          <a:xfrm>
            <a:off x="2186798" y="5596308"/>
            <a:ext cx="495405"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UE</a:t>
            </a:r>
            <a:endParaRPr lang="zh-CN" altLang="en-US" sz="1400" dirty="0">
              <a:latin typeface="微软雅黑" panose="020B0503020204020204" pitchFamily="34" charset="-122"/>
              <a:ea typeface="微软雅黑" panose="020B0503020204020204" pitchFamily="34" charset="-122"/>
            </a:endParaRPr>
          </a:p>
        </p:txBody>
      </p:sp>
      <p:pic>
        <p:nvPicPr>
          <p:cNvPr id="55" name="图片 54">
            <a:extLst>
              <a:ext uri="{FF2B5EF4-FFF2-40B4-BE49-F238E27FC236}">
                <a16:creationId xmlns:a16="http://schemas.microsoft.com/office/drawing/2014/main" id="{A47A6D95-BDFA-4C5A-8B68-7764F82804BD}"/>
              </a:ext>
            </a:extLst>
          </p:cNvPr>
          <p:cNvPicPr>
            <a:picLocks noChangeAspect="1"/>
          </p:cNvPicPr>
          <p:nvPr/>
        </p:nvPicPr>
        <p:blipFill>
          <a:blip r:embed="rId7"/>
          <a:stretch>
            <a:fillRect/>
          </a:stretch>
        </p:blipFill>
        <p:spPr>
          <a:xfrm>
            <a:off x="3533494" y="5061896"/>
            <a:ext cx="705626" cy="538504"/>
          </a:xfrm>
          <a:prstGeom prst="rect">
            <a:avLst/>
          </a:prstGeom>
        </p:spPr>
      </p:pic>
      <p:sp>
        <p:nvSpPr>
          <p:cNvPr id="57" name="文本框 56">
            <a:extLst>
              <a:ext uri="{FF2B5EF4-FFF2-40B4-BE49-F238E27FC236}">
                <a16:creationId xmlns:a16="http://schemas.microsoft.com/office/drawing/2014/main" id="{79FAD8F6-87CD-46D0-BA2E-2001F0AFA465}"/>
              </a:ext>
            </a:extLst>
          </p:cNvPr>
          <p:cNvSpPr txBox="1"/>
          <p:nvPr/>
        </p:nvSpPr>
        <p:spPr>
          <a:xfrm>
            <a:off x="3458755" y="5574804"/>
            <a:ext cx="85510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地面站</a:t>
            </a:r>
          </a:p>
        </p:txBody>
      </p:sp>
      <p:pic>
        <p:nvPicPr>
          <p:cNvPr id="58" name="图片 57">
            <a:extLst>
              <a:ext uri="{FF2B5EF4-FFF2-40B4-BE49-F238E27FC236}">
                <a16:creationId xmlns:a16="http://schemas.microsoft.com/office/drawing/2014/main" id="{6F489543-3710-4051-BA8C-DF98276C43D4}"/>
              </a:ext>
            </a:extLst>
          </p:cNvPr>
          <p:cNvPicPr>
            <a:picLocks noChangeAspect="1"/>
          </p:cNvPicPr>
          <p:nvPr/>
        </p:nvPicPr>
        <p:blipFill>
          <a:blip r:embed="rId8"/>
          <a:stretch>
            <a:fillRect/>
          </a:stretch>
        </p:blipFill>
        <p:spPr>
          <a:xfrm>
            <a:off x="4697527" y="4549602"/>
            <a:ext cx="2522220" cy="1394460"/>
          </a:xfrm>
          <a:prstGeom prst="rect">
            <a:avLst/>
          </a:prstGeom>
        </p:spPr>
      </p:pic>
      <p:sp>
        <p:nvSpPr>
          <p:cNvPr id="60" name="文本框 59">
            <a:extLst>
              <a:ext uri="{FF2B5EF4-FFF2-40B4-BE49-F238E27FC236}">
                <a16:creationId xmlns:a16="http://schemas.microsoft.com/office/drawing/2014/main" id="{C757FCFC-BF50-4C60-92B8-B7994502DA51}"/>
              </a:ext>
            </a:extLst>
          </p:cNvPr>
          <p:cNvSpPr txBox="1"/>
          <p:nvPr/>
        </p:nvSpPr>
        <p:spPr>
          <a:xfrm>
            <a:off x="5531085" y="5640877"/>
            <a:ext cx="85510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核心网</a:t>
            </a:r>
          </a:p>
        </p:txBody>
      </p:sp>
      <p:cxnSp>
        <p:nvCxnSpPr>
          <p:cNvPr id="61" name="直接箭头连接符 60">
            <a:extLst>
              <a:ext uri="{FF2B5EF4-FFF2-40B4-BE49-F238E27FC236}">
                <a16:creationId xmlns:a16="http://schemas.microsoft.com/office/drawing/2014/main" id="{68C2B842-B4A1-47AD-89A1-DF07938507EA}"/>
              </a:ext>
            </a:extLst>
          </p:cNvPr>
          <p:cNvCxnSpPr>
            <a:cxnSpLocks/>
            <a:stCxn id="24" idx="0"/>
          </p:cNvCxnSpPr>
          <p:nvPr/>
        </p:nvCxnSpPr>
        <p:spPr>
          <a:xfrm flipH="1" flipV="1">
            <a:off x="1024749" y="3949716"/>
            <a:ext cx="1466734" cy="1155746"/>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cxnSp>
        <p:nvCxnSpPr>
          <p:cNvPr id="63" name="直接箭头连接符 62">
            <a:extLst>
              <a:ext uri="{FF2B5EF4-FFF2-40B4-BE49-F238E27FC236}">
                <a16:creationId xmlns:a16="http://schemas.microsoft.com/office/drawing/2014/main" id="{061241EA-A21C-40D4-9B91-6CCB9D31487D}"/>
              </a:ext>
            </a:extLst>
          </p:cNvPr>
          <p:cNvCxnSpPr>
            <a:cxnSpLocks/>
            <a:stCxn id="24" idx="0"/>
          </p:cNvCxnSpPr>
          <p:nvPr/>
        </p:nvCxnSpPr>
        <p:spPr>
          <a:xfrm flipV="1">
            <a:off x="2491483" y="3878935"/>
            <a:ext cx="877446" cy="1226527"/>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66" name="直接箭头连接符 65">
            <a:extLst>
              <a:ext uri="{FF2B5EF4-FFF2-40B4-BE49-F238E27FC236}">
                <a16:creationId xmlns:a16="http://schemas.microsoft.com/office/drawing/2014/main" id="{C9840DFA-3B41-4D76-8EAB-E1C7723F2AA4}"/>
              </a:ext>
            </a:extLst>
          </p:cNvPr>
          <p:cNvCxnSpPr>
            <a:cxnSpLocks/>
            <a:stCxn id="49" idx="3"/>
          </p:cNvCxnSpPr>
          <p:nvPr/>
        </p:nvCxnSpPr>
        <p:spPr>
          <a:xfrm flipV="1">
            <a:off x="1327947" y="3614592"/>
            <a:ext cx="1888340" cy="5604"/>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cxnSp>
        <p:nvCxnSpPr>
          <p:cNvPr id="73" name="直接箭头连接符 72">
            <a:extLst>
              <a:ext uri="{FF2B5EF4-FFF2-40B4-BE49-F238E27FC236}">
                <a16:creationId xmlns:a16="http://schemas.microsoft.com/office/drawing/2014/main" id="{ED62662D-4C46-48C6-A8B6-FB5CD3C2A57A}"/>
              </a:ext>
            </a:extLst>
          </p:cNvPr>
          <p:cNvCxnSpPr>
            <a:cxnSpLocks/>
            <a:endCxn id="55" idx="0"/>
          </p:cNvCxnSpPr>
          <p:nvPr/>
        </p:nvCxnSpPr>
        <p:spPr>
          <a:xfrm>
            <a:off x="3592419" y="3929553"/>
            <a:ext cx="293888" cy="11323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直接箭头连接符 76">
            <a:extLst>
              <a:ext uri="{FF2B5EF4-FFF2-40B4-BE49-F238E27FC236}">
                <a16:creationId xmlns:a16="http://schemas.microsoft.com/office/drawing/2014/main" id="{99AAA51B-917A-4A5F-90D9-1CCB094B67B9}"/>
              </a:ext>
            </a:extLst>
          </p:cNvPr>
          <p:cNvCxnSpPr>
            <a:cxnSpLocks/>
          </p:cNvCxnSpPr>
          <p:nvPr/>
        </p:nvCxnSpPr>
        <p:spPr>
          <a:xfrm>
            <a:off x="4115857" y="5331148"/>
            <a:ext cx="61313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85" name="图片 84">
            <a:extLst>
              <a:ext uri="{FF2B5EF4-FFF2-40B4-BE49-F238E27FC236}">
                <a16:creationId xmlns:a16="http://schemas.microsoft.com/office/drawing/2014/main" id="{A5E6D18B-8847-4BD9-B2F5-52EAA3CE443D}"/>
              </a:ext>
            </a:extLst>
          </p:cNvPr>
          <p:cNvPicPr>
            <a:picLocks noChangeAspect="1"/>
          </p:cNvPicPr>
          <p:nvPr/>
        </p:nvPicPr>
        <p:blipFill>
          <a:blip r:embed="rId9"/>
          <a:stretch>
            <a:fillRect/>
          </a:stretch>
        </p:blipFill>
        <p:spPr>
          <a:xfrm>
            <a:off x="1727685" y="2935621"/>
            <a:ext cx="464820" cy="502920"/>
          </a:xfrm>
          <a:prstGeom prst="rect">
            <a:avLst/>
          </a:prstGeom>
        </p:spPr>
      </p:pic>
      <p:pic>
        <p:nvPicPr>
          <p:cNvPr id="87" name="图片 86">
            <a:extLst>
              <a:ext uri="{FF2B5EF4-FFF2-40B4-BE49-F238E27FC236}">
                <a16:creationId xmlns:a16="http://schemas.microsoft.com/office/drawing/2014/main" id="{8377DAF9-7CDF-4F6D-A57A-85E31D75DFCC}"/>
              </a:ext>
            </a:extLst>
          </p:cNvPr>
          <p:cNvPicPr>
            <a:picLocks noChangeAspect="1"/>
          </p:cNvPicPr>
          <p:nvPr/>
        </p:nvPicPr>
        <p:blipFill>
          <a:blip r:embed="rId10"/>
          <a:stretch>
            <a:fillRect/>
          </a:stretch>
        </p:blipFill>
        <p:spPr>
          <a:xfrm>
            <a:off x="2099189" y="3202678"/>
            <a:ext cx="647700" cy="403860"/>
          </a:xfrm>
          <a:prstGeom prst="rect">
            <a:avLst/>
          </a:prstGeom>
        </p:spPr>
      </p:pic>
      <p:pic>
        <p:nvPicPr>
          <p:cNvPr id="88" name="图片 87">
            <a:extLst>
              <a:ext uri="{FF2B5EF4-FFF2-40B4-BE49-F238E27FC236}">
                <a16:creationId xmlns:a16="http://schemas.microsoft.com/office/drawing/2014/main" id="{04D92A08-54E5-492C-B85B-55E5AA7A4582}"/>
              </a:ext>
            </a:extLst>
          </p:cNvPr>
          <p:cNvPicPr>
            <a:picLocks noChangeAspect="1"/>
          </p:cNvPicPr>
          <p:nvPr/>
        </p:nvPicPr>
        <p:blipFill>
          <a:blip r:embed="rId9"/>
          <a:stretch>
            <a:fillRect/>
          </a:stretch>
        </p:blipFill>
        <p:spPr>
          <a:xfrm>
            <a:off x="4304604" y="4046682"/>
            <a:ext cx="464820" cy="502920"/>
          </a:xfrm>
          <a:prstGeom prst="rect">
            <a:avLst/>
          </a:prstGeom>
        </p:spPr>
      </p:pic>
      <p:pic>
        <p:nvPicPr>
          <p:cNvPr id="89" name="图片 88">
            <a:extLst>
              <a:ext uri="{FF2B5EF4-FFF2-40B4-BE49-F238E27FC236}">
                <a16:creationId xmlns:a16="http://schemas.microsoft.com/office/drawing/2014/main" id="{DA81CB94-48A8-43AF-A0B4-B350C7E6FD98}"/>
              </a:ext>
            </a:extLst>
          </p:cNvPr>
          <p:cNvPicPr>
            <a:picLocks noChangeAspect="1"/>
          </p:cNvPicPr>
          <p:nvPr/>
        </p:nvPicPr>
        <p:blipFill>
          <a:blip r:embed="rId10"/>
          <a:stretch>
            <a:fillRect/>
          </a:stretch>
        </p:blipFill>
        <p:spPr>
          <a:xfrm rot="6340093">
            <a:off x="3761112" y="4287813"/>
            <a:ext cx="647700" cy="403860"/>
          </a:xfrm>
          <a:prstGeom prst="rect">
            <a:avLst/>
          </a:prstGeom>
        </p:spPr>
      </p:pic>
      <p:sp>
        <p:nvSpPr>
          <p:cNvPr id="92" name="文本框 91">
            <a:extLst>
              <a:ext uri="{FF2B5EF4-FFF2-40B4-BE49-F238E27FC236}">
                <a16:creationId xmlns:a16="http://schemas.microsoft.com/office/drawing/2014/main" id="{10CF21A5-352F-48CA-A5EF-9780CCF7538F}"/>
              </a:ext>
            </a:extLst>
          </p:cNvPr>
          <p:cNvSpPr txBox="1"/>
          <p:nvPr/>
        </p:nvSpPr>
        <p:spPr>
          <a:xfrm>
            <a:off x="7678154" y="2779702"/>
            <a:ext cx="4241382" cy="3170099"/>
          </a:xfrm>
          <a:prstGeom prst="rect">
            <a:avLst/>
          </a:prstGeom>
          <a:noFill/>
        </p:spPr>
        <p:txBody>
          <a:bodyPr wrap="square" rtlCol="0">
            <a:spAutoFit/>
          </a:bodyPr>
          <a:lstStyle/>
          <a:p>
            <a:r>
              <a:rPr lang="zh-CN" altLang="en-US" sz="2000" dirty="0">
                <a:latin typeface="微软雅黑" pitchFamily="34" charset="-122"/>
                <a:ea typeface="微软雅黑" pitchFamily="34" charset="-122"/>
              </a:rPr>
              <a:t>卫星网络容易遭受恶意攻击：</a:t>
            </a:r>
            <a:endParaRPr lang="en-US" altLang="zh-CN" sz="2000" dirty="0">
              <a:latin typeface="微软雅黑" pitchFamily="34" charset="-122"/>
              <a:ea typeface="微软雅黑" pitchFamily="34" charset="-122"/>
            </a:endParaRPr>
          </a:p>
          <a:p>
            <a:pPr marL="285750" indent="-285750">
              <a:buFont typeface="Wingdings" panose="05000000000000000000" pitchFamily="2" charset="2"/>
              <a:buChar char="l"/>
            </a:pPr>
            <a:r>
              <a:rPr lang="zh-CN" altLang="en-US" sz="2000" dirty="0">
                <a:latin typeface="微软雅黑" pitchFamily="34" charset="-122"/>
                <a:ea typeface="微软雅黑" pitchFamily="34" charset="-122"/>
              </a:rPr>
              <a:t>窃听攻击：无线信道传的输数据被攻击者获取。</a:t>
            </a:r>
            <a:endParaRPr lang="en-US" altLang="zh-CN" sz="2000" dirty="0">
              <a:latin typeface="微软雅黑" pitchFamily="34" charset="-122"/>
              <a:ea typeface="微软雅黑" pitchFamily="34" charset="-122"/>
            </a:endParaRPr>
          </a:p>
          <a:p>
            <a:pPr marL="285750" indent="-285750">
              <a:buFont typeface="Wingdings" panose="05000000000000000000" pitchFamily="2" charset="2"/>
              <a:buChar char="l"/>
            </a:pPr>
            <a:r>
              <a:rPr lang="zh-CN" altLang="en-US" sz="2000" dirty="0">
                <a:latin typeface="微软雅黑" pitchFamily="34" charset="-122"/>
                <a:ea typeface="微软雅黑" pitchFamily="34" charset="-122"/>
              </a:rPr>
              <a:t>篡改攻击：无线信道传输的数据被攻击者篡改，失去完整性；</a:t>
            </a:r>
            <a:endParaRPr lang="en-US" altLang="zh-CN" sz="2000" dirty="0">
              <a:latin typeface="微软雅黑" pitchFamily="34" charset="-122"/>
              <a:ea typeface="微软雅黑" pitchFamily="34" charset="-122"/>
            </a:endParaRPr>
          </a:p>
          <a:p>
            <a:pPr marL="285750" indent="-285750">
              <a:buFont typeface="Wingdings" panose="05000000000000000000" pitchFamily="2" charset="2"/>
              <a:buChar char="l"/>
            </a:pPr>
            <a:r>
              <a:rPr lang="zh-CN" altLang="en-US" sz="2000" dirty="0">
                <a:latin typeface="微软雅黑" pitchFamily="34" charset="-122"/>
                <a:ea typeface="微软雅黑" pitchFamily="34" charset="-122"/>
              </a:rPr>
              <a:t>重放攻击：无线信道传输的数据被攻击者截获并重放，可能造成系统资源浪费、数据同步丧失；</a:t>
            </a:r>
            <a:endParaRPr lang="en-US" altLang="zh-CN" sz="2000" dirty="0">
              <a:latin typeface="微软雅黑" pitchFamily="34" charset="-122"/>
              <a:ea typeface="微软雅黑" pitchFamily="34" charset="-122"/>
            </a:endParaRPr>
          </a:p>
          <a:p>
            <a:pPr marL="285750" indent="-285750">
              <a:buFont typeface="Wingdings" panose="05000000000000000000" pitchFamily="2" charset="2"/>
              <a:buChar char="l"/>
            </a:pPr>
            <a:r>
              <a:rPr lang="zh-CN" altLang="en-US" sz="2000" dirty="0">
                <a:latin typeface="微软雅黑" pitchFamily="34" charset="-122"/>
                <a:ea typeface="微软雅黑" pitchFamily="34" charset="-122"/>
              </a:rPr>
              <a:t>中间人攻击：攻击者通过伪造身份，获取通信双方传输的数据；</a:t>
            </a:r>
            <a:endParaRPr lang="en-US" altLang="zh-CN" sz="2000" dirty="0">
              <a:latin typeface="微软雅黑" pitchFamily="34" charset="-122"/>
              <a:ea typeface="微软雅黑" pitchFamily="34" charset="-122"/>
            </a:endParaRPr>
          </a:p>
        </p:txBody>
      </p:sp>
      <p:sp>
        <p:nvSpPr>
          <p:cNvPr id="97" name="圆角矩形 3">
            <a:extLst>
              <a:ext uri="{FF2B5EF4-FFF2-40B4-BE49-F238E27FC236}">
                <a16:creationId xmlns:a16="http://schemas.microsoft.com/office/drawing/2014/main" id="{95690671-FC0E-4871-BBC3-0E3B0D7C09E4}"/>
              </a:ext>
            </a:extLst>
          </p:cNvPr>
          <p:cNvSpPr>
            <a:spLocks noChangeArrowheads="1"/>
          </p:cNvSpPr>
          <p:nvPr/>
        </p:nvSpPr>
        <p:spPr bwMode="auto">
          <a:xfrm>
            <a:off x="2930206" y="6262835"/>
            <a:ext cx="6172160" cy="384196"/>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r>
              <a:rPr lang="zh-CN" altLang="en-US" sz="2000" dirty="0">
                <a:latin typeface="微软雅黑" pitchFamily="34" charset="-122"/>
                <a:ea typeface="微软雅黑" pitchFamily="34" charset="-122"/>
              </a:rPr>
              <a:t>针对卫星网络进行安全防护以保证数据安全至关重要</a:t>
            </a:r>
            <a:endParaRPr lang="en-US" altLang="zh-CN" sz="2000" dirty="0">
              <a:latin typeface="微软雅黑" pitchFamily="34" charset="-122"/>
              <a:ea typeface="微软雅黑" pitchFamily="34" charset="-122"/>
            </a:endParaRPr>
          </a:p>
        </p:txBody>
      </p:sp>
      <p:sp>
        <p:nvSpPr>
          <p:cNvPr id="98" name="文本框 97">
            <a:extLst>
              <a:ext uri="{FF2B5EF4-FFF2-40B4-BE49-F238E27FC236}">
                <a16:creationId xmlns:a16="http://schemas.microsoft.com/office/drawing/2014/main" id="{D230B466-BFFB-4F75-9965-DC700C4AF315}"/>
              </a:ext>
            </a:extLst>
          </p:cNvPr>
          <p:cNvSpPr txBox="1"/>
          <p:nvPr/>
        </p:nvSpPr>
        <p:spPr>
          <a:xfrm>
            <a:off x="1024749" y="4493636"/>
            <a:ext cx="85510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切换前</a:t>
            </a:r>
          </a:p>
        </p:txBody>
      </p:sp>
      <p:sp>
        <p:nvSpPr>
          <p:cNvPr id="99" name="文本框 98">
            <a:extLst>
              <a:ext uri="{FF2B5EF4-FFF2-40B4-BE49-F238E27FC236}">
                <a16:creationId xmlns:a16="http://schemas.microsoft.com/office/drawing/2014/main" id="{4130CA91-B126-4705-B042-E0ACDE09195A}"/>
              </a:ext>
            </a:extLst>
          </p:cNvPr>
          <p:cNvSpPr txBox="1"/>
          <p:nvPr/>
        </p:nvSpPr>
        <p:spPr>
          <a:xfrm>
            <a:off x="2687872" y="4563703"/>
            <a:ext cx="85510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切换后</a:t>
            </a:r>
          </a:p>
        </p:txBody>
      </p:sp>
    </p:spTree>
    <p:extLst>
      <p:ext uri="{BB962C8B-B14F-4D97-AF65-F5344CB8AC3E}">
        <p14:creationId xmlns:p14="http://schemas.microsoft.com/office/powerpoint/2010/main" val="281564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41"/>
          <p:cNvSpPr>
            <a:spLocks noChangeArrowheads="1"/>
          </p:cNvSpPr>
          <p:nvPr/>
        </p:nvSpPr>
        <p:spPr bwMode="auto">
          <a:xfrm>
            <a:off x="791372" y="1024137"/>
            <a:ext cx="8099425" cy="48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000" dirty="0">
                <a:solidFill>
                  <a:schemeClr val="accent1">
                    <a:lumMod val="75000"/>
                  </a:schemeClr>
                </a:solidFill>
                <a:latin typeface="微软雅黑" panose="020B0503020204020204" pitchFamily="34" charset="-122"/>
                <a:ea typeface="微软雅黑" panose="020B0503020204020204" pitchFamily="34" charset="-122"/>
              </a:rPr>
              <a:t>3GPP</a:t>
            </a: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卫星标准研究进展</a:t>
            </a:r>
          </a:p>
        </p:txBody>
      </p:sp>
      <p:cxnSp>
        <p:nvCxnSpPr>
          <p:cNvPr id="3" name="直接连接符 2">
            <a:extLst>
              <a:ext uri="{FF2B5EF4-FFF2-40B4-BE49-F238E27FC236}">
                <a16:creationId xmlns:a16="http://schemas.microsoft.com/office/drawing/2014/main" id="{A0C97B28-77E8-CF95-618B-25432667A829}"/>
              </a:ext>
            </a:extLst>
          </p:cNvPr>
          <p:cNvCxnSpPr>
            <a:cxnSpLocks/>
          </p:cNvCxnSpPr>
          <p:nvPr/>
        </p:nvCxnSpPr>
        <p:spPr>
          <a:xfrm>
            <a:off x="873365" y="4117687"/>
            <a:ext cx="10896995" cy="27758"/>
          </a:xfrm>
          <a:prstGeom prst="line">
            <a:avLst/>
          </a:prstGeom>
          <a:ln w="63500">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EF95E9C9-BADD-3A5A-E923-FC15684B10CE}"/>
              </a:ext>
            </a:extLst>
          </p:cNvPr>
          <p:cNvSpPr txBox="1"/>
          <p:nvPr/>
        </p:nvSpPr>
        <p:spPr>
          <a:xfrm>
            <a:off x="232146" y="3749889"/>
            <a:ext cx="834005" cy="915365"/>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rgbClr val="000000"/>
                </a:solidFill>
              </a:rPr>
              <a:t>2014</a:t>
            </a:r>
            <a:r>
              <a:rPr lang="zh-CN" altLang="en-US" sz="1100" dirty="0">
                <a:solidFill>
                  <a:srgbClr val="000000"/>
                </a:solidFill>
              </a:rPr>
              <a:t>年</a:t>
            </a:r>
            <a:endParaRPr lang="en-US" altLang="zh-CN" sz="1100" dirty="0">
              <a:solidFill>
                <a:srgbClr val="000000"/>
              </a:solidFill>
            </a:endParaRPr>
          </a:p>
          <a:p>
            <a:pPr algn="ctr"/>
            <a:r>
              <a:rPr lang="en-US" altLang="zh-CN" sz="1100" dirty="0">
                <a:solidFill>
                  <a:srgbClr val="000000"/>
                </a:solidFill>
              </a:rPr>
              <a:t>9</a:t>
            </a:r>
            <a:r>
              <a:rPr lang="zh-CN" altLang="en-US" sz="1100" dirty="0">
                <a:solidFill>
                  <a:srgbClr val="000000"/>
                </a:solidFill>
              </a:rPr>
              <a:t>月</a:t>
            </a:r>
            <a:r>
              <a:rPr lang="en-US" altLang="zh-CN" sz="1100" dirty="0">
                <a:solidFill>
                  <a:srgbClr val="000000"/>
                </a:solidFill>
              </a:rPr>
              <a:t>7</a:t>
            </a:r>
            <a:r>
              <a:rPr lang="zh-CN" altLang="en-US" sz="1100" dirty="0">
                <a:solidFill>
                  <a:srgbClr val="000000"/>
                </a:solidFill>
              </a:rPr>
              <a:t>日</a:t>
            </a:r>
            <a:endParaRPr lang="en-US" altLang="zh-CN" sz="1100" dirty="0">
              <a:solidFill>
                <a:srgbClr val="000000"/>
              </a:solidFill>
            </a:endParaRPr>
          </a:p>
          <a:p>
            <a:pPr algn="ctr"/>
            <a:r>
              <a:rPr lang="en-US" altLang="zh-CN" sz="1100" dirty="0">
                <a:solidFill>
                  <a:srgbClr val="000000"/>
                </a:solidFill>
              </a:rPr>
              <a:t>R14</a:t>
            </a:r>
            <a:r>
              <a:rPr lang="zh-CN" altLang="en-US" sz="1100" dirty="0">
                <a:solidFill>
                  <a:srgbClr val="000000"/>
                </a:solidFill>
              </a:rPr>
              <a:t>开始</a:t>
            </a:r>
          </a:p>
        </p:txBody>
      </p:sp>
      <p:cxnSp>
        <p:nvCxnSpPr>
          <p:cNvPr id="12" name="直接箭头连接符 11">
            <a:extLst>
              <a:ext uri="{FF2B5EF4-FFF2-40B4-BE49-F238E27FC236}">
                <a16:creationId xmlns:a16="http://schemas.microsoft.com/office/drawing/2014/main" id="{4B410D01-70E2-50C5-9D97-615D17108A46}"/>
              </a:ext>
            </a:extLst>
          </p:cNvPr>
          <p:cNvCxnSpPr>
            <a:cxnSpLocks/>
          </p:cNvCxnSpPr>
          <p:nvPr/>
        </p:nvCxnSpPr>
        <p:spPr>
          <a:xfrm flipV="1">
            <a:off x="1282864" y="3832157"/>
            <a:ext cx="0" cy="250988"/>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D7A60C08-3F99-A3C8-D103-5092A4528CEE}"/>
              </a:ext>
            </a:extLst>
          </p:cNvPr>
          <p:cNvSpPr txBox="1"/>
          <p:nvPr/>
        </p:nvSpPr>
        <p:spPr>
          <a:xfrm>
            <a:off x="566959" y="3091398"/>
            <a:ext cx="1431810" cy="708670"/>
          </a:xfrm>
          <a:prstGeom prst="rect">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rgbClr val="000000"/>
                </a:solidFill>
              </a:rPr>
              <a:t>2015</a:t>
            </a:r>
            <a:r>
              <a:rPr lang="zh-CN" altLang="en-US" sz="1100" dirty="0">
                <a:solidFill>
                  <a:srgbClr val="000000"/>
                </a:solidFill>
              </a:rPr>
              <a:t>年</a:t>
            </a:r>
            <a:endParaRPr lang="en-US" altLang="zh-CN" sz="1100" dirty="0">
              <a:solidFill>
                <a:srgbClr val="000000"/>
              </a:solidFill>
            </a:endParaRPr>
          </a:p>
          <a:p>
            <a:pPr algn="ctr"/>
            <a:r>
              <a:rPr lang="zh-CN" altLang="en-US" sz="1100" dirty="0">
                <a:solidFill>
                  <a:srgbClr val="000000"/>
                </a:solidFill>
              </a:rPr>
              <a:t>最早在</a:t>
            </a:r>
            <a:r>
              <a:rPr lang="en-US" altLang="zh-CN" sz="1100" dirty="0">
                <a:solidFill>
                  <a:srgbClr val="000000"/>
                </a:solidFill>
              </a:rPr>
              <a:t>R14</a:t>
            </a:r>
            <a:r>
              <a:rPr lang="zh-CN" altLang="en-US" sz="1100" dirty="0">
                <a:solidFill>
                  <a:srgbClr val="000000"/>
                </a:solidFill>
              </a:rPr>
              <a:t>中提出卫星通信的优势</a:t>
            </a:r>
          </a:p>
        </p:txBody>
      </p:sp>
      <p:cxnSp>
        <p:nvCxnSpPr>
          <p:cNvPr id="14" name="直接箭头连接符 13">
            <a:extLst>
              <a:ext uri="{FF2B5EF4-FFF2-40B4-BE49-F238E27FC236}">
                <a16:creationId xmlns:a16="http://schemas.microsoft.com/office/drawing/2014/main" id="{94F1F64C-1654-79F5-0F15-7345541E7672}"/>
              </a:ext>
            </a:extLst>
          </p:cNvPr>
          <p:cNvCxnSpPr>
            <a:cxnSpLocks/>
          </p:cNvCxnSpPr>
          <p:nvPr/>
        </p:nvCxnSpPr>
        <p:spPr>
          <a:xfrm>
            <a:off x="1393998" y="4167683"/>
            <a:ext cx="0" cy="260254"/>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id="{279DB8D6-50B3-9894-E14A-B1164CBA1D81}"/>
              </a:ext>
            </a:extLst>
          </p:cNvPr>
          <p:cNvCxnSpPr>
            <a:cxnSpLocks/>
          </p:cNvCxnSpPr>
          <p:nvPr/>
        </p:nvCxnSpPr>
        <p:spPr>
          <a:xfrm flipV="1">
            <a:off x="3254503" y="3775972"/>
            <a:ext cx="0" cy="31607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62E6E869-50BA-8B8A-76B3-142C70827A92}"/>
              </a:ext>
            </a:extLst>
          </p:cNvPr>
          <p:cNvSpPr txBox="1"/>
          <p:nvPr/>
        </p:nvSpPr>
        <p:spPr>
          <a:xfrm>
            <a:off x="584911" y="4469078"/>
            <a:ext cx="1732519" cy="70867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rgbClr val="000000"/>
                </a:solidFill>
              </a:rPr>
              <a:t>2016</a:t>
            </a:r>
            <a:r>
              <a:rPr lang="zh-CN" altLang="en-US" sz="1100" dirty="0">
                <a:solidFill>
                  <a:srgbClr val="000000"/>
                </a:solidFill>
              </a:rPr>
              <a:t>年</a:t>
            </a:r>
            <a:r>
              <a:rPr lang="en-US" altLang="zh-CN" sz="1100" dirty="0">
                <a:solidFill>
                  <a:srgbClr val="000000"/>
                </a:solidFill>
              </a:rPr>
              <a:t>8</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TS 22.261(R15)</a:t>
            </a:r>
            <a:r>
              <a:rPr lang="zh-CN" altLang="en-US" sz="1100" dirty="0">
                <a:solidFill>
                  <a:srgbClr val="000000"/>
                </a:solidFill>
              </a:rPr>
              <a:t>卫星与</a:t>
            </a:r>
            <a:r>
              <a:rPr lang="en-US" altLang="zh-CN" sz="1100" dirty="0">
                <a:solidFill>
                  <a:srgbClr val="000000"/>
                </a:solidFill>
              </a:rPr>
              <a:t>5G</a:t>
            </a:r>
            <a:r>
              <a:rPr lang="zh-CN" altLang="en-US" sz="1100" dirty="0">
                <a:solidFill>
                  <a:srgbClr val="000000"/>
                </a:solidFill>
              </a:rPr>
              <a:t>融合的前景和价值</a:t>
            </a:r>
          </a:p>
        </p:txBody>
      </p:sp>
      <p:sp>
        <p:nvSpPr>
          <p:cNvPr id="18" name="文本框 17">
            <a:extLst>
              <a:ext uri="{FF2B5EF4-FFF2-40B4-BE49-F238E27FC236}">
                <a16:creationId xmlns:a16="http://schemas.microsoft.com/office/drawing/2014/main" id="{BCE4F4F2-C3E8-D9E7-2120-4AC2948DCCCA}"/>
              </a:ext>
            </a:extLst>
          </p:cNvPr>
          <p:cNvSpPr txBox="1"/>
          <p:nvPr/>
        </p:nvSpPr>
        <p:spPr>
          <a:xfrm>
            <a:off x="1097452" y="2007207"/>
            <a:ext cx="1764963" cy="915365"/>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rgbClr val="000000"/>
                </a:solidFill>
              </a:rPr>
              <a:t>2017</a:t>
            </a:r>
            <a:r>
              <a:rPr lang="zh-CN" altLang="en-US" sz="1100" dirty="0">
                <a:solidFill>
                  <a:srgbClr val="000000"/>
                </a:solidFill>
              </a:rPr>
              <a:t>年</a:t>
            </a:r>
            <a:r>
              <a:rPr lang="en-US" altLang="zh-CN" sz="1100" dirty="0">
                <a:solidFill>
                  <a:srgbClr val="000000"/>
                </a:solidFill>
              </a:rPr>
              <a:t>10</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22.822(R16)</a:t>
            </a:r>
            <a:r>
              <a:rPr lang="zh-CN" altLang="en-US" sz="1100" dirty="0">
                <a:solidFill>
                  <a:srgbClr val="000000"/>
                </a:solidFill>
              </a:rPr>
              <a:t>列举</a:t>
            </a:r>
            <a:r>
              <a:rPr lang="en-US" altLang="zh-CN" sz="1100" dirty="0">
                <a:solidFill>
                  <a:srgbClr val="000000"/>
                </a:solidFill>
              </a:rPr>
              <a:t>12</a:t>
            </a:r>
            <a:r>
              <a:rPr lang="zh-CN" altLang="en-US" sz="1100" dirty="0">
                <a:solidFill>
                  <a:srgbClr val="000000"/>
                </a:solidFill>
              </a:rPr>
              <a:t>大应用场景，对终端和地面原有网络提出新要求</a:t>
            </a:r>
          </a:p>
        </p:txBody>
      </p:sp>
      <p:sp>
        <p:nvSpPr>
          <p:cNvPr id="19" name="文本框 30">
            <a:extLst>
              <a:ext uri="{FF2B5EF4-FFF2-40B4-BE49-F238E27FC236}">
                <a16:creationId xmlns:a16="http://schemas.microsoft.com/office/drawing/2014/main" id="{5A778FA7-97D5-A374-968E-DA900DBB3960}"/>
              </a:ext>
            </a:extLst>
          </p:cNvPr>
          <p:cNvSpPr txBox="1"/>
          <p:nvPr/>
        </p:nvSpPr>
        <p:spPr>
          <a:xfrm>
            <a:off x="1647462" y="5218891"/>
            <a:ext cx="1560569" cy="70867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2018</a:t>
            </a:r>
            <a:r>
              <a:rPr lang="zh-CN" altLang="en-US" sz="1100" dirty="0">
                <a:solidFill>
                  <a:srgbClr val="000000"/>
                </a:solidFill>
              </a:rPr>
              <a:t>年</a:t>
            </a:r>
            <a:r>
              <a:rPr lang="en-US" altLang="zh-CN" sz="1100" dirty="0">
                <a:solidFill>
                  <a:srgbClr val="000000"/>
                </a:solidFill>
              </a:rPr>
              <a:t>6</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38.811(R15)</a:t>
            </a:r>
            <a:r>
              <a:rPr lang="zh-CN" altLang="en-US" sz="1100" dirty="0">
                <a:solidFill>
                  <a:srgbClr val="000000"/>
                </a:solidFill>
              </a:rPr>
              <a:t>确定卫星网络部署方案以及相关参数</a:t>
            </a:r>
          </a:p>
        </p:txBody>
      </p:sp>
      <p:cxnSp>
        <p:nvCxnSpPr>
          <p:cNvPr id="20" name="直接箭头连接符 19">
            <a:extLst>
              <a:ext uri="{FF2B5EF4-FFF2-40B4-BE49-F238E27FC236}">
                <a16:creationId xmlns:a16="http://schemas.microsoft.com/office/drawing/2014/main" id="{E5CE1B63-79D4-53BF-07FF-CF0A61A44E44}"/>
              </a:ext>
            </a:extLst>
          </p:cNvPr>
          <p:cNvCxnSpPr>
            <a:cxnSpLocks/>
          </p:cNvCxnSpPr>
          <p:nvPr/>
        </p:nvCxnSpPr>
        <p:spPr>
          <a:xfrm flipV="1">
            <a:off x="4147307" y="2835080"/>
            <a:ext cx="0" cy="1256969"/>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1" name="文本框 30">
            <a:extLst>
              <a:ext uri="{FF2B5EF4-FFF2-40B4-BE49-F238E27FC236}">
                <a16:creationId xmlns:a16="http://schemas.microsoft.com/office/drawing/2014/main" id="{414111F5-B691-93B6-410B-D7E9984A31F6}"/>
              </a:ext>
            </a:extLst>
          </p:cNvPr>
          <p:cNvSpPr txBox="1"/>
          <p:nvPr/>
        </p:nvSpPr>
        <p:spPr>
          <a:xfrm>
            <a:off x="2436955" y="2715186"/>
            <a:ext cx="1553174" cy="915365"/>
          </a:xfrm>
          <a:prstGeom prst="rect">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2018</a:t>
            </a:r>
            <a:r>
              <a:rPr lang="zh-CN" altLang="en-US" sz="1100" dirty="0">
                <a:solidFill>
                  <a:srgbClr val="000000"/>
                </a:solidFill>
              </a:rPr>
              <a:t>年</a:t>
            </a:r>
            <a:r>
              <a:rPr lang="en-US" altLang="zh-CN" sz="1100" dirty="0">
                <a:solidFill>
                  <a:srgbClr val="000000"/>
                </a:solidFill>
              </a:rPr>
              <a:t>7</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23.737(R16)</a:t>
            </a:r>
            <a:r>
              <a:rPr lang="zh-CN" altLang="en-US" sz="1100" dirty="0">
                <a:solidFill>
                  <a:srgbClr val="000000"/>
                </a:solidFill>
              </a:rPr>
              <a:t>在</a:t>
            </a:r>
            <a:r>
              <a:rPr lang="en-US" altLang="zh-CN" sz="1100" dirty="0">
                <a:solidFill>
                  <a:srgbClr val="000000"/>
                </a:solidFill>
              </a:rPr>
              <a:t>12</a:t>
            </a:r>
            <a:r>
              <a:rPr lang="zh-CN" altLang="en-US" sz="1100" dirty="0">
                <a:solidFill>
                  <a:srgbClr val="000000"/>
                </a:solidFill>
              </a:rPr>
              <a:t>大应用场景上，分析融合了卫星通信在内的</a:t>
            </a:r>
            <a:r>
              <a:rPr lang="en-US" altLang="zh-CN" sz="1100" dirty="0">
                <a:solidFill>
                  <a:srgbClr val="000000"/>
                </a:solidFill>
              </a:rPr>
              <a:t>5G</a:t>
            </a:r>
            <a:r>
              <a:rPr lang="zh-CN" altLang="en-US" sz="1100" dirty="0">
                <a:solidFill>
                  <a:srgbClr val="000000"/>
                </a:solidFill>
              </a:rPr>
              <a:t>系统的功能以及面临的挑战</a:t>
            </a:r>
          </a:p>
        </p:txBody>
      </p:sp>
      <p:cxnSp>
        <p:nvCxnSpPr>
          <p:cNvPr id="22" name="直接箭头连接符 21">
            <a:extLst>
              <a:ext uri="{FF2B5EF4-FFF2-40B4-BE49-F238E27FC236}">
                <a16:creationId xmlns:a16="http://schemas.microsoft.com/office/drawing/2014/main" id="{19DD2E1E-E504-6DC7-1DE0-3973E1C54CBC}"/>
              </a:ext>
            </a:extLst>
          </p:cNvPr>
          <p:cNvCxnSpPr>
            <a:cxnSpLocks/>
          </p:cNvCxnSpPr>
          <p:nvPr/>
        </p:nvCxnSpPr>
        <p:spPr>
          <a:xfrm flipH="1">
            <a:off x="2427747" y="4192472"/>
            <a:ext cx="1" cy="1051205"/>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3" name="文本框 30">
            <a:extLst>
              <a:ext uri="{FF2B5EF4-FFF2-40B4-BE49-F238E27FC236}">
                <a16:creationId xmlns:a16="http://schemas.microsoft.com/office/drawing/2014/main" id="{105F4E60-52DE-E406-C317-1C51066EE2AE}"/>
              </a:ext>
            </a:extLst>
          </p:cNvPr>
          <p:cNvSpPr txBox="1"/>
          <p:nvPr/>
        </p:nvSpPr>
        <p:spPr>
          <a:xfrm>
            <a:off x="3172719" y="5409351"/>
            <a:ext cx="1914371" cy="70867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2019</a:t>
            </a:r>
            <a:r>
              <a:rPr lang="zh-CN" altLang="en-US" sz="1100" dirty="0">
                <a:solidFill>
                  <a:srgbClr val="000000"/>
                </a:solidFill>
              </a:rPr>
              <a:t>年</a:t>
            </a:r>
            <a:r>
              <a:rPr lang="en-US" altLang="zh-CN" sz="1100" dirty="0">
                <a:solidFill>
                  <a:srgbClr val="000000"/>
                </a:solidFill>
              </a:rPr>
              <a:t>4</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38.821(R16)</a:t>
            </a:r>
            <a:r>
              <a:rPr lang="zh-CN" altLang="en-US" sz="1100" dirty="0">
                <a:solidFill>
                  <a:srgbClr val="000000"/>
                </a:solidFill>
              </a:rPr>
              <a:t>完善</a:t>
            </a:r>
            <a:r>
              <a:rPr lang="en-US" altLang="zh-CN" sz="1100" dirty="0">
                <a:solidFill>
                  <a:srgbClr val="000000"/>
                </a:solidFill>
              </a:rPr>
              <a:t>RAN</a:t>
            </a:r>
            <a:r>
              <a:rPr lang="zh-CN" altLang="en-US" sz="1100" dirty="0">
                <a:solidFill>
                  <a:srgbClr val="000000"/>
                </a:solidFill>
              </a:rPr>
              <a:t>架构和接口协议，使</a:t>
            </a:r>
            <a:r>
              <a:rPr lang="en-US" altLang="zh-CN" sz="1100" dirty="0">
                <a:solidFill>
                  <a:srgbClr val="000000"/>
                </a:solidFill>
              </a:rPr>
              <a:t>NR</a:t>
            </a:r>
            <a:r>
              <a:rPr lang="zh-CN" altLang="en-US" sz="1100" dirty="0">
                <a:solidFill>
                  <a:srgbClr val="000000"/>
                </a:solidFill>
              </a:rPr>
              <a:t>协议在</a:t>
            </a:r>
            <a:r>
              <a:rPr lang="en-US" altLang="zh-CN" sz="1100" dirty="0">
                <a:solidFill>
                  <a:srgbClr val="000000"/>
                </a:solidFill>
              </a:rPr>
              <a:t>R16</a:t>
            </a:r>
            <a:r>
              <a:rPr lang="zh-CN" altLang="en-US" sz="1100" dirty="0">
                <a:solidFill>
                  <a:srgbClr val="000000"/>
                </a:solidFill>
              </a:rPr>
              <a:t>的非地面网络中运行，优先考虑卫星接入</a:t>
            </a:r>
          </a:p>
        </p:txBody>
      </p:sp>
      <p:sp>
        <p:nvSpPr>
          <p:cNvPr id="24" name="文本框 30">
            <a:extLst>
              <a:ext uri="{FF2B5EF4-FFF2-40B4-BE49-F238E27FC236}">
                <a16:creationId xmlns:a16="http://schemas.microsoft.com/office/drawing/2014/main" id="{558286CE-95CD-E991-508A-BC9FC0165583}"/>
              </a:ext>
            </a:extLst>
          </p:cNvPr>
          <p:cNvSpPr txBox="1"/>
          <p:nvPr/>
        </p:nvSpPr>
        <p:spPr>
          <a:xfrm>
            <a:off x="3351552" y="1997015"/>
            <a:ext cx="1732519" cy="732286"/>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2019</a:t>
            </a:r>
            <a:r>
              <a:rPr lang="zh-CN" altLang="en-US" sz="1100" dirty="0">
                <a:solidFill>
                  <a:srgbClr val="000000"/>
                </a:solidFill>
              </a:rPr>
              <a:t>年</a:t>
            </a:r>
            <a:r>
              <a:rPr lang="en-US" altLang="zh-CN" sz="1100" dirty="0">
                <a:solidFill>
                  <a:srgbClr val="000000"/>
                </a:solidFill>
              </a:rPr>
              <a:t>4</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28.808(R16)</a:t>
            </a:r>
            <a:r>
              <a:rPr lang="zh-CN" altLang="en-US" sz="1100" dirty="0">
                <a:solidFill>
                  <a:srgbClr val="000000"/>
                </a:solidFill>
              </a:rPr>
              <a:t>降低由于卫星通信带来的</a:t>
            </a:r>
            <a:r>
              <a:rPr lang="en-US" altLang="zh-CN" sz="1100" dirty="0">
                <a:solidFill>
                  <a:srgbClr val="000000"/>
                </a:solidFill>
              </a:rPr>
              <a:t>5G</a:t>
            </a:r>
            <a:r>
              <a:rPr lang="zh-CN" altLang="en-US" sz="1100" dirty="0">
                <a:solidFill>
                  <a:srgbClr val="000000"/>
                </a:solidFill>
              </a:rPr>
              <a:t>系统的复杂度，优化流程</a:t>
            </a:r>
          </a:p>
        </p:txBody>
      </p:sp>
      <p:sp>
        <p:nvSpPr>
          <p:cNvPr id="25" name="左大括号 24">
            <a:extLst>
              <a:ext uri="{FF2B5EF4-FFF2-40B4-BE49-F238E27FC236}">
                <a16:creationId xmlns:a16="http://schemas.microsoft.com/office/drawing/2014/main" id="{7F7A3952-7F94-1ECF-0D15-C6F22D26AE5F}"/>
              </a:ext>
            </a:extLst>
          </p:cNvPr>
          <p:cNvSpPr/>
          <p:nvPr/>
        </p:nvSpPr>
        <p:spPr>
          <a:xfrm rot="5400000">
            <a:off x="3020856" y="2668722"/>
            <a:ext cx="215558" cy="2628000"/>
          </a:xfrm>
          <a:prstGeom prst="leftBrace">
            <a:avLst>
              <a:gd name="adj1" fmla="val 0"/>
              <a:gd name="adj2" fmla="val 48706"/>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sz="1100"/>
          </a:p>
        </p:txBody>
      </p:sp>
      <p:cxnSp>
        <p:nvCxnSpPr>
          <p:cNvPr id="26" name="直接连接符 25">
            <a:extLst>
              <a:ext uri="{FF2B5EF4-FFF2-40B4-BE49-F238E27FC236}">
                <a16:creationId xmlns:a16="http://schemas.microsoft.com/office/drawing/2014/main" id="{0818638E-F697-CE16-E170-409A2BA8A761}"/>
              </a:ext>
            </a:extLst>
          </p:cNvPr>
          <p:cNvCxnSpPr>
            <a:cxnSpLocks/>
            <a:stCxn id="25" idx="1"/>
          </p:cNvCxnSpPr>
          <p:nvPr/>
        </p:nvCxnSpPr>
        <p:spPr>
          <a:xfrm flipV="1">
            <a:off x="3162641" y="3810381"/>
            <a:ext cx="1279994" cy="645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36CBEB8F-E985-92D5-6EFB-6143755CC70B}"/>
              </a:ext>
            </a:extLst>
          </p:cNvPr>
          <p:cNvSpPr txBox="1"/>
          <p:nvPr/>
        </p:nvSpPr>
        <p:spPr>
          <a:xfrm>
            <a:off x="4276526" y="3675075"/>
            <a:ext cx="1421844" cy="335075"/>
          </a:xfrm>
          <a:prstGeom prst="rect">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gn="ctr"/>
            <a:r>
              <a:rPr lang="en-US" altLang="zh-CN" sz="1100" dirty="0">
                <a:solidFill>
                  <a:srgbClr val="FF0000"/>
                </a:solidFill>
              </a:rPr>
              <a:t>2017</a:t>
            </a:r>
            <a:r>
              <a:rPr lang="zh-CN" altLang="en-US" sz="1100" dirty="0">
                <a:solidFill>
                  <a:srgbClr val="FF0000"/>
                </a:solidFill>
              </a:rPr>
              <a:t>年</a:t>
            </a:r>
            <a:r>
              <a:rPr lang="en-US" altLang="zh-CN" sz="1100" dirty="0">
                <a:solidFill>
                  <a:srgbClr val="FF0000"/>
                </a:solidFill>
              </a:rPr>
              <a:t>3</a:t>
            </a:r>
            <a:r>
              <a:rPr lang="zh-CN" altLang="en-US" sz="1100" dirty="0">
                <a:solidFill>
                  <a:srgbClr val="FF0000"/>
                </a:solidFill>
              </a:rPr>
              <a:t>月</a:t>
            </a:r>
            <a:r>
              <a:rPr lang="en-US" altLang="zh-CN" sz="1100" dirty="0">
                <a:solidFill>
                  <a:srgbClr val="FF0000"/>
                </a:solidFill>
              </a:rPr>
              <a:t>-2020</a:t>
            </a:r>
            <a:r>
              <a:rPr lang="zh-CN" altLang="en-US" sz="1100" dirty="0">
                <a:solidFill>
                  <a:srgbClr val="FF0000"/>
                </a:solidFill>
              </a:rPr>
              <a:t>年</a:t>
            </a:r>
            <a:r>
              <a:rPr lang="en-US" altLang="zh-CN" sz="1100" dirty="0">
                <a:solidFill>
                  <a:srgbClr val="FF0000"/>
                </a:solidFill>
              </a:rPr>
              <a:t>6</a:t>
            </a:r>
            <a:r>
              <a:rPr lang="zh-CN" altLang="en-US" sz="1100" dirty="0">
                <a:solidFill>
                  <a:srgbClr val="FF0000"/>
                </a:solidFill>
              </a:rPr>
              <a:t>月</a:t>
            </a:r>
            <a:endParaRPr lang="en-US" altLang="zh-CN" sz="1100" dirty="0">
              <a:solidFill>
                <a:srgbClr val="FF0000"/>
              </a:solidFill>
            </a:endParaRPr>
          </a:p>
          <a:p>
            <a:pPr algn="ctr"/>
            <a:r>
              <a:rPr lang="en-US" altLang="zh-CN" sz="1100" dirty="0">
                <a:solidFill>
                  <a:srgbClr val="FF0000"/>
                </a:solidFill>
              </a:rPr>
              <a:t>Release16</a:t>
            </a:r>
            <a:endParaRPr lang="zh-CN" altLang="en-US" sz="1100" dirty="0">
              <a:solidFill>
                <a:srgbClr val="FF0000"/>
              </a:solidFill>
            </a:endParaRPr>
          </a:p>
        </p:txBody>
      </p:sp>
      <p:sp>
        <p:nvSpPr>
          <p:cNvPr id="28" name="左大括号 27">
            <a:extLst>
              <a:ext uri="{FF2B5EF4-FFF2-40B4-BE49-F238E27FC236}">
                <a16:creationId xmlns:a16="http://schemas.microsoft.com/office/drawing/2014/main" id="{B5B034B2-6AA0-886A-6E49-0B096E9FD415}"/>
              </a:ext>
            </a:extLst>
          </p:cNvPr>
          <p:cNvSpPr/>
          <p:nvPr/>
        </p:nvSpPr>
        <p:spPr>
          <a:xfrm rot="16200000">
            <a:off x="2674907" y="2835005"/>
            <a:ext cx="214177" cy="2895491"/>
          </a:xfrm>
          <a:prstGeom prst="leftBrace">
            <a:avLst>
              <a:gd name="adj1" fmla="val 0"/>
              <a:gd name="adj2" fmla="val 48706"/>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sz="1100"/>
          </a:p>
        </p:txBody>
      </p:sp>
      <p:cxnSp>
        <p:nvCxnSpPr>
          <p:cNvPr id="29" name="直接连接符 28">
            <a:extLst>
              <a:ext uri="{FF2B5EF4-FFF2-40B4-BE49-F238E27FC236}">
                <a16:creationId xmlns:a16="http://schemas.microsoft.com/office/drawing/2014/main" id="{E05C8052-E907-6656-C950-2F2C3E2DC9C6}"/>
              </a:ext>
            </a:extLst>
          </p:cNvPr>
          <p:cNvCxnSpPr>
            <a:cxnSpLocks/>
          </p:cNvCxnSpPr>
          <p:nvPr/>
        </p:nvCxnSpPr>
        <p:spPr>
          <a:xfrm>
            <a:off x="2733957" y="4403542"/>
            <a:ext cx="671817" cy="375715"/>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145D6423-1505-1D59-3D38-0C5FCC75FF5D}"/>
              </a:ext>
            </a:extLst>
          </p:cNvPr>
          <p:cNvSpPr txBox="1"/>
          <p:nvPr/>
        </p:nvSpPr>
        <p:spPr>
          <a:xfrm>
            <a:off x="2740962" y="4756263"/>
            <a:ext cx="1714421" cy="392632"/>
          </a:xfrm>
          <a:prstGeom prst="rect">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rgbClr val="00B050"/>
                </a:solidFill>
              </a:rPr>
              <a:t>2016</a:t>
            </a:r>
            <a:r>
              <a:rPr lang="zh-CN" altLang="en-US" sz="1100" dirty="0">
                <a:solidFill>
                  <a:srgbClr val="00B050"/>
                </a:solidFill>
              </a:rPr>
              <a:t>年</a:t>
            </a:r>
            <a:r>
              <a:rPr lang="en-US" altLang="zh-CN" sz="1100" dirty="0">
                <a:solidFill>
                  <a:srgbClr val="00B050"/>
                </a:solidFill>
              </a:rPr>
              <a:t>6</a:t>
            </a:r>
            <a:r>
              <a:rPr lang="zh-CN" altLang="en-US" sz="1100" dirty="0">
                <a:solidFill>
                  <a:srgbClr val="00B050"/>
                </a:solidFill>
              </a:rPr>
              <a:t>月</a:t>
            </a:r>
            <a:r>
              <a:rPr lang="en-US" altLang="zh-CN" sz="1100" dirty="0">
                <a:solidFill>
                  <a:srgbClr val="00B050"/>
                </a:solidFill>
              </a:rPr>
              <a:t>-2019</a:t>
            </a:r>
            <a:r>
              <a:rPr lang="zh-CN" altLang="en-US" sz="1100" dirty="0">
                <a:solidFill>
                  <a:srgbClr val="00B050"/>
                </a:solidFill>
              </a:rPr>
              <a:t>年</a:t>
            </a:r>
            <a:r>
              <a:rPr lang="en-US" altLang="zh-CN" sz="1100" dirty="0">
                <a:solidFill>
                  <a:srgbClr val="00B050"/>
                </a:solidFill>
              </a:rPr>
              <a:t>6</a:t>
            </a:r>
            <a:r>
              <a:rPr lang="zh-CN" altLang="en-US" sz="1100" dirty="0">
                <a:solidFill>
                  <a:srgbClr val="00B050"/>
                </a:solidFill>
              </a:rPr>
              <a:t>月</a:t>
            </a:r>
            <a:endParaRPr lang="en-US" altLang="zh-CN" sz="1100" dirty="0">
              <a:solidFill>
                <a:srgbClr val="00B050"/>
              </a:solidFill>
            </a:endParaRPr>
          </a:p>
          <a:p>
            <a:pPr algn="ctr"/>
            <a:r>
              <a:rPr lang="en-US" altLang="zh-CN" sz="1100" dirty="0">
                <a:solidFill>
                  <a:srgbClr val="00B050"/>
                </a:solidFill>
              </a:rPr>
              <a:t>Release15</a:t>
            </a:r>
            <a:endParaRPr lang="zh-CN" altLang="en-US" sz="1100" dirty="0">
              <a:solidFill>
                <a:srgbClr val="00B050"/>
              </a:solidFill>
            </a:endParaRPr>
          </a:p>
        </p:txBody>
      </p:sp>
      <p:sp>
        <p:nvSpPr>
          <p:cNvPr id="31" name="文本框 30">
            <a:extLst>
              <a:ext uri="{FF2B5EF4-FFF2-40B4-BE49-F238E27FC236}">
                <a16:creationId xmlns:a16="http://schemas.microsoft.com/office/drawing/2014/main" id="{E6984FFF-DC09-3BE1-9480-F5EAB6BC6595}"/>
              </a:ext>
            </a:extLst>
          </p:cNvPr>
          <p:cNvSpPr txBox="1"/>
          <p:nvPr/>
        </p:nvSpPr>
        <p:spPr>
          <a:xfrm>
            <a:off x="6381133" y="4813061"/>
            <a:ext cx="1562245" cy="70867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2022</a:t>
            </a:r>
            <a:r>
              <a:rPr lang="zh-CN" altLang="en-US" sz="1100" dirty="0">
                <a:solidFill>
                  <a:srgbClr val="000000"/>
                </a:solidFill>
              </a:rPr>
              <a:t>年</a:t>
            </a:r>
            <a:r>
              <a:rPr lang="en-US" altLang="zh-CN" sz="1100" dirty="0">
                <a:solidFill>
                  <a:srgbClr val="000000"/>
                </a:solidFill>
              </a:rPr>
              <a:t>12</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23.700-27(R18)</a:t>
            </a:r>
            <a:r>
              <a:rPr lang="zh-CN" altLang="en-US" sz="1100" dirty="0">
                <a:solidFill>
                  <a:srgbClr val="000000"/>
                </a:solidFill>
              </a:rPr>
              <a:t>支持部署在</a:t>
            </a:r>
            <a:r>
              <a:rPr lang="en-US" altLang="zh-CN" sz="1100" dirty="0">
                <a:solidFill>
                  <a:srgbClr val="000000"/>
                </a:solidFill>
              </a:rPr>
              <a:t>GEO</a:t>
            </a:r>
            <a:r>
              <a:rPr lang="zh-CN" altLang="en-US" sz="1100" dirty="0">
                <a:solidFill>
                  <a:srgbClr val="000000"/>
                </a:solidFill>
              </a:rPr>
              <a:t>卫星上的</a:t>
            </a:r>
            <a:r>
              <a:rPr lang="en-US" altLang="zh-CN" sz="1100" dirty="0">
                <a:solidFill>
                  <a:srgbClr val="000000"/>
                </a:solidFill>
              </a:rPr>
              <a:t>UPF</a:t>
            </a:r>
            <a:r>
              <a:rPr lang="zh-CN" altLang="en-US" sz="1100" dirty="0">
                <a:solidFill>
                  <a:srgbClr val="000000"/>
                </a:solidFill>
              </a:rPr>
              <a:t>与地面上的</a:t>
            </a:r>
            <a:r>
              <a:rPr lang="en-US" altLang="zh-CN" sz="1100" dirty="0" err="1">
                <a:solidFill>
                  <a:srgbClr val="000000"/>
                </a:solidFill>
              </a:rPr>
              <a:t>gNB</a:t>
            </a:r>
            <a:r>
              <a:rPr lang="zh-CN" altLang="en-US" sz="1100" dirty="0">
                <a:solidFill>
                  <a:srgbClr val="000000"/>
                </a:solidFill>
              </a:rPr>
              <a:t>的架构改进</a:t>
            </a:r>
            <a:endParaRPr lang="en-US" altLang="zh-CN" sz="1100" dirty="0">
              <a:solidFill>
                <a:srgbClr val="000000"/>
              </a:solidFill>
            </a:endParaRPr>
          </a:p>
        </p:txBody>
      </p:sp>
      <p:sp>
        <p:nvSpPr>
          <p:cNvPr id="32" name="文本框 30">
            <a:extLst>
              <a:ext uri="{FF2B5EF4-FFF2-40B4-BE49-F238E27FC236}">
                <a16:creationId xmlns:a16="http://schemas.microsoft.com/office/drawing/2014/main" id="{6655E786-8B00-40F1-DDAD-9F55AE2FC787}"/>
              </a:ext>
            </a:extLst>
          </p:cNvPr>
          <p:cNvSpPr txBox="1"/>
          <p:nvPr/>
        </p:nvSpPr>
        <p:spPr>
          <a:xfrm>
            <a:off x="6096000" y="2048426"/>
            <a:ext cx="1782774" cy="70867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2023</a:t>
            </a:r>
            <a:r>
              <a:rPr lang="zh-CN" altLang="en-US" sz="1100" dirty="0">
                <a:solidFill>
                  <a:srgbClr val="000000"/>
                </a:solidFill>
              </a:rPr>
              <a:t>年</a:t>
            </a:r>
            <a:r>
              <a:rPr lang="en-US" altLang="zh-CN" sz="1100" dirty="0">
                <a:solidFill>
                  <a:srgbClr val="000000"/>
                </a:solidFill>
              </a:rPr>
              <a:t>3</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23.700-28</a:t>
            </a:r>
            <a:r>
              <a:rPr lang="zh-CN" altLang="en-US" sz="1100" dirty="0">
                <a:solidFill>
                  <a:srgbClr val="000000"/>
                </a:solidFill>
              </a:rPr>
              <a:t> </a:t>
            </a:r>
            <a:r>
              <a:rPr lang="en-US" altLang="zh-CN" sz="1100" dirty="0">
                <a:solidFill>
                  <a:srgbClr val="000000"/>
                </a:solidFill>
              </a:rPr>
              <a:t>(R18)</a:t>
            </a:r>
            <a:r>
              <a:rPr lang="zh-CN" altLang="en-US" sz="1100" dirty="0">
                <a:solidFill>
                  <a:srgbClr val="000000"/>
                </a:solidFill>
              </a:rPr>
              <a:t>研究进一步的</a:t>
            </a:r>
            <a:r>
              <a:rPr lang="en-US" altLang="zh-CN" sz="1100" dirty="0">
                <a:solidFill>
                  <a:srgbClr val="000000"/>
                </a:solidFill>
              </a:rPr>
              <a:t>5GC/EPC</a:t>
            </a:r>
            <a:r>
              <a:rPr lang="zh-CN" altLang="en-US" sz="1100" dirty="0">
                <a:solidFill>
                  <a:srgbClr val="000000"/>
                </a:solidFill>
              </a:rPr>
              <a:t>增强功能，以支持卫星接入</a:t>
            </a:r>
            <a:endParaRPr lang="en-US" altLang="zh-CN" sz="1100" dirty="0">
              <a:solidFill>
                <a:srgbClr val="000000"/>
              </a:solidFill>
            </a:endParaRPr>
          </a:p>
        </p:txBody>
      </p:sp>
      <p:sp>
        <p:nvSpPr>
          <p:cNvPr id="34" name="文本框 30">
            <a:extLst>
              <a:ext uri="{FF2B5EF4-FFF2-40B4-BE49-F238E27FC236}">
                <a16:creationId xmlns:a16="http://schemas.microsoft.com/office/drawing/2014/main" id="{91694167-D8D9-5754-BA77-B7C0C0E230CD}"/>
              </a:ext>
            </a:extLst>
          </p:cNvPr>
          <p:cNvSpPr txBox="1"/>
          <p:nvPr/>
        </p:nvSpPr>
        <p:spPr>
          <a:xfrm>
            <a:off x="4538004" y="2586660"/>
            <a:ext cx="1732519" cy="974118"/>
          </a:xfrm>
          <a:prstGeom prst="rect">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2021</a:t>
            </a:r>
            <a:r>
              <a:rPr lang="zh-CN" altLang="en-US" sz="1100" dirty="0">
                <a:solidFill>
                  <a:srgbClr val="000000"/>
                </a:solidFill>
              </a:rPr>
              <a:t>年</a:t>
            </a:r>
            <a:r>
              <a:rPr lang="en-US" altLang="zh-CN" sz="1100" dirty="0">
                <a:solidFill>
                  <a:srgbClr val="000000"/>
                </a:solidFill>
              </a:rPr>
              <a:t>3</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28.808(R17)</a:t>
            </a:r>
            <a:r>
              <a:rPr lang="zh-CN" altLang="en-US" sz="1100" dirty="0">
                <a:solidFill>
                  <a:srgbClr val="000000"/>
                </a:solidFill>
              </a:rPr>
              <a:t> 减少卫星集成在现有业务模式和当前</a:t>
            </a:r>
            <a:r>
              <a:rPr lang="en-US" altLang="zh-CN" sz="1100" dirty="0">
                <a:solidFill>
                  <a:srgbClr val="000000"/>
                </a:solidFill>
              </a:rPr>
              <a:t>5G</a:t>
            </a:r>
            <a:r>
              <a:rPr lang="zh-CN" altLang="en-US" sz="1100" dirty="0">
                <a:solidFill>
                  <a:srgbClr val="000000"/>
                </a:solidFill>
              </a:rPr>
              <a:t>网络的管理和协调方面的影响和复杂性</a:t>
            </a:r>
          </a:p>
          <a:p>
            <a:pPr algn="ctr"/>
            <a:endParaRPr lang="en-US" altLang="zh-CN" sz="1100" dirty="0">
              <a:solidFill>
                <a:srgbClr val="000000"/>
              </a:solidFill>
            </a:endParaRPr>
          </a:p>
        </p:txBody>
      </p:sp>
      <p:sp>
        <p:nvSpPr>
          <p:cNvPr id="35" name="文本框 30">
            <a:extLst>
              <a:ext uri="{FF2B5EF4-FFF2-40B4-BE49-F238E27FC236}">
                <a16:creationId xmlns:a16="http://schemas.microsoft.com/office/drawing/2014/main" id="{FF4E6640-7D19-0B0B-F61B-7FF1218B5988}"/>
              </a:ext>
            </a:extLst>
          </p:cNvPr>
          <p:cNvSpPr txBox="1"/>
          <p:nvPr/>
        </p:nvSpPr>
        <p:spPr>
          <a:xfrm>
            <a:off x="4406631" y="4539394"/>
            <a:ext cx="2016223" cy="743333"/>
          </a:xfrm>
          <a:prstGeom prst="rect">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2021</a:t>
            </a:r>
            <a:r>
              <a:rPr lang="zh-CN" altLang="en-US" sz="1100" dirty="0">
                <a:solidFill>
                  <a:srgbClr val="000000"/>
                </a:solidFill>
              </a:rPr>
              <a:t>年</a:t>
            </a:r>
            <a:r>
              <a:rPr lang="en-US" altLang="zh-CN" sz="1100" dirty="0">
                <a:solidFill>
                  <a:srgbClr val="000000"/>
                </a:solidFill>
              </a:rPr>
              <a:t>6</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36.763(R17)</a:t>
            </a:r>
            <a:r>
              <a:rPr lang="zh-CN" altLang="en-US" sz="1100" dirty="0">
                <a:solidFill>
                  <a:srgbClr val="000000"/>
                </a:solidFill>
              </a:rPr>
              <a:t>确定适用于</a:t>
            </a:r>
            <a:r>
              <a:rPr lang="en-US" altLang="zh-CN" sz="1100" dirty="0">
                <a:solidFill>
                  <a:srgbClr val="000000"/>
                </a:solidFill>
              </a:rPr>
              <a:t>NB-IoT/</a:t>
            </a:r>
            <a:r>
              <a:rPr lang="en-US" altLang="zh-CN" sz="1100" dirty="0" err="1">
                <a:solidFill>
                  <a:srgbClr val="000000"/>
                </a:solidFill>
              </a:rPr>
              <a:t>eMTC</a:t>
            </a:r>
            <a:r>
              <a:rPr lang="zh-CN" altLang="en-US" sz="1100" dirty="0">
                <a:solidFill>
                  <a:srgbClr val="000000"/>
                </a:solidFill>
              </a:rPr>
              <a:t>的场景</a:t>
            </a:r>
            <a:r>
              <a:rPr lang="en-US" altLang="zh-CN" sz="1100" dirty="0">
                <a:solidFill>
                  <a:srgbClr val="000000"/>
                </a:solidFill>
              </a:rPr>
              <a:t>,</a:t>
            </a:r>
            <a:r>
              <a:rPr lang="zh-CN" altLang="en-US" sz="1100" dirty="0">
                <a:solidFill>
                  <a:srgbClr val="000000"/>
                </a:solidFill>
              </a:rPr>
              <a:t>研究支持卫星上的</a:t>
            </a:r>
            <a:r>
              <a:rPr lang="en-US" altLang="zh-CN" sz="1100" dirty="0">
                <a:solidFill>
                  <a:srgbClr val="000000"/>
                </a:solidFill>
              </a:rPr>
              <a:t>NB-IoT</a:t>
            </a:r>
            <a:r>
              <a:rPr lang="zh-CN" altLang="en-US" sz="1100" dirty="0">
                <a:solidFill>
                  <a:srgbClr val="000000"/>
                </a:solidFill>
              </a:rPr>
              <a:t>和</a:t>
            </a:r>
            <a:r>
              <a:rPr lang="en-US" altLang="zh-CN" sz="1100" dirty="0" err="1">
                <a:solidFill>
                  <a:srgbClr val="000000"/>
                </a:solidFill>
              </a:rPr>
              <a:t>eMTC</a:t>
            </a:r>
            <a:endParaRPr lang="zh-CN" altLang="en-US" sz="1100" dirty="0">
              <a:solidFill>
                <a:srgbClr val="000000"/>
              </a:solidFill>
            </a:endParaRPr>
          </a:p>
        </p:txBody>
      </p:sp>
      <p:cxnSp>
        <p:nvCxnSpPr>
          <p:cNvPr id="39" name="直接箭头连接符 38">
            <a:extLst>
              <a:ext uri="{FF2B5EF4-FFF2-40B4-BE49-F238E27FC236}">
                <a16:creationId xmlns:a16="http://schemas.microsoft.com/office/drawing/2014/main" id="{304687E8-9C40-7689-DBD9-C5581E02BBA5}"/>
              </a:ext>
            </a:extLst>
          </p:cNvPr>
          <p:cNvCxnSpPr>
            <a:cxnSpLocks/>
          </p:cNvCxnSpPr>
          <p:nvPr/>
        </p:nvCxnSpPr>
        <p:spPr>
          <a:xfrm flipV="1">
            <a:off x="5138209" y="3463564"/>
            <a:ext cx="0" cy="645201"/>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79C29230-1369-1DA7-BC7C-06E67D6AA543}"/>
              </a:ext>
            </a:extLst>
          </p:cNvPr>
          <p:cNvCxnSpPr>
            <a:cxnSpLocks/>
          </p:cNvCxnSpPr>
          <p:nvPr/>
        </p:nvCxnSpPr>
        <p:spPr>
          <a:xfrm>
            <a:off x="5309610" y="4135399"/>
            <a:ext cx="0" cy="388048"/>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55B8ADCE-3060-9E98-94F9-71B7AE3D4C58}"/>
              </a:ext>
            </a:extLst>
          </p:cNvPr>
          <p:cNvCxnSpPr>
            <a:cxnSpLocks/>
          </p:cNvCxnSpPr>
          <p:nvPr/>
        </p:nvCxnSpPr>
        <p:spPr>
          <a:xfrm>
            <a:off x="4147306" y="4135399"/>
            <a:ext cx="452" cy="1276305"/>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a:extLst>
              <a:ext uri="{FF2B5EF4-FFF2-40B4-BE49-F238E27FC236}">
                <a16:creationId xmlns:a16="http://schemas.microsoft.com/office/drawing/2014/main" id="{2256F51A-3CF7-0F2D-7525-82CD92A237F7}"/>
              </a:ext>
            </a:extLst>
          </p:cNvPr>
          <p:cNvCxnSpPr>
            <a:cxnSpLocks/>
          </p:cNvCxnSpPr>
          <p:nvPr/>
        </p:nvCxnSpPr>
        <p:spPr>
          <a:xfrm flipV="1">
            <a:off x="7258118" y="2843165"/>
            <a:ext cx="0" cy="1260000"/>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46" name="文本框 30">
            <a:extLst>
              <a:ext uri="{FF2B5EF4-FFF2-40B4-BE49-F238E27FC236}">
                <a16:creationId xmlns:a16="http://schemas.microsoft.com/office/drawing/2014/main" id="{259A94E9-694D-53D4-766A-2342B9B368E6}"/>
              </a:ext>
            </a:extLst>
          </p:cNvPr>
          <p:cNvSpPr txBox="1"/>
          <p:nvPr/>
        </p:nvSpPr>
        <p:spPr>
          <a:xfrm>
            <a:off x="7733305" y="2114272"/>
            <a:ext cx="1288950" cy="70867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2023</a:t>
            </a:r>
            <a:r>
              <a:rPr lang="zh-CN" altLang="en-US" sz="1100" dirty="0">
                <a:solidFill>
                  <a:srgbClr val="000000"/>
                </a:solidFill>
              </a:rPr>
              <a:t>年</a:t>
            </a:r>
            <a:r>
              <a:rPr lang="en-US" altLang="zh-CN" sz="1100" dirty="0">
                <a:solidFill>
                  <a:srgbClr val="000000"/>
                </a:solidFill>
              </a:rPr>
              <a:t>7</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28.841</a:t>
            </a:r>
            <a:r>
              <a:rPr lang="zh-CN" altLang="en-US" sz="1100" dirty="0">
                <a:solidFill>
                  <a:srgbClr val="000000"/>
                </a:solidFill>
              </a:rPr>
              <a:t> </a:t>
            </a:r>
            <a:r>
              <a:rPr lang="en-US" altLang="zh-CN" sz="1100" dirty="0">
                <a:solidFill>
                  <a:srgbClr val="000000"/>
                </a:solidFill>
              </a:rPr>
              <a:t>(R18)</a:t>
            </a:r>
            <a:r>
              <a:rPr lang="zh-CN" altLang="en-US" sz="1100" dirty="0">
                <a:solidFill>
                  <a:srgbClr val="000000"/>
                </a:solidFill>
              </a:rPr>
              <a:t>研究了物联网</a:t>
            </a:r>
            <a:r>
              <a:rPr lang="en-US" altLang="zh-CN" sz="1100" dirty="0">
                <a:solidFill>
                  <a:srgbClr val="000000"/>
                </a:solidFill>
              </a:rPr>
              <a:t>NTN</a:t>
            </a:r>
            <a:r>
              <a:rPr lang="zh-CN" altLang="en-US" sz="1100" dirty="0">
                <a:solidFill>
                  <a:srgbClr val="000000"/>
                </a:solidFill>
              </a:rPr>
              <a:t>增强的管理方面</a:t>
            </a:r>
            <a:endParaRPr lang="en-US" altLang="zh-CN" sz="1100" dirty="0">
              <a:solidFill>
                <a:srgbClr val="000000"/>
              </a:solidFill>
            </a:endParaRPr>
          </a:p>
        </p:txBody>
      </p:sp>
      <p:cxnSp>
        <p:nvCxnSpPr>
          <p:cNvPr id="49" name="直接箭头连接符 48">
            <a:extLst>
              <a:ext uri="{FF2B5EF4-FFF2-40B4-BE49-F238E27FC236}">
                <a16:creationId xmlns:a16="http://schemas.microsoft.com/office/drawing/2014/main" id="{8444FDF3-0738-BA41-84C9-A33B0BCABAB1}"/>
              </a:ext>
            </a:extLst>
          </p:cNvPr>
          <p:cNvCxnSpPr>
            <a:cxnSpLocks/>
          </p:cNvCxnSpPr>
          <p:nvPr/>
        </p:nvCxnSpPr>
        <p:spPr>
          <a:xfrm flipV="1">
            <a:off x="1922355" y="2817249"/>
            <a:ext cx="0" cy="1256968"/>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50" name="左大括号 49">
            <a:extLst>
              <a:ext uri="{FF2B5EF4-FFF2-40B4-BE49-F238E27FC236}">
                <a16:creationId xmlns:a16="http://schemas.microsoft.com/office/drawing/2014/main" id="{BF6C47EA-3793-05C6-88D9-CB60FE8D407B}"/>
              </a:ext>
            </a:extLst>
          </p:cNvPr>
          <p:cNvSpPr/>
          <p:nvPr/>
        </p:nvSpPr>
        <p:spPr>
          <a:xfrm rot="16200000">
            <a:off x="5591953" y="2959962"/>
            <a:ext cx="213037" cy="2628000"/>
          </a:xfrm>
          <a:prstGeom prst="leftBrace">
            <a:avLst>
              <a:gd name="adj1" fmla="val 0"/>
              <a:gd name="adj2" fmla="val 48706"/>
            </a:avLst>
          </a:prstGeom>
          <a:ln w="15875">
            <a:solidFill>
              <a:srgbClr val="CC66FF"/>
            </a:solidFill>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sz="1100"/>
          </a:p>
        </p:txBody>
      </p:sp>
      <p:cxnSp>
        <p:nvCxnSpPr>
          <p:cNvPr id="54" name="直接连接符 53">
            <a:extLst>
              <a:ext uri="{FF2B5EF4-FFF2-40B4-BE49-F238E27FC236}">
                <a16:creationId xmlns:a16="http://schemas.microsoft.com/office/drawing/2014/main" id="{1CBC4EC3-ADE1-2CDE-21AB-B4FB2E0FBE67}"/>
              </a:ext>
            </a:extLst>
          </p:cNvPr>
          <p:cNvCxnSpPr>
            <a:cxnSpLocks/>
          </p:cNvCxnSpPr>
          <p:nvPr/>
        </p:nvCxnSpPr>
        <p:spPr>
          <a:xfrm>
            <a:off x="5653196" y="4378143"/>
            <a:ext cx="526690" cy="42207"/>
          </a:xfrm>
          <a:prstGeom prst="line">
            <a:avLst/>
          </a:prstGeom>
          <a:ln w="15875">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5D3BF7E4-A7EA-F3F6-BBB9-64B67ED60838}"/>
              </a:ext>
            </a:extLst>
          </p:cNvPr>
          <p:cNvCxnSpPr>
            <a:cxnSpLocks/>
          </p:cNvCxnSpPr>
          <p:nvPr/>
        </p:nvCxnSpPr>
        <p:spPr>
          <a:xfrm>
            <a:off x="7102348" y="4159148"/>
            <a:ext cx="0" cy="664265"/>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57" name="左大括号 56">
            <a:extLst>
              <a:ext uri="{FF2B5EF4-FFF2-40B4-BE49-F238E27FC236}">
                <a16:creationId xmlns:a16="http://schemas.microsoft.com/office/drawing/2014/main" id="{37D1BDB7-6A52-0896-08EE-2820EC82B64A}"/>
              </a:ext>
            </a:extLst>
          </p:cNvPr>
          <p:cNvSpPr/>
          <p:nvPr/>
        </p:nvSpPr>
        <p:spPr>
          <a:xfrm rot="5400000">
            <a:off x="7362097" y="2292662"/>
            <a:ext cx="250023" cy="3383545"/>
          </a:xfrm>
          <a:prstGeom prst="leftBrace">
            <a:avLst>
              <a:gd name="adj1" fmla="val 0"/>
              <a:gd name="adj2" fmla="val 48706"/>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sz="1100"/>
          </a:p>
        </p:txBody>
      </p:sp>
      <p:cxnSp>
        <p:nvCxnSpPr>
          <p:cNvPr id="58" name="直接连接符 57">
            <a:extLst>
              <a:ext uri="{FF2B5EF4-FFF2-40B4-BE49-F238E27FC236}">
                <a16:creationId xmlns:a16="http://schemas.microsoft.com/office/drawing/2014/main" id="{586B1F55-715E-AF03-994E-12734BA92AAB}"/>
              </a:ext>
            </a:extLst>
          </p:cNvPr>
          <p:cNvCxnSpPr>
            <a:cxnSpLocks/>
          </p:cNvCxnSpPr>
          <p:nvPr/>
        </p:nvCxnSpPr>
        <p:spPr>
          <a:xfrm flipV="1">
            <a:off x="7518800" y="3648964"/>
            <a:ext cx="828968" cy="151105"/>
          </a:xfrm>
          <a:prstGeom prst="line">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475CB319-CD28-7BD5-1C63-68F8191E531E}"/>
              </a:ext>
            </a:extLst>
          </p:cNvPr>
          <p:cNvSpPr txBox="1"/>
          <p:nvPr/>
        </p:nvSpPr>
        <p:spPr>
          <a:xfrm>
            <a:off x="8131068" y="3199940"/>
            <a:ext cx="1228779" cy="549949"/>
          </a:xfrm>
          <a:prstGeom prst="rect">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rgbClr val="558ED5"/>
                </a:solidFill>
              </a:rPr>
              <a:t>2021</a:t>
            </a:r>
            <a:r>
              <a:rPr lang="zh-CN" altLang="en-US" sz="1100" dirty="0">
                <a:solidFill>
                  <a:srgbClr val="558ED5"/>
                </a:solidFill>
              </a:rPr>
              <a:t>年</a:t>
            </a:r>
            <a:r>
              <a:rPr lang="en-US" altLang="zh-CN" sz="1100" dirty="0">
                <a:solidFill>
                  <a:srgbClr val="558ED5"/>
                </a:solidFill>
              </a:rPr>
              <a:t>12</a:t>
            </a:r>
            <a:r>
              <a:rPr lang="zh-CN" altLang="en-US" sz="1100" dirty="0">
                <a:solidFill>
                  <a:srgbClr val="558ED5"/>
                </a:solidFill>
              </a:rPr>
              <a:t>月</a:t>
            </a:r>
            <a:r>
              <a:rPr lang="en-US" altLang="zh-CN" sz="1100" dirty="0">
                <a:solidFill>
                  <a:srgbClr val="558ED5"/>
                </a:solidFill>
              </a:rPr>
              <a:t>-</a:t>
            </a:r>
            <a:r>
              <a:rPr lang="en-US" altLang="zh-CN" sz="1100" b="1" dirty="0">
                <a:solidFill>
                  <a:srgbClr val="558ED5"/>
                </a:solidFill>
              </a:rPr>
              <a:t>2024</a:t>
            </a:r>
            <a:r>
              <a:rPr lang="zh-CN" altLang="en-US" sz="1100" b="1" dirty="0">
                <a:solidFill>
                  <a:srgbClr val="558ED5"/>
                </a:solidFill>
              </a:rPr>
              <a:t>年</a:t>
            </a:r>
            <a:r>
              <a:rPr lang="en-US" altLang="zh-CN" sz="1100" b="1" dirty="0">
                <a:solidFill>
                  <a:srgbClr val="558ED5"/>
                </a:solidFill>
              </a:rPr>
              <a:t>6</a:t>
            </a:r>
            <a:r>
              <a:rPr lang="zh-CN" altLang="en-US" sz="1100" b="1" dirty="0">
                <a:solidFill>
                  <a:srgbClr val="558ED5"/>
                </a:solidFill>
              </a:rPr>
              <a:t>月冻结</a:t>
            </a:r>
          </a:p>
          <a:p>
            <a:pPr algn="ctr"/>
            <a:r>
              <a:rPr lang="en-US" altLang="zh-CN" sz="1100" dirty="0">
                <a:solidFill>
                  <a:srgbClr val="558ED5"/>
                </a:solidFill>
              </a:rPr>
              <a:t>Release18</a:t>
            </a:r>
            <a:endParaRPr lang="zh-CN" altLang="en-US" sz="1100" dirty="0">
              <a:solidFill>
                <a:srgbClr val="558ED5"/>
              </a:solidFill>
            </a:endParaRPr>
          </a:p>
        </p:txBody>
      </p:sp>
      <p:cxnSp>
        <p:nvCxnSpPr>
          <p:cNvPr id="51" name="直接箭头连接符 50">
            <a:extLst>
              <a:ext uri="{FF2B5EF4-FFF2-40B4-BE49-F238E27FC236}">
                <a16:creationId xmlns:a16="http://schemas.microsoft.com/office/drawing/2014/main" id="{E28F1ABF-F8FF-434C-8037-882750580463}"/>
              </a:ext>
            </a:extLst>
          </p:cNvPr>
          <p:cNvCxnSpPr>
            <a:cxnSpLocks/>
          </p:cNvCxnSpPr>
          <p:nvPr/>
        </p:nvCxnSpPr>
        <p:spPr>
          <a:xfrm>
            <a:off x="9054119" y="4154373"/>
            <a:ext cx="9808" cy="949863"/>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52" name="文本框 30">
            <a:extLst>
              <a:ext uri="{FF2B5EF4-FFF2-40B4-BE49-F238E27FC236}">
                <a16:creationId xmlns:a16="http://schemas.microsoft.com/office/drawing/2014/main" id="{42FB986D-2DFB-4766-9263-451F87181BD8}"/>
              </a:ext>
            </a:extLst>
          </p:cNvPr>
          <p:cNvSpPr txBox="1"/>
          <p:nvPr/>
        </p:nvSpPr>
        <p:spPr>
          <a:xfrm>
            <a:off x="8162732" y="5120260"/>
            <a:ext cx="1782774" cy="691003"/>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2023</a:t>
            </a:r>
            <a:r>
              <a:rPr lang="zh-CN" altLang="en-US" sz="1100" dirty="0">
                <a:solidFill>
                  <a:srgbClr val="000000"/>
                </a:solidFill>
              </a:rPr>
              <a:t>年</a:t>
            </a:r>
            <a:r>
              <a:rPr lang="en-US" altLang="zh-CN" sz="1100" dirty="0">
                <a:solidFill>
                  <a:srgbClr val="000000"/>
                </a:solidFill>
              </a:rPr>
              <a:t>2</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23.700-29</a:t>
            </a:r>
            <a:r>
              <a:rPr lang="zh-CN" altLang="en-US" sz="1100" dirty="0">
                <a:solidFill>
                  <a:srgbClr val="000000"/>
                </a:solidFill>
              </a:rPr>
              <a:t> </a:t>
            </a:r>
            <a:r>
              <a:rPr lang="en-US" altLang="zh-CN" sz="1100" dirty="0">
                <a:solidFill>
                  <a:srgbClr val="000000"/>
                </a:solidFill>
              </a:rPr>
              <a:t>(R19</a:t>
            </a:r>
            <a:r>
              <a:rPr lang="zh-CN" altLang="en-US" sz="1100" dirty="0">
                <a:solidFill>
                  <a:srgbClr val="000000"/>
                </a:solidFill>
              </a:rPr>
              <a:t>开始</a:t>
            </a:r>
            <a:r>
              <a:rPr lang="en-US" altLang="zh-CN" sz="1100" dirty="0">
                <a:solidFill>
                  <a:srgbClr val="000000"/>
                </a:solidFill>
              </a:rPr>
              <a:t>)</a:t>
            </a:r>
            <a:r>
              <a:rPr lang="zh-CN" altLang="en-US" sz="1100" dirty="0">
                <a:solidFill>
                  <a:srgbClr val="000000"/>
                </a:solidFill>
              </a:rPr>
              <a:t>研究</a:t>
            </a:r>
            <a:r>
              <a:rPr lang="en-US" altLang="zh-CN" sz="1100" dirty="0">
                <a:solidFill>
                  <a:srgbClr val="000000"/>
                </a:solidFill>
              </a:rPr>
              <a:t>5G</a:t>
            </a:r>
            <a:r>
              <a:rPr lang="zh-CN" altLang="en-US" sz="1100" dirty="0">
                <a:solidFill>
                  <a:srgbClr val="000000"/>
                </a:solidFill>
              </a:rPr>
              <a:t>架构中卫星组件集成</a:t>
            </a:r>
            <a:endParaRPr lang="en-US" altLang="zh-CN" sz="1100" dirty="0">
              <a:solidFill>
                <a:srgbClr val="000000"/>
              </a:solidFill>
            </a:endParaRPr>
          </a:p>
        </p:txBody>
      </p:sp>
      <p:sp>
        <p:nvSpPr>
          <p:cNvPr id="60" name="左大括号 59">
            <a:extLst>
              <a:ext uri="{FF2B5EF4-FFF2-40B4-BE49-F238E27FC236}">
                <a16:creationId xmlns:a16="http://schemas.microsoft.com/office/drawing/2014/main" id="{366BEBFB-36BB-4178-B912-C0BA05BCB546}"/>
              </a:ext>
            </a:extLst>
          </p:cNvPr>
          <p:cNvSpPr/>
          <p:nvPr/>
        </p:nvSpPr>
        <p:spPr>
          <a:xfrm rot="16200000">
            <a:off x="9203979" y="2987173"/>
            <a:ext cx="211803" cy="2570136"/>
          </a:xfrm>
          <a:prstGeom prst="leftBrace">
            <a:avLst>
              <a:gd name="adj1" fmla="val 0"/>
              <a:gd name="adj2" fmla="val 48706"/>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sz="1100"/>
          </a:p>
        </p:txBody>
      </p:sp>
      <p:cxnSp>
        <p:nvCxnSpPr>
          <p:cNvPr id="61" name="直接连接符 60">
            <a:extLst>
              <a:ext uri="{FF2B5EF4-FFF2-40B4-BE49-F238E27FC236}">
                <a16:creationId xmlns:a16="http://schemas.microsoft.com/office/drawing/2014/main" id="{670BE527-9327-4491-AD38-7786B073F4C2}"/>
              </a:ext>
            </a:extLst>
          </p:cNvPr>
          <p:cNvCxnSpPr>
            <a:cxnSpLocks/>
            <a:stCxn id="60" idx="1"/>
          </p:cNvCxnSpPr>
          <p:nvPr/>
        </p:nvCxnSpPr>
        <p:spPr>
          <a:xfrm>
            <a:off x="9276623" y="4378143"/>
            <a:ext cx="518028" cy="62156"/>
          </a:xfrm>
          <a:prstGeom prst="line">
            <a:avLst/>
          </a:prstGeom>
          <a:ln w="158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4" name="文本框 30">
            <a:extLst>
              <a:ext uri="{FF2B5EF4-FFF2-40B4-BE49-F238E27FC236}">
                <a16:creationId xmlns:a16="http://schemas.microsoft.com/office/drawing/2014/main" id="{AE10C5A9-CB60-4948-AD08-B5BAF2EB0933}"/>
              </a:ext>
            </a:extLst>
          </p:cNvPr>
          <p:cNvSpPr txBox="1"/>
          <p:nvPr/>
        </p:nvSpPr>
        <p:spPr>
          <a:xfrm>
            <a:off x="8996462" y="2293325"/>
            <a:ext cx="1288950" cy="770009"/>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2024</a:t>
            </a:r>
            <a:r>
              <a:rPr lang="zh-CN" altLang="en-US" sz="1100" dirty="0">
                <a:solidFill>
                  <a:srgbClr val="000000"/>
                </a:solidFill>
              </a:rPr>
              <a:t>年</a:t>
            </a:r>
            <a:r>
              <a:rPr lang="en-US" altLang="zh-CN" sz="1100" dirty="0">
                <a:solidFill>
                  <a:srgbClr val="000000"/>
                </a:solidFill>
              </a:rPr>
              <a:t>3</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33.700</a:t>
            </a:r>
            <a:r>
              <a:rPr lang="zh-CN" altLang="en-US" sz="1100" dirty="0">
                <a:solidFill>
                  <a:srgbClr val="000000"/>
                </a:solidFill>
              </a:rPr>
              <a:t> </a:t>
            </a:r>
            <a:r>
              <a:rPr lang="en-US" altLang="zh-CN" sz="1100" dirty="0">
                <a:solidFill>
                  <a:srgbClr val="000000"/>
                </a:solidFill>
              </a:rPr>
              <a:t>(R19)</a:t>
            </a:r>
          </a:p>
          <a:p>
            <a:pPr algn="ctr"/>
            <a:r>
              <a:rPr lang="zh-CN" altLang="en-US" sz="1100" dirty="0">
                <a:solidFill>
                  <a:srgbClr val="000000"/>
                </a:solidFill>
              </a:rPr>
              <a:t>开始研究</a:t>
            </a:r>
            <a:r>
              <a:rPr lang="en-US" altLang="zh-CN" sz="1100" dirty="0">
                <a:solidFill>
                  <a:srgbClr val="000000"/>
                </a:solidFill>
              </a:rPr>
              <a:t>5G</a:t>
            </a:r>
            <a:r>
              <a:rPr lang="zh-CN" altLang="en-US" sz="1100" dirty="0">
                <a:solidFill>
                  <a:srgbClr val="000000"/>
                </a:solidFill>
              </a:rPr>
              <a:t>卫星接入安全方面</a:t>
            </a:r>
            <a:endParaRPr lang="en-US" altLang="zh-CN" sz="1100" dirty="0">
              <a:solidFill>
                <a:srgbClr val="000000"/>
              </a:solidFill>
            </a:endParaRPr>
          </a:p>
        </p:txBody>
      </p:sp>
      <p:sp>
        <p:nvSpPr>
          <p:cNvPr id="53" name="文本框 52">
            <a:extLst>
              <a:ext uri="{FF2B5EF4-FFF2-40B4-BE49-F238E27FC236}">
                <a16:creationId xmlns:a16="http://schemas.microsoft.com/office/drawing/2014/main" id="{4B81F43E-21C1-4298-A9B4-96540A7DCA88}"/>
              </a:ext>
            </a:extLst>
          </p:cNvPr>
          <p:cNvSpPr txBox="1"/>
          <p:nvPr/>
        </p:nvSpPr>
        <p:spPr>
          <a:xfrm>
            <a:off x="9359050" y="4518290"/>
            <a:ext cx="875922" cy="395476"/>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chemeClr val="accent4">
                    <a:lumMod val="75000"/>
                  </a:schemeClr>
                </a:solidFill>
              </a:rPr>
              <a:t>2022</a:t>
            </a:r>
            <a:r>
              <a:rPr lang="zh-CN" altLang="en-US" sz="1100" dirty="0">
                <a:solidFill>
                  <a:schemeClr val="accent4">
                    <a:lumMod val="75000"/>
                  </a:schemeClr>
                </a:solidFill>
              </a:rPr>
              <a:t>年</a:t>
            </a:r>
            <a:r>
              <a:rPr lang="en-US" altLang="zh-CN" sz="1100" dirty="0">
                <a:solidFill>
                  <a:schemeClr val="accent4">
                    <a:lumMod val="75000"/>
                  </a:schemeClr>
                </a:solidFill>
              </a:rPr>
              <a:t>-</a:t>
            </a:r>
          </a:p>
          <a:p>
            <a:pPr algn="ctr"/>
            <a:r>
              <a:rPr lang="en-US" altLang="zh-CN" sz="1100" dirty="0">
                <a:solidFill>
                  <a:schemeClr val="accent4">
                    <a:lumMod val="75000"/>
                  </a:schemeClr>
                </a:solidFill>
              </a:rPr>
              <a:t>Release 19</a:t>
            </a:r>
          </a:p>
        </p:txBody>
      </p:sp>
      <p:sp>
        <p:nvSpPr>
          <p:cNvPr id="55" name="文本框 54">
            <a:extLst>
              <a:ext uri="{FF2B5EF4-FFF2-40B4-BE49-F238E27FC236}">
                <a16:creationId xmlns:a16="http://schemas.microsoft.com/office/drawing/2014/main" id="{68274D0D-9F19-E02C-4C01-74A72314DA64}"/>
              </a:ext>
            </a:extLst>
          </p:cNvPr>
          <p:cNvSpPr txBox="1"/>
          <p:nvPr/>
        </p:nvSpPr>
        <p:spPr>
          <a:xfrm>
            <a:off x="5749426" y="4430781"/>
            <a:ext cx="1671242" cy="392632"/>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rgbClr val="CC66FF"/>
                </a:solidFill>
              </a:rPr>
              <a:t>2019</a:t>
            </a:r>
            <a:r>
              <a:rPr lang="zh-CN" altLang="en-US" sz="1100" dirty="0">
                <a:solidFill>
                  <a:srgbClr val="CC66FF"/>
                </a:solidFill>
              </a:rPr>
              <a:t>年</a:t>
            </a:r>
            <a:r>
              <a:rPr lang="en-US" altLang="zh-CN" sz="1100" dirty="0">
                <a:solidFill>
                  <a:srgbClr val="CC66FF"/>
                </a:solidFill>
              </a:rPr>
              <a:t>12</a:t>
            </a:r>
            <a:r>
              <a:rPr lang="zh-CN" altLang="en-US" sz="1100" dirty="0">
                <a:solidFill>
                  <a:srgbClr val="CC66FF"/>
                </a:solidFill>
              </a:rPr>
              <a:t>月</a:t>
            </a:r>
            <a:r>
              <a:rPr lang="en-US" altLang="zh-CN" sz="1100" dirty="0">
                <a:solidFill>
                  <a:srgbClr val="CC66FF"/>
                </a:solidFill>
              </a:rPr>
              <a:t>-2022</a:t>
            </a:r>
            <a:r>
              <a:rPr lang="zh-CN" altLang="en-US" sz="1100" dirty="0">
                <a:solidFill>
                  <a:srgbClr val="CC66FF"/>
                </a:solidFill>
              </a:rPr>
              <a:t>年</a:t>
            </a:r>
            <a:r>
              <a:rPr lang="en-US" altLang="zh-CN" sz="1100" dirty="0">
                <a:solidFill>
                  <a:srgbClr val="CC66FF"/>
                </a:solidFill>
              </a:rPr>
              <a:t>6</a:t>
            </a:r>
            <a:r>
              <a:rPr lang="zh-CN" altLang="en-US" sz="1100" dirty="0">
                <a:solidFill>
                  <a:srgbClr val="CC66FF"/>
                </a:solidFill>
              </a:rPr>
              <a:t>月</a:t>
            </a:r>
            <a:endParaRPr lang="en-US" altLang="zh-CN" sz="1100" dirty="0">
              <a:solidFill>
                <a:srgbClr val="CC66FF"/>
              </a:solidFill>
            </a:endParaRPr>
          </a:p>
          <a:p>
            <a:pPr algn="ctr"/>
            <a:r>
              <a:rPr lang="en-US" altLang="zh-CN" sz="1100" dirty="0">
                <a:solidFill>
                  <a:srgbClr val="CC66FF"/>
                </a:solidFill>
              </a:rPr>
              <a:t>Release17</a:t>
            </a:r>
            <a:endParaRPr lang="zh-CN" altLang="en-US" sz="1100" dirty="0">
              <a:solidFill>
                <a:srgbClr val="CC66FF"/>
              </a:solidFill>
            </a:endParaRPr>
          </a:p>
        </p:txBody>
      </p:sp>
      <p:cxnSp>
        <p:nvCxnSpPr>
          <p:cNvPr id="48" name="直接箭头连接符 47">
            <a:extLst>
              <a:ext uri="{FF2B5EF4-FFF2-40B4-BE49-F238E27FC236}">
                <a16:creationId xmlns:a16="http://schemas.microsoft.com/office/drawing/2014/main" id="{F9787BF0-5645-A9DA-FC0D-119650790191}"/>
              </a:ext>
            </a:extLst>
          </p:cNvPr>
          <p:cNvCxnSpPr>
            <a:cxnSpLocks/>
          </p:cNvCxnSpPr>
          <p:nvPr/>
        </p:nvCxnSpPr>
        <p:spPr>
          <a:xfrm flipH="1">
            <a:off x="8149505" y="2867570"/>
            <a:ext cx="3571" cy="1260000"/>
          </a:xfrm>
          <a:prstGeom prst="straightConnector1">
            <a:avLst/>
          </a:prstGeom>
          <a:ln w="12700">
            <a:solidFill>
              <a:srgbClr val="00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箭头连接符 64">
            <a:extLst>
              <a:ext uri="{FF2B5EF4-FFF2-40B4-BE49-F238E27FC236}">
                <a16:creationId xmlns:a16="http://schemas.microsoft.com/office/drawing/2014/main" id="{255D9A1C-BAF4-4CB5-A140-777B0C91DC14}"/>
              </a:ext>
            </a:extLst>
          </p:cNvPr>
          <p:cNvCxnSpPr>
            <a:cxnSpLocks/>
          </p:cNvCxnSpPr>
          <p:nvPr/>
        </p:nvCxnSpPr>
        <p:spPr>
          <a:xfrm flipH="1" flipV="1">
            <a:off x="9599809" y="3170871"/>
            <a:ext cx="3572" cy="940525"/>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63" name="标题 1">
            <a:extLst>
              <a:ext uri="{FF2B5EF4-FFF2-40B4-BE49-F238E27FC236}">
                <a16:creationId xmlns:a16="http://schemas.microsoft.com/office/drawing/2014/main" id="{B91B0BBF-3AA2-4917-83BF-472BB32D7630}"/>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sp>
        <p:nvSpPr>
          <p:cNvPr id="62" name="左大括号 61">
            <a:extLst>
              <a:ext uri="{FF2B5EF4-FFF2-40B4-BE49-F238E27FC236}">
                <a16:creationId xmlns:a16="http://schemas.microsoft.com/office/drawing/2014/main" id="{F178A16F-0AE2-40DA-9A85-94E7BCE93309}"/>
              </a:ext>
            </a:extLst>
          </p:cNvPr>
          <p:cNvSpPr/>
          <p:nvPr/>
        </p:nvSpPr>
        <p:spPr>
          <a:xfrm rot="5400000">
            <a:off x="10533606" y="3128129"/>
            <a:ext cx="236265" cy="1762622"/>
          </a:xfrm>
          <a:prstGeom prst="leftBrace">
            <a:avLst>
              <a:gd name="adj1" fmla="val 0"/>
              <a:gd name="adj2" fmla="val 48706"/>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endParaRPr lang="zh-CN" altLang="en-US" sz="1100"/>
          </a:p>
        </p:txBody>
      </p:sp>
      <p:cxnSp>
        <p:nvCxnSpPr>
          <p:cNvPr id="66" name="直接连接符 65">
            <a:extLst>
              <a:ext uri="{FF2B5EF4-FFF2-40B4-BE49-F238E27FC236}">
                <a16:creationId xmlns:a16="http://schemas.microsoft.com/office/drawing/2014/main" id="{75C502B9-A543-4D13-9609-2FC0A36F5172}"/>
              </a:ext>
            </a:extLst>
          </p:cNvPr>
          <p:cNvCxnSpPr>
            <a:cxnSpLocks/>
          </p:cNvCxnSpPr>
          <p:nvPr/>
        </p:nvCxnSpPr>
        <p:spPr>
          <a:xfrm>
            <a:off x="10142014" y="3849782"/>
            <a:ext cx="518028" cy="62156"/>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C7D4CC2D-892D-4F71-96FF-0C648A5BB15B}"/>
              </a:ext>
            </a:extLst>
          </p:cNvPr>
          <p:cNvSpPr txBox="1"/>
          <p:nvPr/>
        </p:nvSpPr>
        <p:spPr>
          <a:xfrm>
            <a:off x="9671618" y="3406219"/>
            <a:ext cx="993809" cy="395476"/>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altLang="zh-CN" sz="1100" dirty="0">
                <a:solidFill>
                  <a:schemeClr val="accent2"/>
                </a:solidFill>
              </a:rPr>
              <a:t>2024</a:t>
            </a:r>
            <a:r>
              <a:rPr lang="zh-CN" altLang="en-US" sz="1100" dirty="0">
                <a:solidFill>
                  <a:schemeClr val="accent2"/>
                </a:solidFill>
              </a:rPr>
              <a:t>年</a:t>
            </a:r>
            <a:r>
              <a:rPr lang="en-US" altLang="zh-CN" sz="1100" dirty="0">
                <a:solidFill>
                  <a:schemeClr val="accent2"/>
                </a:solidFill>
              </a:rPr>
              <a:t>12</a:t>
            </a:r>
            <a:r>
              <a:rPr lang="zh-CN" altLang="en-US" sz="1100" dirty="0">
                <a:solidFill>
                  <a:schemeClr val="accent2"/>
                </a:solidFill>
              </a:rPr>
              <a:t>月</a:t>
            </a:r>
            <a:r>
              <a:rPr lang="en-US" altLang="zh-CN" sz="1100" dirty="0">
                <a:solidFill>
                  <a:schemeClr val="accent2"/>
                </a:solidFill>
              </a:rPr>
              <a:t>-</a:t>
            </a:r>
          </a:p>
          <a:p>
            <a:pPr algn="ctr"/>
            <a:r>
              <a:rPr lang="en-US" altLang="zh-CN" sz="1100" dirty="0">
                <a:solidFill>
                  <a:schemeClr val="accent2"/>
                </a:solidFill>
              </a:rPr>
              <a:t>Release 20</a:t>
            </a:r>
          </a:p>
        </p:txBody>
      </p:sp>
      <p:sp>
        <p:nvSpPr>
          <p:cNvPr id="69" name="文本框 30">
            <a:extLst>
              <a:ext uri="{FF2B5EF4-FFF2-40B4-BE49-F238E27FC236}">
                <a16:creationId xmlns:a16="http://schemas.microsoft.com/office/drawing/2014/main" id="{1A9CEC01-5428-4B10-AD44-144AD9259903}"/>
              </a:ext>
            </a:extLst>
          </p:cNvPr>
          <p:cNvSpPr txBox="1"/>
          <p:nvPr/>
        </p:nvSpPr>
        <p:spPr>
          <a:xfrm>
            <a:off x="9855989" y="5092991"/>
            <a:ext cx="1964647" cy="960469"/>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o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altLang="zh-CN" sz="1100" dirty="0">
                <a:solidFill>
                  <a:srgbClr val="000000"/>
                </a:solidFill>
              </a:rPr>
              <a:t>2025</a:t>
            </a:r>
            <a:r>
              <a:rPr lang="zh-CN" altLang="en-US" sz="1100" dirty="0">
                <a:solidFill>
                  <a:srgbClr val="000000"/>
                </a:solidFill>
              </a:rPr>
              <a:t>年</a:t>
            </a:r>
            <a:r>
              <a:rPr lang="en-US" altLang="zh-CN" sz="1100" dirty="0">
                <a:solidFill>
                  <a:srgbClr val="000000"/>
                </a:solidFill>
              </a:rPr>
              <a:t>6</a:t>
            </a:r>
            <a:r>
              <a:rPr lang="zh-CN" altLang="en-US" sz="1100" dirty="0">
                <a:solidFill>
                  <a:srgbClr val="000000"/>
                </a:solidFill>
              </a:rPr>
              <a:t>月</a:t>
            </a:r>
            <a:endParaRPr lang="en-US" altLang="zh-CN" sz="1100" dirty="0">
              <a:solidFill>
                <a:srgbClr val="000000"/>
              </a:solidFill>
            </a:endParaRPr>
          </a:p>
          <a:p>
            <a:pPr algn="ctr"/>
            <a:r>
              <a:rPr lang="en-US" altLang="zh-CN" sz="1100" dirty="0">
                <a:solidFill>
                  <a:srgbClr val="000000"/>
                </a:solidFill>
              </a:rPr>
              <a:t>TR 23.700</a:t>
            </a:r>
            <a:r>
              <a:rPr lang="zh-CN" altLang="en-US" sz="1100" dirty="0">
                <a:solidFill>
                  <a:srgbClr val="000000"/>
                </a:solidFill>
              </a:rPr>
              <a:t> </a:t>
            </a:r>
            <a:r>
              <a:rPr lang="en-US" altLang="zh-CN" sz="1100" dirty="0">
                <a:solidFill>
                  <a:srgbClr val="000000"/>
                </a:solidFill>
              </a:rPr>
              <a:t>(R20)</a:t>
            </a:r>
            <a:r>
              <a:rPr lang="zh-CN" altLang="en-US" sz="1100" dirty="0">
                <a:solidFill>
                  <a:srgbClr val="000000"/>
                </a:solidFill>
              </a:rPr>
              <a:t>研究</a:t>
            </a:r>
            <a:r>
              <a:rPr lang="en-US" altLang="zh-CN" sz="1100" dirty="0">
                <a:solidFill>
                  <a:srgbClr val="000000"/>
                </a:solidFill>
              </a:rPr>
              <a:t>NB-IoT GEO</a:t>
            </a:r>
            <a:r>
              <a:rPr lang="zh-CN" altLang="zh-CN" sz="1100" dirty="0">
                <a:solidFill>
                  <a:srgbClr val="000000"/>
                </a:solidFill>
              </a:rPr>
              <a:t>场景下</a:t>
            </a:r>
            <a:r>
              <a:rPr lang="en-US" altLang="zh-CN" sz="1100" dirty="0">
                <a:solidFill>
                  <a:srgbClr val="000000"/>
                </a:solidFill>
              </a:rPr>
              <a:t>IMS</a:t>
            </a:r>
            <a:r>
              <a:rPr lang="zh-CN" altLang="zh-CN" sz="1100" dirty="0">
                <a:solidFill>
                  <a:srgbClr val="000000"/>
                </a:solidFill>
              </a:rPr>
              <a:t>语音通话</a:t>
            </a:r>
            <a:r>
              <a:rPr lang="zh-CN" altLang="en-US" sz="1100" dirty="0">
                <a:solidFill>
                  <a:srgbClr val="000000"/>
                </a:solidFill>
              </a:rPr>
              <a:t>，以及</a:t>
            </a:r>
            <a:r>
              <a:rPr lang="en-US" altLang="zh-CN" sz="1100" kern="100" dirty="0">
                <a:effectLst/>
                <a:latin typeface="Times New Roman" panose="02020603050405020304" pitchFamily="18" charset="0"/>
                <a:ea typeface="宋体" panose="02010600030101010101" pitchFamily="2" charset="-122"/>
                <a:cs typeface="Times New Roman" panose="02020603050405020304" pitchFamily="18" charset="0"/>
              </a:rPr>
              <a:t>NR NTN</a:t>
            </a:r>
            <a:r>
              <a:rPr lang="zh-CN" altLang="zh-CN" sz="1100" kern="100" dirty="0">
                <a:effectLst/>
                <a:latin typeface="Times New Roman" panose="02020603050405020304" pitchFamily="18" charset="0"/>
                <a:ea typeface="宋体" panose="02010600030101010101" pitchFamily="2" charset="-122"/>
                <a:cs typeface="Times New Roman" panose="02020603050405020304" pitchFamily="18" charset="0"/>
              </a:rPr>
              <a:t>场景下</a:t>
            </a:r>
            <a:r>
              <a:rPr lang="en-US" altLang="zh-CN" sz="1100" kern="100" dirty="0">
                <a:effectLst/>
                <a:latin typeface="Times New Roman" panose="02020603050405020304" pitchFamily="18" charset="0"/>
                <a:ea typeface="宋体" panose="02010600030101010101" pitchFamily="2" charset="-122"/>
                <a:cs typeface="Times New Roman" panose="02020603050405020304" pitchFamily="18" charset="0"/>
              </a:rPr>
              <a:t>UE-NGSO</a:t>
            </a:r>
            <a:r>
              <a:rPr lang="zh-CN" altLang="zh-CN" sz="1100" kern="100" dirty="0">
                <a:effectLst/>
                <a:latin typeface="Times New Roman" panose="02020603050405020304" pitchFamily="18" charset="0"/>
                <a:ea typeface="宋体" panose="02010600030101010101" pitchFamily="2" charset="-122"/>
                <a:cs typeface="Times New Roman" panose="02020603050405020304" pitchFamily="18" charset="0"/>
              </a:rPr>
              <a:t>卫星</a:t>
            </a:r>
            <a:r>
              <a:rPr lang="en-US" altLang="zh-CN" sz="1100" kern="100" dirty="0">
                <a:effectLst/>
                <a:latin typeface="Times New Roman" panose="02020603050405020304" pitchFamily="18" charset="0"/>
                <a:ea typeface="宋体" panose="02010600030101010101" pitchFamily="2" charset="-122"/>
                <a:cs typeface="Times New Roman" panose="02020603050405020304" pitchFamily="18" charset="0"/>
              </a:rPr>
              <a:t>-UE</a:t>
            </a:r>
            <a:r>
              <a:rPr lang="zh-CN" altLang="zh-CN" sz="1100" kern="100" dirty="0">
                <a:effectLst/>
                <a:latin typeface="Times New Roman" panose="02020603050405020304" pitchFamily="18" charset="0"/>
                <a:ea typeface="宋体" panose="02010600030101010101" pitchFamily="2" charset="-122"/>
                <a:cs typeface="Times New Roman" panose="02020603050405020304" pitchFamily="18" charset="0"/>
              </a:rPr>
              <a:t>通信</a:t>
            </a:r>
            <a:endParaRPr lang="en-US" altLang="zh-CN" sz="1100" dirty="0">
              <a:solidFill>
                <a:srgbClr val="000000"/>
              </a:solidFill>
            </a:endParaRPr>
          </a:p>
        </p:txBody>
      </p:sp>
      <p:cxnSp>
        <p:nvCxnSpPr>
          <p:cNvPr id="70" name="直接箭头连接符 69">
            <a:extLst>
              <a:ext uri="{FF2B5EF4-FFF2-40B4-BE49-F238E27FC236}">
                <a16:creationId xmlns:a16="http://schemas.microsoft.com/office/drawing/2014/main" id="{0497CC50-85FB-45A8-A9D1-3E1F8E3AF9E6}"/>
              </a:ext>
            </a:extLst>
          </p:cNvPr>
          <p:cNvCxnSpPr>
            <a:cxnSpLocks/>
          </p:cNvCxnSpPr>
          <p:nvPr/>
        </p:nvCxnSpPr>
        <p:spPr>
          <a:xfrm>
            <a:off x="10392764" y="4170397"/>
            <a:ext cx="9808" cy="949863"/>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R15 </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业务场景（</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TR 38.311</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a:t>
            </a:r>
          </a:p>
        </p:txBody>
      </p:sp>
      <p:sp>
        <p:nvSpPr>
          <p:cNvPr id="14" name="标题 1">
            <a:extLst>
              <a:ext uri="{FF2B5EF4-FFF2-40B4-BE49-F238E27FC236}">
                <a16:creationId xmlns:a16="http://schemas.microsoft.com/office/drawing/2014/main" id="{012758A0-B6E6-4B9E-85DA-6AB0EB902F38}"/>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sp>
        <p:nvSpPr>
          <p:cNvPr id="16" name="圆角矩形 3">
            <a:extLst>
              <a:ext uri="{FF2B5EF4-FFF2-40B4-BE49-F238E27FC236}">
                <a16:creationId xmlns:a16="http://schemas.microsoft.com/office/drawing/2014/main" id="{70F51B0E-A32A-4E91-96E5-10AA1641FDB4}"/>
              </a:ext>
            </a:extLst>
          </p:cNvPr>
          <p:cNvSpPr>
            <a:spLocks noChangeArrowheads="1"/>
          </p:cNvSpPr>
          <p:nvPr/>
        </p:nvSpPr>
        <p:spPr bwMode="auto">
          <a:xfrm>
            <a:off x="980089" y="2156209"/>
            <a:ext cx="10231821" cy="1071767"/>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pic>
        <p:nvPicPr>
          <p:cNvPr id="17" name="圆角矩形 5">
            <a:extLst>
              <a:ext uri="{FF2B5EF4-FFF2-40B4-BE49-F238E27FC236}">
                <a16:creationId xmlns:a16="http://schemas.microsoft.com/office/drawing/2014/main" id="{5C5DC0AC-F26F-4927-B3A5-DC6EDECC148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683" y="1683516"/>
            <a:ext cx="4042945"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a:extLst>
              <a:ext uri="{FF2B5EF4-FFF2-40B4-BE49-F238E27FC236}">
                <a16:creationId xmlns:a16="http://schemas.microsoft.com/office/drawing/2014/main" id="{00713CAD-BD0B-46B9-8BBB-227A3B25DF50}"/>
              </a:ext>
            </a:extLst>
          </p:cNvPr>
          <p:cNvSpPr txBox="1">
            <a:spLocks noChangeArrowheads="1"/>
          </p:cNvSpPr>
          <p:nvPr/>
        </p:nvSpPr>
        <p:spPr bwMode="auto">
          <a:xfrm>
            <a:off x="1610148" y="1743837"/>
            <a:ext cx="3747783"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透明转发卫星接入</a:t>
            </a:r>
          </a:p>
        </p:txBody>
      </p:sp>
      <p:sp>
        <p:nvSpPr>
          <p:cNvPr id="19" name="矩形 171">
            <a:extLst>
              <a:ext uri="{FF2B5EF4-FFF2-40B4-BE49-F238E27FC236}">
                <a16:creationId xmlns:a16="http://schemas.microsoft.com/office/drawing/2014/main" id="{A8598CA2-F7AC-44F5-ABE8-83CE03938856}"/>
              </a:ext>
            </a:extLst>
          </p:cNvPr>
          <p:cNvSpPr>
            <a:spLocks noChangeArrowheads="1"/>
          </p:cNvSpPr>
          <p:nvPr/>
        </p:nvSpPr>
        <p:spPr bwMode="auto">
          <a:xfrm>
            <a:off x="1071671" y="2184358"/>
            <a:ext cx="10228265"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透明转发模式下卫星仅作为信号中继，负责接收地面信号后直接变频、放大并转发至目标区域，​​不涉及信号解调、解码或协议处理​​。</a:t>
            </a:r>
          </a:p>
        </p:txBody>
      </p:sp>
      <p:sp>
        <p:nvSpPr>
          <p:cNvPr id="20" name="圆角矩形 3">
            <a:extLst>
              <a:ext uri="{FF2B5EF4-FFF2-40B4-BE49-F238E27FC236}">
                <a16:creationId xmlns:a16="http://schemas.microsoft.com/office/drawing/2014/main" id="{20CF398F-4A02-4941-8B8A-73E120F80921}"/>
              </a:ext>
            </a:extLst>
          </p:cNvPr>
          <p:cNvSpPr>
            <a:spLocks noChangeArrowheads="1"/>
          </p:cNvSpPr>
          <p:nvPr/>
        </p:nvSpPr>
        <p:spPr bwMode="auto">
          <a:xfrm>
            <a:off x="9225215" y="3697282"/>
            <a:ext cx="2481058" cy="1491458"/>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r>
              <a:rPr lang="zh-CN" altLang="en-US" sz="1600" b="1" dirty="0">
                <a:solidFill>
                  <a:srgbClr val="C00000"/>
                </a:solidFill>
                <a:latin typeface="微软雅黑" pitchFamily="34" charset="-122"/>
                <a:ea typeface="微软雅黑" pitchFamily="34" charset="-122"/>
              </a:rPr>
              <a:t>透明转发卫星</a:t>
            </a:r>
            <a:r>
              <a:rPr lang="zh-CN" altLang="en-US" sz="1600" dirty="0">
                <a:solidFill>
                  <a:srgbClr val="C00000"/>
                </a:solidFill>
                <a:latin typeface="微软雅黑" pitchFamily="34" charset="-122"/>
                <a:ea typeface="微软雅黑" pitchFamily="34" charset="-122"/>
              </a:rPr>
              <a:t>：</a:t>
            </a:r>
            <a:r>
              <a:rPr lang="zh-CN" altLang="en-US" sz="1600" dirty="0">
                <a:latin typeface="微软雅黑" pitchFamily="34" charset="-122"/>
                <a:ea typeface="微软雅黑" pitchFamily="34" charset="-122"/>
              </a:rPr>
              <a:t>卫星作为射频中继仅支持低速业务，如语音和短报文，无法实现宽带上网</a:t>
            </a:r>
            <a:endParaRPr lang="en-US" altLang="zh-CN" sz="1600" dirty="0">
              <a:latin typeface="微软雅黑" pitchFamily="34" charset="-122"/>
              <a:ea typeface="微软雅黑" pitchFamily="34" charset="-122"/>
            </a:endParaRPr>
          </a:p>
        </p:txBody>
      </p:sp>
      <p:pic>
        <p:nvPicPr>
          <p:cNvPr id="21" name="Image 5">
            <a:extLst>
              <a:ext uri="{FF2B5EF4-FFF2-40B4-BE49-F238E27FC236}">
                <a16:creationId xmlns:a16="http://schemas.microsoft.com/office/drawing/2014/main" id="{E4815052-5F79-4877-9C6D-3CBD6E6B0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290" y="3214714"/>
            <a:ext cx="7214364" cy="157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1">
            <a:extLst>
              <a:ext uri="{FF2B5EF4-FFF2-40B4-BE49-F238E27FC236}">
                <a16:creationId xmlns:a16="http://schemas.microsoft.com/office/drawing/2014/main" id="{06C25EC8-9C96-419D-BB3F-782AD794DA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628" y="4668016"/>
            <a:ext cx="8881454" cy="195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5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R19 </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业务场景（</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TR 23.700-29</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a:t>
            </a: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980089" y="2214838"/>
            <a:ext cx="10231821" cy="1093110"/>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pic>
        <p:nvPicPr>
          <p:cNvPr id="10" name="圆角矩形 5">
            <a:extLst>
              <a:ext uri="{FF2B5EF4-FFF2-40B4-BE49-F238E27FC236}">
                <a16:creationId xmlns:a16="http://schemas.microsoft.com/office/drawing/2014/main" id="{89AE9B34-B91B-F9A6-737A-F885D4476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797" y="1772372"/>
            <a:ext cx="4042945"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a:extLst>
              <a:ext uri="{FF2B5EF4-FFF2-40B4-BE49-F238E27FC236}">
                <a16:creationId xmlns:a16="http://schemas.microsoft.com/office/drawing/2014/main" id="{2B2F3914-0C41-122A-9256-FB41F93BF7D2}"/>
              </a:ext>
            </a:extLst>
          </p:cNvPr>
          <p:cNvSpPr txBox="1">
            <a:spLocks noChangeArrowheads="1"/>
          </p:cNvSpPr>
          <p:nvPr/>
        </p:nvSpPr>
        <p:spPr bwMode="auto">
          <a:xfrm>
            <a:off x="1625262" y="1832693"/>
            <a:ext cx="3747783"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再生卫星接入</a:t>
            </a: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1071671" y="2254595"/>
            <a:ext cx="1022826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基于再生式卫星接入技术，将基站功能集成到</a:t>
            </a:r>
            <a:r>
              <a:rPr lang="en-US" altLang="zh-CN" sz="2000" dirty="0">
                <a:latin typeface="微软雅黑" pitchFamily="34" charset="-122"/>
                <a:ea typeface="微软雅黑" pitchFamily="34" charset="-122"/>
              </a:rPr>
              <a:t>LEO/MEO</a:t>
            </a:r>
            <a:r>
              <a:rPr lang="zh-CN" altLang="en-US" sz="2000" dirty="0">
                <a:latin typeface="微软雅黑" pitchFamily="34" charset="-122"/>
                <a:ea typeface="微软雅黑" pitchFamily="34" charset="-122"/>
              </a:rPr>
              <a:t>卫星中，使卫星具备直接提供</a:t>
            </a:r>
            <a:r>
              <a:rPr lang="en-US" altLang="zh-CN" sz="2000" dirty="0">
                <a:latin typeface="微软雅黑" pitchFamily="34" charset="-122"/>
                <a:ea typeface="微软雅黑" pitchFamily="34" charset="-122"/>
              </a:rPr>
              <a:t>5G/LTE</a:t>
            </a:r>
            <a:r>
              <a:rPr lang="zh-CN" altLang="en-US" sz="2000" dirty="0">
                <a:latin typeface="微软雅黑" pitchFamily="34" charset="-122"/>
                <a:ea typeface="微软雅黑" pitchFamily="34" charset="-122"/>
              </a:rPr>
              <a:t>接入的能力。</a:t>
            </a:r>
          </a:p>
        </p:txBody>
      </p:sp>
      <p:pic>
        <p:nvPicPr>
          <p:cNvPr id="5" name="图片 4">
            <a:extLst>
              <a:ext uri="{FF2B5EF4-FFF2-40B4-BE49-F238E27FC236}">
                <a16:creationId xmlns:a16="http://schemas.microsoft.com/office/drawing/2014/main" id="{0D9105E9-A0F0-49A8-9370-2B9CCF818CCC}"/>
              </a:ext>
            </a:extLst>
          </p:cNvPr>
          <p:cNvPicPr>
            <a:picLocks noChangeAspect="1"/>
          </p:cNvPicPr>
          <p:nvPr/>
        </p:nvPicPr>
        <p:blipFill>
          <a:blip r:embed="rId5"/>
          <a:stretch>
            <a:fillRect/>
          </a:stretch>
        </p:blipFill>
        <p:spPr>
          <a:xfrm>
            <a:off x="1997262" y="3429000"/>
            <a:ext cx="8377081" cy="2836471"/>
          </a:xfrm>
          <a:prstGeom prst="rect">
            <a:avLst/>
          </a:prstGeom>
        </p:spPr>
      </p:pic>
      <p:sp>
        <p:nvSpPr>
          <p:cNvPr id="13" name="圆角矩形 3">
            <a:extLst>
              <a:ext uri="{FF2B5EF4-FFF2-40B4-BE49-F238E27FC236}">
                <a16:creationId xmlns:a16="http://schemas.microsoft.com/office/drawing/2014/main" id="{91362DB7-B58B-4B6C-905E-B4183A8C68B8}"/>
              </a:ext>
            </a:extLst>
          </p:cNvPr>
          <p:cNvSpPr>
            <a:spLocks noChangeArrowheads="1"/>
          </p:cNvSpPr>
          <p:nvPr/>
        </p:nvSpPr>
        <p:spPr bwMode="auto">
          <a:xfrm>
            <a:off x="1750297" y="6232942"/>
            <a:ext cx="7759521" cy="384196"/>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r>
              <a:rPr lang="zh-CN" altLang="en-US" sz="1600" b="1" dirty="0">
                <a:solidFill>
                  <a:srgbClr val="C00000"/>
                </a:solidFill>
                <a:latin typeface="微软雅黑" pitchFamily="34" charset="-122"/>
                <a:ea typeface="微软雅黑" pitchFamily="34" charset="-122"/>
              </a:rPr>
              <a:t>再生卫星</a:t>
            </a:r>
            <a:r>
              <a:rPr lang="zh-CN" altLang="en-US" sz="1600" dirty="0">
                <a:solidFill>
                  <a:srgbClr val="C00000"/>
                </a:solidFill>
                <a:latin typeface="微软雅黑" pitchFamily="34" charset="-122"/>
                <a:ea typeface="微软雅黑" pitchFamily="34" charset="-122"/>
              </a:rPr>
              <a:t>：</a:t>
            </a:r>
            <a:r>
              <a:rPr lang="zh-CN" altLang="en-US" sz="1600" dirty="0">
                <a:latin typeface="微软雅黑" pitchFamily="34" charset="-122"/>
                <a:ea typeface="微软雅黑" pitchFamily="34" charset="-122"/>
              </a:rPr>
              <a:t>卫星不仅作为中继，还具备基站的功能，能够在轨道上直接处理</a:t>
            </a:r>
            <a:r>
              <a:rPr lang="en-US" altLang="zh-CN" sz="1600" dirty="0">
                <a:latin typeface="微软雅黑" pitchFamily="34" charset="-122"/>
                <a:ea typeface="微软雅黑" pitchFamily="34" charset="-122"/>
              </a:rPr>
              <a:t>RAN</a:t>
            </a:r>
            <a:r>
              <a:rPr lang="zh-CN" altLang="en-US" sz="1600" dirty="0">
                <a:latin typeface="微软雅黑" pitchFamily="34" charset="-122"/>
                <a:ea typeface="微软雅黑" pitchFamily="34" charset="-122"/>
              </a:rPr>
              <a:t>信号</a:t>
            </a:r>
            <a:endParaRPr lang="en-US" altLang="zh-CN" sz="1600" dirty="0">
              <a:latin typeface="微软雅黑" pitchFamily="34" charset="-122"/>
              <a:ea typeface="微软雅黑" pitchFamily="34" charset="-122"/>
            </a:endParaRPr>
          </a:p>
        </p:txBody>
      </p:sp>
      <p:sp>
        <p:nvSpPr>
          <p:cNvPr id="14" name="标题 1">
            <a:extLst>
              <a:ext uri="{FF2B5EF4-FFF2-40B4-BE49-F238E27FC236}">
                <a16:creationId xmlns:a16="http://schemas.microsoft.com/office/drawing/2014/main" id="{012758A0-B6E6-4B9E-85DA-6AB0EB902F38}"/>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spTree>
    <p:extLst>
      <p:ext uri="{BB962C8B-B14F-4D97-AF65-F5344CB8AC3E}">
        <p14:creationId xmlns:p14="http://schemas.microsoft.com/office/powerpoint/2010/main" val="34557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gray">
          <a:xfrm>
            <a:off x="0" y="-19042"/>
            <a:ext cx="12192000" cy="1095368"/>
          </a:xfrm>
          <a:prstGeom prst="rect">
            <a:avLst/>
          </a:prstGeom>
          <a:gradFill rotWithShape="1">
            <a:gsLst>
              <a:gs pos="0">
                <a:srgbClr val="1F497D"/>
              </a:gs>
              <a:gs pos="100000">
                <a:srgbClr val="1F497D"/>
              </a:gs>
            </a:gsLst>
            <a:lin ang="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97D"/>
              </a:solidFill>
              <a:effectLst/>
              <a:uLnTx/>
              <a:uFillTx/>
              <a:latin typeface="Arial" panose="020B0604020202020204" pitchFamily="34" charset="0"/>
            </a:endParaRPr>
          </a:p>
        </p:txBody>
      </p:sp>
      <p:pic>
        <p:nvPicPr>
          <p:cNvPr id="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236" y="79375"/>
            <a:ext cx="1041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41">
            <a:extLst>
              <a:ext uri="{FF2B5EF4-FFF2-40B4-BE49-F238E27FC236}">
                <a16:creationId xmlns:a16="http://schemas.microsoft.com/office/drawing/2014/main" id="{52B915F1-31A1-4219-A367-CF65B9F7263D}"/>
              </a:ext>
            </a:extLst>
          </p:cNvPr>
          <p:cNvSpPr>
            <a:spLocks noChangeArrowheads="1"/>
          </p:cNvSpPr>
          <p:nvPr/>
        </p:nvSpPr>
        <p:spPr bwMode="auto">
          <a:xfrm>
            <a:off x="783771" y="1117311"/>
            <a:ext cx="10580915" cy="56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3" tIns="40043" rIns="80083" bIns="40043">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R19 </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业务场景（</a:t>
            </a:r>
            <a:r>
              <a:rPr lang="en-US" altLang="zh-CN" sz="2400" dirty="0">
                <a:solidFill>
                  <a:schemeClr val="accent1">
                    <a:lumMod val="75000"/>
                  </a:schemeClr>
                </a:solidFill>
                <a:latin typeface="微软雅黑" panose="020B0503020204020204" pitchFamily="34" charset="-122"/>
                <a:ea typeface="微软雅黑" panose="020B0503020204020204" pitchFamily="34" charset="-122"/>
              </a:rPr>
              <a:t>TR 23.700-29</a:t>
            </a:r>
            <a:r>
              <a:rPr lang="zh-CN" altLang="en-US" sz="2400" dirty="0">
                <a:solidFill>
                  <a:schemeClr val="accent1">
                    <a:lumMod val="75000"/>
                  </a:schemeClr>
                </a:solidFill>
                <a:latin typeface="微软雅黑" panose="020B0503020204020204" pitchFamily="34" charset="-122"/>
                <a:ea typeface="微软雅黑" panose="020B0503020204020204" pitchFamily="34" charset="-122"/>
              </a:rPr>
              <a:t>）</a:t>
            </a:r>
          </a:p>
        </p:txBody>
      </p:sp>
      <p:sp>
        <p:nvSpPr>
          <p:cNvPr id="9" name="圆角矩形 3">
            <a:extLst>
              <a:ext uri="{FF2B5EF4-FFF2-40B4-BE49-F238E27FC236}">
                <a16:creationId xmlns:a16="http://schemas.microsoft.com/office/drawing/2014/main" id="{357722F5-27B4-DA2C-765F-3EA5AC27E33A}"/>
              </a:ext>
            </a:extLst>
          </p:cNvPr>
          <p:cNvSpPr>
            <a:spLocks noChangeArrowheads="1"/>
          </p:cNvSpPr>
          <p:nvPr/>
        </p:nvSpPr>
        <p:spPr bwMode="auto">
          <a:xfrm>
            <a:off x="783771" y="2089531"/>
            <a:ext cx="10231821" cy="1148969"/>
          </a:xfrm>
          <a:prstGeom prst="roundRect">
            <a:avLst>
              <a:gd name="adj" fmla="val 10046"/>
            </a:avLst>
          </a:prstGeom>
          <a:solidFill>
            <a:srgbClr val="E2ECFF"/>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endParaRPr lang="zh-CN" altLang="en-US">
              <a:solidFill>
                <a:srgbClr val="000000"/>
              </a:solidFill>
              <a:latin typeface="Calibri" panose="020F0502020204030204" pitchFamily="34" charset="0"/>
            </a:endParaRPr>
          </a:p>
        </p:txBody>
      </p:sp>
      <p:pic>
        <p:nvPicPr>
          <p:cNvPr id="10" name="圆角矩形 5">
            <a:extLst>
              <a:ext uri="{FF2B5EF4-FFF2-40B4-BE49-F238E27FC236}">
                <a16:creationId xmlns:a16="http://schemas.microsoft.com/office/drawing/2014/main" id="{89AE9B34-B91B-F9A6-737A-F885D4476D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797" y="1761084"/>
            <a:ext cx="3929589" cy="6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a:extLst>
              <a:ext uri="{FF2B5EF4-FFF2-40B4-BE49-F238E27FC236}">
                <a16:creationId xmlns:a16="http://schemas.microsoft.com/office/drawing/2014/main" id="{2B2F3914-0C41-122A-9256-FB41F93BF7D2}"/>
              </a:ext>
            </a:extLst>
          </p:cNvPr>
          <p:cNvSpPr txBox="1">
            <a:spLocks noChangeArrowheads="1"/>
          </p:cNvSpPr>
          <p:nvPr/>
        </p:nvSpPr>
        <p:spPr bwMode="auto">
          <a:xfrm>
            <a:off x="1625262" y="1821405"/>
            <a:ext cx="3543743" cy="4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dirty="0">
                <a:solidFill>
                  <a:srgbClr val="FFFFFF"/>
                </a:solidFill>
                <a:latin typeface="微软雅黑" panose="020B0503020204020204" pitchFamily="34" charset="-122"/>
                <a:ea typeface="微软雅黑" panose="020B0503020204020204" pitchFamily="34" charset="-122"/>
              </a:rPr>
              <a:t>UE-</a:t>
            </a:r>
            <a:r>
              <a:rPr lang="zh-CN" altLang="en-US" sz="2400" b="1" dirty="0">
                <a:solidFill>
                  <a:srgbClr val="FFFFFF"/>
                </a:solidFill>
                <a:latin typeface="微软雅黑" panose="020B0503020204020204" pitchFamily="34" charset="-122"/>
                <a:ea typeface="微软雅黑" panose="020B0503020204020204" pitchFamily="34" charset="-122"/>
              </a:rPr>
              <a:t>卫星</a:t>
            </a:r>
            <a:r>
              <a:rPr lang="en-US" altLang="zh-CN" sz="2400" b="1" dirty="0">
                <a:solidFill>
                  <a:srgbClr val="FFFFFF"/>
                </a:solidFill>
                <a:latin typeface="微软雅黑" panose="020B0503020204020204" pitchFamily="34" charset="-122"/>
                <a:ea typeface="微软雅黑" panose="020B0503020204020204" pitchFamily="34" charset="-122"/>
              </a:rPr>
              <a:t>-UE</a:t>
            </a:r>
            <a:r>
              <a:rPr lang="zh-CN" altLang="en-US" sz="2400" b="1" dirty="0">
                <a:solidFill>
                  <a:srgbClr val="FFFFFF"/>
                </a:solidFill>
                <a:latin typeface="微软雅黑" panose="020B0503020204020204" pitchFamily="34" charset="-122"/>
                <a:ea typeface="微软雅黑" panose="020B0503020204020204" pitchFamily="34" charset="-122"/>
              </a:rPr>
              <a:t>通信</a:t>
            </a:r>
          </a:p>
        </p:txBody>
      </p:sp>
      <p:sp>
        <p:nvSpPr>
          <p:cNvPr id="12" name="矩形 171">
            <a:extLst>
              <a:ext uri="{FF2B5EF4-FFF2-40B4-BE49-F238E27FC236}">
                <a16:creationId xmlns:a16="http://schemas.microsoft.com/office/drawing/2014/main" id="{3D5FFC7B-7730-48AC-F089-1CFAD44320B1}"/>
              </a:ext>
            </a:extLst>
          </p:cNvPr>
          <p:cNvSpPr>
            <a:spLocks noChangeArrowheads="1"/>
          </p:cNvSpPr>
          <p:nvPr/>
        </p:nvSpPr>
        <p:spPr bwMode="auto">
          <a:xfrm>
            <a:off x="787327" y="2186190"/>
            <a:ext cx="1022826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latin typeface="微软雅黑" pitchFamily="34" charset="-122"/>
                <a:ea typeface="微软雅黑" pitchFamily="34" charset="-122"/>
              </a:rPr>
              <a:t>基于</a:t>
            </a:r>
            <a:r>
              <a:rPr lang="en-US" altLang="zh-CN" sz="2000" dirty="0">
                <a:latin typeface="微软雅黑" pitchFamily="34" charset="-122"/>
                <a:ea typeface="微软雅黑" pitchFamily="34" charset="-122"/>
              </a:rPr>
              <a:t>UE-</a:t>
            </a:r>
            <a:r>
              <a:rPr lang="zh-CN" altLang="en-US" sz="2000" dirty="0">
                <a:latin typeface="微软雅黑" pitchFamily="34" charset="-122"/>
                <a:ea typeface="微软雅黑" pitchFamily="34" charset="-122"/>
              </a:rPr>
              <a:t>卫星</a:t>
            </a:r>
            <a:r>
              <a:rPr lang="en-US" altLang="zh-CN" sz="2000" dirty="0">
                <a:latin typeface="微软雅黑" pitchFamily="34" charset="-122"/>
                <a:ea typeface="微软雅黑" pitchFamily="34" charset="-122"/>
              </a:rPr>
              <a:t>-UE</a:t>
            </a:r>
            <a:r>
              <a:rPr lang="zh-CN" altLang="en-US" sz="2000" dirty="0">
                <a:latin typeface="微软雅黑" pitchFamily="34" charset="-122"/>
                <a:ea typeface="微软雅黑" pitchFamily="34" charset="-122"/>
              </a:rPr>
              <a:t>通信，实现</a:t>
            </a:r>
            <a:r>
              <a:rPr lang="en-US" altLang="zh-CN" sz="2000" dirty="0">
                <a:latin typeface="微软雅黑" pitchFamily="34" charset="-122"/>
                <a:ea typeface="微软雅黑" pitchFamily="34" charset="-122"/>
              </a:rPr>
              <a:t>UE</a:t>
            </a:r>
            <a:r>
              <a:rPr lang="zh-CN" altLang="en-US" sz="2000" dirty="0">
                <a:latin typeface="微软雅黑" pitchFamily="34" charset="-122"/>
                <a:ea typeface="微软雅黑" pitchFamily="34" charset="-122"/>
              </a:rPr>
              <a:t>间通过卫星直接通信，并支持当终端从一个卫星的覆盖移动到另一卫星覆盖时终端之间通信的连续性。</a:t>
            </a:r>
          </a:p>
        </p:txBody>
      </p:sp>
      <p:pic>
        <p:nvPicPr>
          <p:cNvPr id="13" name="图片 12">
            <a:extLst>
              <a:ext uri="{FF2B5EF4-FFF2-40B4-BE49-F238E27FC236}">
                <a16:creationId xmlns:a16="http://schemas.microsoft.com/office/drawing/2014/main" id="{90915D40-DC42-4F45-BC4B-B7CBC116DE8B}"/>
              </a:ext>
            </a:extLst>
          </p:cNvPr>
          <p:cNvPicPr>
            <a:picLocks noChangeAspect="1"/>
          </p:cNvPicPr>
          <p:nvPr/>
        </p:nvPicPr>
        <p:blipFill>
          <a:blip r:embed="rId5"/>
          <a:stretch>
            <a:fillRect/>
          </a:stretch>
        </p:blipFill>
        <p:spPr>
          <a:xfrm>
            <a:off x="3852831" y="3450814"/>
            <a:ext cx="4486338" cy="2928543"/>
          </a:xfrm>
          <a:prstGeom prst="rect">
            <a:avLst/>
          </a:prstGeom>
        </p:spPr>
      </p:pic>
      <p:sp>
        <p:nvSpPr>
          <p:cNvPr id="14" name="圆角矩形 3">
            <a:extLst>
              <a:ext uri="{FF2B5EF4-FFF2-40B4-BE49-F238E27FC236}">
                <a16:creationId xmlns:a16="http://schemas.microsoft.com/office/drawing/2014/main" id="{3E49D714-1C9D-4352-BC18-CCF56BD5E873}"/>
              </a:ext>
            </a:extLst>
          </p:cNvPr>
          <p:cNvSpPr>
            <a:spLocks noChangeArrowheads="1"/>
          </p:cNvSpPr>
          <p:nvPr/>
        </p:nvSpPr>
        <p:spPr bwMode="auto">
          <a:xfrm>
            <a:off x="2969485" y="6284891"/>
            <a:ext cx="6645497" cy="384196"/>
          </a:xfrm>
          <a:prstGeom prst="roundRect">
            <a:avLst>
              <a:gd name="adj" fmla="val 10046"/>
            </a:avLst>
          </a:prstGeom>
          <a:solidFill>
            <a:schemeClr val="accent1">
              <a:lumMod val="20000"/>
              <a:lumOff val="80000"/>
            </a:schemeClr>
          </a:solidFill>
          <a:ln w="9525">
            <a:solidFill>
              <a:srgbClr val="000000"/>
            </a:solidFill>
            <a:round/>
            <a:headEnd/>
            <a:tailEnd/>
          </a:ln>
          <a:effectLst>
            <a:outerShdw dist="20000" dir="5400000" algn="ctr" rotWithShape="0">
              <a:srgbClr val="000000">
                <a:alpha val="37000"/>
              </a:srgbClr>
            </a:outerShdw>
          </a:effectLst>
        </p:spPr>
        <p:txBody>
          <a:bodyPr anchor="ctr"/>
          <a:lstStyle/>
          <a:p>
            <a:pPr algn="ctr"/>
            <a:r>
              <a:rPr lang="en-US" altLang="zh-CN" sz="1600" b="1" dirty="0">
                <a:solidFill>
                  <a:srgbClr val="C00000"/>
                </a:solidFill>
                <a:latin typeface="微软雅黑" pitchFamily="34" charset="-122"/>
                <a:ea typeface="微软雅黑" pitchFamily="34" charset="-122"/>
              </a:rPr>
              <a:t>UE-</a:t>
            </a:r>
            <a:r>
              <a:rPr lang="zh-CN" altLang="en-US" sz="1600" b="1" dirty="0">
                <a:solidFill>
                  <a:srgbClr val="C00000"/>
                </a:solidFill>
                <a:latin typeface="微软雅黑" pitchFamily="34" charset="-122"/>
                <a:ea typeface="微软雅黑" pitchFamily="34" charset="-122"/>
              </a:rPr>
              <a:t>卫星</a:t>
            </a:r>
            <a:r>
              <a:rPr lang="en-US" altLang="zh-CN" sz="1600" b="1" dirty="0">
                <a:solidFill>
                  <a:srgbClr val="C00000"/>
                </a:solidFill>
                <a:latin typeface="微软雅黑" pitchFamily="34" charset="-122"/>
                <a:ea typeface="微软雅黑" pitchFamily="34" charset="-122"/>
              </a:rPr>
              <a:t>-UE</a:t>
            </a:r>
            <a:r>
              <a:rPr lang="zh-CN" altLang="en-US" sz="1600" b="1" dirty="0">
                <a:solidFill>
                  <a:srgbClr val="C00000"/>
                </a:solidFill>
                <a:latin typeface="微软雅黑" pitchFamily="34" charset="-122"/>
                <a:ea typeface="微软雅黑" pitchFamily="34" charset="-122"/>
              </a:rPr>
              <a:t>通信</a:t>
            </a:r>
            <a:r>
              <a:rPr lang="zh-CN" altLang="en-US" sz="1600" dirty="0">
                <a:solidFill>
                  <a:srgbClr val="C00000"/>
                </a:solidFill>
                <a:latin typeface="微软雅黑" pitchFamily="34" charset="-122"/>
                <a:ea typeface="微软雅黑" pitchFamily="34" charset="-122"/>
              </a:rPr>
              <a:t>：</a:t>
            </a:r>
            <a:r>
              <a:rPr lang="zh-CN" altLang="en-US" sz="1600" dirty="0">
                <a:latin typeface="微软雅黑" pitchFamily="34" charset="-122"/>
                <a:ea typeface="微软雅黑" pitchFamily="34" charset="-122"/>
              </a:rPr>
              <a:t>卫星上具备最小集合的核心网络实体，至少包括</a:t>
            </a:r>
            <a:r>
              <a:rPr lang="en-US" altLang="zh-CN" sz="1600" dirty="0">
                <a:solidFill>
                  <a:srgbClr val="C00000"/>
                </a:solidFill>
                <a:latin typeface="微软雅黑" pitchFamily="34" charset="-122"/>
                <a:ea typeface="微软雅黑" pitchFamily="34" charset="-122"/>
              </a:rPr>
              <a:t>UPF</a:t>
            </a:r>
            <a:r>
              <a:rPr lang="zh-CN" altLang="en-US" sz="1600" dirty="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sp>
        <p:nvSpPr>
          <p:cNvPr id="16" name="标题 1">
            <a:extLst>
              <a:ext uri="{FF2B5EF4-FFF2-40B4-BE49-F238E27FC236}">
                <a16:creationId xmlns:a16="http://schemas.microsoft.com/office/drawing/2014/main" id="{02F4109E-950B-449F-B8BA-F6A27F99EE60}"/>
              </a:ext>
            </a:extLst>
          </p:cNvPr>
          <p:cNvSpPr txBox="1">
            <a:spLocks/>
          </p:cNvSpPr>
          <p:nvPr/>
        </p:nvSpPr>
        <p:spPr bwMode="white">
          <a:xfrm>
            <a:off x="404579" y="266029"/>
            <a:ext cx="6875462" cy="563562"/>
          </a:xfrm>
          <a:prstGeom prst="rect">
            <a:avLst/>
          </a:prstGeom>
          <a:noFill/>
          <a:ln w="9525">
            <a:noFill/>
            <a:miter lim="800000"/>
            <a:headEnd/>
            <a:tailEnd/>
          </a:ln>
        </p:spPr>
        <p:txBody>
          <a:bodyPr anchor="ctr"/>
          <a:lstStyle/>
          <a:p>
            <a:pPr>
              <a:defRPr/>
            </a:pPr>
            <a:r>
              <a:rPr lang="zh-CN" altLang="en-US" sz="3200" b="1" kern="0" dirty="0">
                <a:solidFill>
                  <a:prstClr val="white"/>
                </a:solidFill>
                <a:latin typeface="微软雅黑" pitchFamily="34" charset="-122"/>
                <a:ea typeface="微软雅黑" pitchFamily="34" charset="-122"/>
              </a:rPr>
              <a:t>卫星网络介绍及标准进展</a:t>
            </a:r>
          </a:p>
        </p:txBody>
      </p:sp>
    </p:spTree>
    <p:extLst>
      <p:ext uri="{BB962C8B-B14F-4D97-AF65-F5344CB8AC3E}">
        <p14:creationId xmlns:p14="http://schemas.microsoft.com/office/powerpoint/2010/main" val="353424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401.7423622047244,&quot;left&quot;:20.065748031496064,&quot;top&quot;:87.43385826771654,&quot;width&quot;:946.5266929133857}"/>
  <p:tag name="PICID" val="{148d0e64-82ca-4ad8-9885-26a10fa5a469}"/>
</p:tagLst>
</file>

<file path=ppt/tags/tag2.xml><?xml version="1.0" encoding="utf-8"?>
<p:tagLst xmlns:a="http://schemas.openxmlformats.org/drawingml/2006/main" xmlns:r="http://schemas.openxmlformats.org/officeDocument/2006/relationships" xmlns:p="http://schemas.openxmlformats.org/presentationml/2006/main">
  <p:tag name="PICID" val="{bc52f395-3c81-484f-a5b7-e47659413d24}"/>
  <p:tag name="KSO_WM_DIAGRAM_VIRTUALLY_FRAME" val="{&quot;height&quot;:401.7423622047244,&quot;left&quot;:20.065748031496064,&quot;top&quot;:87.43385826771654,&quot;width&quot;:946.5266929133857}"/>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401.7423622047244,&quot;left&quot;:20.065748031496064,&quot;top&quot;:87.43385826771654,&quot;width&quot;:946.5266929133857}"/>
  <p:tag name="PICID" val="{316dcaf0-ac3d-46c0-84f4-0133e530203d}"/>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01.7423622047244,&quot;left&quot;:20.065748031496064,&quot;top&quot;:87.43385826771654,&quot;width&quot;:946.526692913385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01.7423622047244,&quot;left&quot;:20.065748031496064,&quot;top&quot;:87.43385826771654,&quot;width&quot;:946.5266929133857}"/>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01.7423622047244,&quot;left&quot;:20.065748031496064,&quot;top&quot;:87.43385826771654,&quot;width&quot;:946.5266929133857}"/>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01.7423622047244,&quot;left&quot;:20.065748031496064,&quot;top&quot;:87.43385826771654,&quot;width&quot;:946.5266929133857}"/>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01.7423622047244,&quot;left&quot;:20.065748031496064,&quot;top&quot;:87.43385826771654,&quot;width&quot;:946.5266929133857}"/>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14867</TotalTime>
  <Words>6775</Words>
  <Application>Microsoft Office PowerPoint</Application>
  <PresentationFormat>宽屏</PresentationFormat>
  <Paragraphs>654</Paragraphs>
  <Slides>32</Slides>
  <Notes>30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-apple-system</vt:lpstr>
      <vt:lpstr>OPPOSans R</vt:lpstr>
      <vt:lpstr>等线</vt:lpstr>
      <vt:lpstr>等线 Light</vt:lpstr>
      <vt:lpstr>黑体</vt:lpstr>
      <vt:lpstr>Microsoft Yahei</vt:lpstr>
      <vt:lpstr>Microsoft Yahei</vt:lpstr>
      <vt:lpstr>Microsoft Yahei</vt:lpstr>
      <vt:lpstr>Arial</vt:lpstr>
      <vt:lpstr>Calibri</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lilan chen</dc:creator>
  <cp:lastModifiedBy>润生 符</cp:lastModifiedBy>
  <cp:revision>856</cp:revision>
  <dcterms:created xsi:type="dcterms:W3CDTF">2022-04-19T08:53:41Z</dcterms:created>
  <dcterms:modified xsi:type="dcterms:W3CDTF">2025-05-12T13:15:16Z</dcterms:modified>
</cp:coreProperties>
</file>